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7" r:id="rId3"/>
    <p:sldId id="258" r:id="rId4"/>
    <p:sldId id="259" r:id="rId5"/>
    <p:sldId id="292" r:id="rId7"/>
    <p:sldId id="260" r:id="rId8"/>
    <p:sldId id="293" r:id="rId9"/>
    <p:sldId id="269" r:id="rId10"/>
    <p:sldId id="270" r:id="rId11"/>
    <p:sldId id="294" r:id="rId12"/>
    <p:sldId id="271" r:id="rId13"/>
    <p:sldId id="295" r:id="rId14"/>
    <p:sldId id="296"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284" r:id="rId39"/>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C7B8"/>
    <a:srgbClr val="B8AA92"/>
    <a:srgbClr val="988563"/>
    <a:srgbClr val="E1DBD1"/>
    <a:srgbClr val="E6E6E6"/>
    <a:srgbClr val="556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03" autoAdjust="0"/>
    <p:restoredTop sz="94660"/>
  </p:normalViewPr>
  <p:slideViewPr>
    <p:cSldViewPr snapToGrid="0" showGuides="1">
      <p:cViewPr varScale="1">
        <p:scale>
          <a:sx n="94" d="100"/>
          <a:sy n="94" d="100"/>
        </p:scale>
        <p:origin x="33" y="171"/>
      </p:cViewPr>
      <p:guideLst>
        <p:guide orient="horz" pos="195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3" Type="http://schemas.openxmlformats.org/officeDocument/2006/relationships/tags" Target="tags/tag168.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接下来介绍一些</a:t>
            </a:r>
            <a:r>
              <a:rPr lang="en-US" altLang="zh-CN" dirty="0"/>
              <a:t>RISC-V</a:t>
            </a:r>
            <a:r>
              <a:rPr lang="zh-CN" altLang="en-US" dirty="0"/>
              <a:t>的性能优化技术</a:t>
            </a:r>
            <a:endParaRPr lang="en-US" altLang="zh-CN" dirty="0"/>
          </a:p>
          <a:p>
            <a:r>
              <a:rPr lang="zh-CN" altLang="en-US" dirty="0"/>
              <a:t>首先是分支跳转优化，在流水线中，有条件跳转指令要到执行结束后才能知道是否跳转，会产生分支延迟。</a:t>
            </a:r>
            <a:endParaRPr lang="en-US" altLang="zh-CN" dirty="0"/>
          </a:p>
          <a:p>
            <a:r>
              <a:rPr lang="zh-CN" altLang="en-US" dirty="0"/>
              <a:t>解决这种问题的方法有我们上课学的分支预测，以及延迟槽指令调度技术。</a:t>
            </a:r>
            <a:endParaRPr lang="en-US" altLang="zh-CN" dirty="0"/>
          </a:p>
          <a:p>
            <a:r>
              <a:rPr lang="zh-CN" altLang="en-US" dirty="0"/>
              <a:t>还可以采用提前分支处理的技术，使用额外模块将</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分支指令的处理提前到译码阶段，可以降低处理分支指令产生的延迟对后续指令的影响</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数据冲突也是流水线要面临的性能问题</a:t>
            </a:r>
            <a:endParaRPr lang="en-US" altLang="zh-CN" dirty="0"/>
          </a:p>
          <a:p>
            <a:r>
              <a:rPr lang="en-US" altLang="zh-CN" sz="1200" dirty="0">
                <a:solidFill>
                  <a:schemeClr val="bg1"/>
                </a:solidFill>
                <a:latin typeface="微软雅黑 Light" panose="020B0502040204020203" pitchFamily="34" charset="-122"/>
                <a:ea typeface="微软雅黑 Light" panose="020B0502040204020203" pitchFamily="34" charset="-122"/>
              </a:rPr>
              <a:t>RISC-V</a:t>
            </a:r>
            <a:r>
              <a:rPr lang="zh-CN" altLang="en-US" sz="1200" dirty="0">
                <a:solidFill>
                  <a:schemeClr val="bg1"/>
                </a:solidFill>
                <a:latin typeface="微软雅黑 Light" panose="020B0502040204020203" pitchFamily="34" charset="-122"/>
                <a:ea typeface="微软雅黑 Light" panose="020B0502040204020203" pitchFamily="34" charset="-122"/>
              </a:rPr>
              <a:t>经典五级流水线会产生的数据冲突只可能是写后读（</a:t>
            </a:r>
            <a:r>
              <a:rPr lang="en-US" altLang="zh-CN" sz="1200" dirty="0">
                <a:solidFill>
                  <a:schemeClr val="bg1"/>
                </a:solidFill>
                <a:latin typeface="微软雅黑 Light" panose="020B0502040204020203" pitchFamily="34" charset="-122"/>
                <a:ea typeface="微软雅黑 Light" panose="020B0502040204020203" pitchFamily="34" charset="-122"/>
              </a:rPr>
              <a:t>RAW</a:t>
            </a:r>
            <a:r>
              <a:rPr lang="zh-CN" altLang="en-US" sz="1200" dirty="0">
                <a:solidFill>
                  <a:schemeClr val="bg1"/>
                </a:solidFill>
                <a:latin typeface="微软雅黑 Light" panose="020B0502040204020203" pitchFamily="34" charset="-122"/>
                <a:ea typeface="微软雅黑 Light" panose="020B0502040204020203" pitchFamily="34" charset="-122"/>
              </a:rPr>
              <a:t>）冲突，发生冲突的指令必须等到前一条指令执行完成才能进行后续操作</a:t>
            </a:r>
            <a:endParaRPr lang="en-US" altLang="zh-CN" sz="1200" dirty="0">
              <a:solidFill>
                <a:schemeClr val="bg1"/>
              </a:solidFill>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解决办法可以是重定向技术，</a:t>
            </a:r>
            <a:r>
              <a:rPr lang="zh-CN" altLang="en-US" sz="1200" dirty="0">
                <a:solidFill>
                  <a:srgbClr val="59595B"/>
                </a:solidFill>
                <a:latin typeface="微软雅黑 Light" panose="020B0502040204020203" pitchFamily="34" charset="-122"/>
                <a:ea typeface="微软雅黑 Light" panose="020B0502040204020203" pitchFamily="34" charset="-122"/>
              </a:rPr>
              <a:t>通过数据旁路，将之前指令产生的中间数据从流水寄存器直接定向到后面指令的</a:t>
            </a:r>
            <a:r>
              <a:rPr lang="en-US" altLang="zh-CN" sz="1200" dirty="0">
                <a:solidFill>
                  <a:srgbClr val="59595B"/>
                </a:solidFill>
                <a:latin typeface="微软雅黑 Light" panose="020B0502040204020203" pitchFamily="34" charset="-122"/>
                <a:ea typeface="微软雅黑 Light" panose="020B0502040204020203" pitchFamily="34" charset="-122"/>
              </a:rPr>
              <a:t>ALU</a:t>
            </a:r>
            <a:r>
              <a:rPr lang="zh-CN" altLang="en-US" sz="1200" dirty="0">
                <a:solidFill>
                  <a:srgbClr val="59595B"/>
                </a:solidFill>
                <a:latin typeface="微软雅黑 Light" panose="020B0502040204020203" pitchFamily="34" charset="-122"/>
                <a:ea typeface="微软雅黑 Light" panose="020B0502040204020203" pitchFamily="34" charset="-122"/>
              </a:rPr>
              <a:t>输入端</a:t>
            </a:r>
            <a:endParaRPr kumimoji="1" lang="zh-CN" altLang="en-US" sz="1200" dirty="0">
              <a:solidFill>
                <a:srgbClr val="59595B"/>
              </a:solidFill>
              <a:latin typeface="微软雅黑 Light" panose="020B0502040204020203" pitchFamily="34" charset="-122"/>
              <a:ea typeface="微软雅黑 Light" panose="020B0502040204020203" pitchFamily="34" charset="-122"/>
            </a:endParaRPr>
          </a:p>
          <a:p>
            <a:r>
              <a:rPr lang="zh-CN" altLang="en-US" dirty="0"/>
              <a:t>乱序执行技术也可以通过重排指令</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避开数据冒险</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，从而提高处理器性能，这是</a:t>
            </a:r>
            <a:r>
              <a:rPr lang="en-US" altLang="zh-CN" sz="1800" kern="100" dirty="0">
                <a:effectLst/>
                <a:latin typeface="Times New Roman" panose="02020603050405020304" pitchFamily="18" charset="0"/>
                <a:ea typeface="宋体" panose="02010600030101010101" pitchFamily="2" charset="-122"/>
              </a:rPr>
              <a:t>x86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架构的核心技术</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RISC-V</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使用这种技术的也有，比如之前说的</a:t>
            </a:r>
            <a:r>
              <a:rPr lang="en-US" altLang="zh-CN" sz="1800" kern="100" dirty="0">
                <a:effectLst/>
                <a:latin typeface="Times New Roman" panose="02020603050405020304" pitchFamily="18" charset="0"/>
                <a:ea typeface="宋体" panose="02010600030101010101" pitchFamily="2" charset="-122"/>
              </a:rPr>
              <a:t>BOOM</a:t>
            </a:r>
            <a:r>
              <a:rPr lang="zh-CN" altLang="en-US" sz="1800" b="0" kern="100" dirty="0">
                <a:effectLst/>
                <a:latin typeface="Times New Roman" panose="02020603050405020304" pitchFamily="18" charset="0"/>
                <a:ea typeface="宋体" panose="02010600030101010101" pitchFamily="2" charset="-122"/>
              </a:rPr>
              <a:t>项目以及一些高性能商用处理器，但是实现乱序执行模块相应的成本也会变高，在嵌入式轻量化应用场景中不常见</a:t>
            </a:r>
            <a:endParaRPr lang="zh-CN" altLang="en-US" b="0"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在冯诺依曼体系的计算机系统中，指令与数据存放在一起，这导致取指令和取数据不能同时进行，</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在执行运算前后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都需要额外的时间等待数据完成存取</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而不能一直处于工作状态，从而导致冯诺依曼瓶颈。针对此问题，</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2021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研究者</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Schuiki</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等人提出了流语义寄存器拓展，</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将一些寄存器设置为流语义寄存器，</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截获对</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这些</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寄存器的访问，并将这些访问从内核路由到内存系统，将特定寄存器读取和写入的操作将从处理器中转移出来。</a:t>
            </a:r>
            <a:endParaRPr lang="zh-CN" altLang="zh-CN" sz="1800" kern="100" dirty="0">
              <a:effectLst/>
              <a:latin typeface="Calibri" panose="020F050202020403020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多核处理器中，随着芯片上核心数量的增加，会出现“缓存行乒乓”问题，当多个</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共享同一缓存行中的变量时，不同</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对该变量的频繁读写会导致其他</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CPU</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的缓存行频繁失效。</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2019</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Dogan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等人提出移动计算模型（</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）来加速线程同步。</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他们的模型中</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，共享数据在逻辑上固定到称为服务线程的专用线程</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工作线程</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调用请求以更新服务线程上的共享数据。该模型能够解决缓存行乒乓的问题。</a:t>
            </a:r>
            <a:endParaRPr lang="zh-CN" altLang="zh-CN" sz="1800" kern="100" dirty="0">
              <a:effectLst/>
              <a:latin typeface="Calibri" panose="020F050202020403020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rPr>
              <a:t>RISC-V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是精简指令集架构，具有简洁清晰的设计，采用固定长度的指令格式</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，通常是</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32</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位或</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64</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位，在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RV32I</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等基础指令集上提供了拓展指令集，可以根据需求灵活拓展。</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ARM</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是精简指令集架构，比</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RISC-V</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略复杂一些，指令长度</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32</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位或</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64</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位。提供</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Thumb/Thumb-2</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等模式，从而可以使用更短的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16</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或</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32</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位</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Thumb</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指令，提高编码密度，节省控件和功耗。</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X86</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是复杂指令集架构，指令变长，</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支持复杂的内存寻址模式和操作</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综上所述，</a:t>
            </a:r>
            <a:r>
              <a:rPr lang="en-US" altLang="zh-CN" sz="1800" kern="100" dirty="0">
                <a:effectLst/>
                <a:latin typeface="Times New Roman" panose="02020603050405020304" pitchFamily="18" charset="0"/>
                <a:ea typeface="宋体" panose="02010600030101010101" pitchFamily="2" charset="-122"/>
              </a:rPr>
              <a:t>RISC-V</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具有相比之下</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最</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精简的指令集，</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也是它具有许多优势的原因，它</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减少了处理器设计和开发的复杂度</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，便宜，</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指令功能更加基本</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容易实现指令级并行</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，更能够被编译技术优化达到更好的效果。</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rPr>
              <a:t>RISC-V</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通常采用经典的五级流水线设计</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由于</a:t>
            </a:r>
            <a:r>
              <a:rPr lang="en-US" altLang="zh-CN" sz="1800" kern="100" dirty="0">
                <a:effectLst/>
                <a:latin typeface="Times New Roman" panose="02020603050405020304" pitchFamily="18" charset="0"/>
                <a:ea typeface="宋体" panose="02010600030101010101" pitchFamily="2" charset="-122"/>
              </a:rPr>
              <a:t>RISC-V</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的开源，众多开发者正在以其为基础尝试开发更高性能</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或者特殊功能</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处理器</a:t>
            </a:r>
            <a:r>
              <a:rPr lang="zh-CN" altLang="en-US"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包括</a:t>
            </a:r>
            <a:r>
              <a:rPr lang="en-US" altLang="zh-CN" sz="1800" kern="100" dirty="0" err="1">
                <a:effectLst/>
                <a:latin typeface="Times New Roman" panose="02020603050405020304" pitchFamily="18" charset="0"/>
                <a:ea typeface="宋体" panose="02010600030101010101" pitchFamily="2" charset="-122"/>
              </a:rPr>
              <a:t>SiFive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的商用系列，</a:t>
            </a:r>
            <a:r>
              <a:rPr lang="en-US" altLang="zh-CN" sz="1800" kern="100" dirty="0">
                <a:effectLst/>
                <a:latin typeface="Times New Roman" panose="02020603050405020304" pitchFamily="18" charset="0"/>
                <a:ea typeface="宋体" panose="02010600030101010101" pitchFamily="2" charset="-122"/>
              </a:rPr>
              <a:t>Berkeley Out-of-Order Machine (BOOM)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项目，</a:t>
            </a:r>
            <a:r>
              <a:rPr lang="en-US" altLang="zh-CN" sz="1800" kern="100" dirty="0">
                <a:effectLst/>
                <a:latin typeface="Times New Roman" panose="02020603050405020304" pitchFamily="18" charset="0"/>
                <a:ea typeface="宋体" panose="02010600030101010101" pitchFamily="2" charset="-122"/>
              </a:rPr>
              <a:t>Alibaba T-Head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的芯片，加州大学伯克利分校的</a:t>
            </a:r>
            <a:r>
              <a:rPr lang="en-US" altLang="zh-CN" sz="1800" kern="100" dirty="0">
                <a:effectLst/>
                <a:latin typeface="Times New Roman" panose="02020603050405020304" pitchFamily="18" charset="0"/>
                <a:ea typeface="宋体" panose="02010600030101010101" pitchFamily="2" charset="-122"/>
              </a:rPr>
              <a:t>Rocket Chip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等</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rPr>
              <a:t>ARM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处理器的流水线设计根据具体的处理器系列和型号而有所不同</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100" dirty="0">
                <a:effectLst/>
                <a:latin typeface="Times New Roman" panose="02020603050405020304" pitchFamily="18" charset="0"/>
                <a:ea typeface="宋体" panose="02010600030101010101" pitchFamily="2" charset="-122"/>
              </a:rPr>
              <a:t>ARM7</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处理器核使用了典型三级流水线的冯·诺伊曼结构，具有基本的</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取指译码执行循环。</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100" dirty="0">
                <a:effectLst/>
                <a:latin typeface="Times New Roman" panose="02020603050405020304" pitchFamily="18" charset="0"/>
                <a:ea typeface="宋体" panose="02010600030101010101" pitchFamily="2" charset="-122"/>
              </a:rPr>
              <a:t>ARM9</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采用了</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基于五级流水线的哈佛结构</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包括取指、解码、执行、</a:t>
            </a:r>
            <a:r>
              <a:rPr lang="en-US" altLang="zh-CN" sz="1800" kern="100" dirty="0">
                <a:effectLst/>
                <a:latin typeface="Times New Roman" panose="02020603050405020304" pitchFamily="18" charset="0"/>
                <a:ea typeface="宋体" panose="02010600030101010101" pitchFamily="2" charset="-122"/>
              </a:rPr>
              <a:t>LS1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rPr>
              <a:t>LS2</a:t>
            </a:r>
            <a:r>
              <a:rPr lang="zh-CN" altLang="en-US" sz="1800" kern="100" dirty="0">
                <a:effectLst/>
                <a:latin typeface="Times New Roman" panose="02020603050405020304" pitchFamily="18" charset="0"/>
                <a:ea typeface="宋体" panose="02010600030101010101" pitchFamily="2" charset="-122"/>
              </a:rPr>
              <a:t>阶段。</a:t>
            </a:r>
            <a:endParaRPr lang="en-US" altLang="zh-CN" sz="1800" kern="100" dirty="0">
              <a:effectLst/>
              <a:latin typeface="Times New Roman" panose="02020603050405020304" pitchFamily="18" charset="0"/>
              <a:ea typeface="宋体" panose="02010600030101010101" pitchFamily="2" charset="-122"/>
            </a:endParaRPr>
          </a:p>
          <a:p>
            <a:r>
              <a:rPr lang="en-US" altLang="zh-CN" sz="1800" kern="100" dirty="0">
                <a:effectLst/>
                <a:latin typeface="Times New Roman" panose="02020603050405020304" pitchFamily="18" charset="0"/>
                <a:ea typeface="宋体" panose="02010600030101010101" pitchFamily="2" charset="-122"/>
              </a:rPr>
              <a:t>ARM10 ARM11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引入更多流水线段数</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和技术包括分支预测等</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Cortex</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系列主要是</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ARMv7</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以上架构，是现在市场上最多的，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已经与之前的架构不同，引入了超标量流水线，乱序执行单元等技术，但是仍然考虑了向下兼容，尽管其严格不如</a:t>
            </a:r>
            <a:r>
              <a:rPr lang="en-US" altLang="zh-CN" sz="1800" kern="100" dirty="0">
                <a:effectLst/>
                <a:latin typeface="Times New Roman" panose="02020603050405020304" pitchFamily="18" charset="0"/>
                <a:ea typeface="宋体" panose="02010600030101010101" pitchFamily="2" charset="-122"/>
              </a:rPr>
              <a:t>x86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，保留了一定的灵活性。</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宋体" panose="02010600030101010101" pitchFamily="2" charset="-122"/>
              </a:rPr>
              <a:t>x86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的流水线设计由于其指令集复杂度更加复杂</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100" dirty="0">
                <a:effectLst/>
                <a:latin typeface="Times New Roman" panose="02020603050405020304" pitchFamily="18" charset="0"/>
                <a:ea typeface="宋体" panose="02010600030101010101" pitchFamily="2" charset="-122"/>
              </a:rPr>
              <a:t>i486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首次使用流水线技术，采用了五级流水线</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100" dirty="0">
                <a:effectLst/>
                <a:latin typeface="Times New Roman" panose="02020603050405020304" pitchFamily="18" charset="0"/>
                <a:ea typeface="宋体" panose="02010600030101010101" pitchFamily="2" charset="-122"/>
              </a:rPr>
              <a:t>Pentium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处理器添加了一条独立的超标量流水线用来并行运行一些较简单的指令，比如定点算术，而且该流水线能更快的进行该运算</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Pentium</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的更新迭代带来了</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诸多新特性</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，包括</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乱序执行</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猜测执行</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12</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级深度的超流水线</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Pentium4</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是</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Pentium</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系列最后一个重要版本，引入了超线程技术，</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加入了第二套前端部件</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，提供两个逻辑核心，为了迎合市场对时钟频率的需求，流水线深度达到</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20</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到</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31</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级</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t>之后是</a:t>
            </a:r>
            <a:r>
              <a:rPr lang="en-US" altLang="zh-CN" dirty="0"/>
              <a:t>core</a:t>
            </a:r>
            <a:r>
              <a:rPr lang="zh-CN" altLang="en-US" dirty="0"/>
              <a:t>系列处理器，一直在尝试开发综合性能更好的处理器，对各种技术产生了取舍和进一步优化</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综上所述，</a:t>
            </a:r>
            <a:r>
              <a:rPr lang="en-US" altLang="zh-CN" sz="1800" kern="100" dirty="0">
                <a:effectLst/>
                <a:latin typeface="Times New Roman" panose="02020603050405020304" pitchFamily="18" charset="0"/>
                <a:ea typeface="宋体" panose="02010600030101010101" pitchFamily="2" charset="-122"/>
              </a:rPr>
              <a:t>RISC-V</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处理器的流水线设计简单，流水线利用率好，其轻量级低功耗小尺寸特点和开源使其更多地用于嵌入式处理器和</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其它</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特定设备</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，并用于科学研究</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rPr>
              <a:t>ARM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也由于其轻量级常常用于移动设备或嵌入式</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设备</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，比如物联网设备等。</a:t>
            </a:r>
            <a:r>
              <a:rPr lang="en-US" altLang="zh-CN" sz="1800" kern="100" dirty="0">
                <a:effectLst/>
                <a:latin typeface="Times New Roman" panose="02020603050405020304" pitchFamily="18" charset="0"/>
                <a:ea typeface="宋体" panose="02010600030101010101" pitchFamily="2" charset="-122"/>
              </a:rPr>
              <a:t>x86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则由于其复杂性和个人电脑市场提出的性能需求，经过多年发展和优化，使用的复杂流水线技术同样有一定的优势。</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不同点在于，</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由于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RISC-V</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的开源和非商业化，吸引了全球范围内的大量开发者和公司参与，带来了高度的灵活性和多样化的发展路径，与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ARM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x86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需要考虑向下兼容</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和市场情况</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的商业化需求不同</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RISC-V</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的发展模式可能</a:t>
            </a:r>
            <a:r>
              <a:rPr lang="zh-CN" altLang="en-US" sz="2800" b="0" i="0" dirty="0">
                <a:solidFill>
                  <a:srgbClr val="ECECEC"/>
                </a:solidFill>
                <a:effectLst/>
                <a:highlight>
                  <a:srgbClr val="212121"/>
                </a:highlight>
                <a:latin typeface="ui-sans-serif"/>
              </a:rPr>
              <a:t>会带来更多创新和应用领域的扩展。</a:t>
            </a:r>
            <a:endParaRPr lang="zh-CN" altLang="zh-CN" sz="1800" kern="100" dirty="0">
              <a:effectLst/>
              <a:latin typeface="Calibri" panose="020F050202020403020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8A00DB71-65C4-411D-88A2-6FD01D81A8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3BA55D-44A2-491C-B000-977970E238D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A00DB71-65C4-411D-88A2-6FD01D81A8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3BA55D-44A2-491C-B000-977970E238D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A00DB71-65C4-411D-88A2-6FD01D81A8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3BA55D-44A2-491C-B000-977970E238D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A00DB71-65C4-411D-88A2-6FD01D81A8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3BA55D-44A2-491C-B000-977970E238D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8A00DB71-65C4-411D-88A2-6FD01D81A8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3BA55D-44A2-491C-B000-977970E238D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A00DB71-65C4-411D-88A2-6FD01D81A8D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3BA55D-44A2-491C-B000-977970E238D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A00DB71-65C4-411D-88A2-6FD01D81A8D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53BA55D-44A2-491C-B000-977970E238D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A00DB71-65C4-411D-88A2-6FD01D81A8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53BA55D-44A2-491C-B000-977970E238D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A00DB71-65C4-411D-88A2-6FD01D81A8D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53BA55D-44A2-491C-B000-977970E238D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8A00DB71-65C4-411D-88A2-6FD01D81A8D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3BA55D-44A2-491C-B000-977970E238D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8A00DB71-65C4-411D-88A2-6FD01D81A8D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3BA55D-44A2-491C-B000-977970E238D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0DB71-65C4-411D-88A2-6FD01D81A8D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3BA55D-44A2-491C-B000-977970E238D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2" Type="http://schemas.openxmlformats.org/officeDocument/2006/relationships/slideLayout" Target="../slideLayouts/slideLayout1.xml"/><Relationship Id="rId21" Type="http://schemas.openxmlformats.org/officeDocument/2006/relationships/image" Target="../media/image14.png"/><Relationship Id="rId20" Type="http://schemas.openxmlformats.org/officeDocument/2006/relationships/tags" Target="../tags/tag98.xml"/><Relationship Id="rId2" Type="http://schemas.openxmlformats.org/officeDocument/2006/relationships/tags" Target="../tags/tag80.xml"/><Relationship Id="rId19" Type="http://schemas.openxmlformats.org/officeDocument/2006/relationships/tags" Target="../tags/tag97.xml"/><Relationship Id="rId18" Type="http://schemas.openxmlformats.org/officeDocument/2006/relationships/tags" Target="../tags/tag96.xml"/><Relationship Id="rId17" Type="http://schemas.openxmlformats.org/officeDocument/2006/relationships/tags" Target="../tags/tag95.xml"/><Relationship Id="rId16" Type="http://schemas.openxmlformats.org/officeDocument/2006/relationships/tags" Target="../tags/tag94.xml"/><Relationship Id="rId15" Type="http://schemas.openxmlformats.org/officeDocument/2006/relationships/tags" Target="../tags/tag93.xml"/><Relationship Id="rId14" Type="http://schemas.openxmlformats.org/officeDocument/2006/relationships/tags" Target="../tags/tag92.xml"/><Relationship Id="rId13" Type="http://schemas.openxmlformats.org/officeDocument/2006/relationships/tags" Target="../tags/tag91.xml"/><Relationship Id="rId12" Type="http://schemas.openxmlformats.org/officeDocument/2006/relationships/tags" Target="../tags/tag90.xml"/><Relationship Id="rId11" Type="http://schemas.openxmlformats.org/officeDocument/2006/relationships/tags" Target="../tags/tag89.xml"/><Relationship Id="rId10" Type="http://schemas.openxmlformats.org/officeDocument/2006/relationships/tags" Target="../tags/tag88.xml"/><Relationship Id="rId1" Type="http://schemas.openxmlformats.org/officeDocument/2006/relationships/tags" Target="../tags/tag79.xml"/></Relationships>
</file>

<file path=ppt/slides/_rels/slide11.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3" Type="http://schemas.openxmlformats.org/officeDocument/2006/relationships/slideLayout" Target="../slideLayouts/slideLayout1.xml"/><Relationship Id="rId32" Type="http://schemas.openxmlformats.org/officeDocument/2006/relationships/image" Target="../media/image2.png"/><Relationship Id="rId31" Type="http://schemas.openxmlformats.org/officeDocument/2006/relationships/tags" Target="../tags/tag129.xml"/><Relationship Id="rId30" Type="http://schemas.openxmlformats.org/officeDocument/2006/relationships/tags" Target="../tags/tag128.xml"/><Relationship Id="rId3" Type="http://schemas.openxmlformats.org/officeDocument/2006/relationships/tags" Target="../tags/tag101.xml"/><Relationship Id="rId29" Type="http://schemas.openxmlformats.org/officeDocument/2006/relationships/tags" Target="../tags/tag127.xml"/><Relationship Id="rId28" Type="http://schemas.openxmlformats.org/officeDocument/2006/relationships/tags" Target="../tags/tag126.xml"/><Relationship Id="rId27" Type="http://schemas.openxmlformats.org/officeDocument/2006/relationships/tags" Target="../tags/tag125.xml"/><Relationship Id="rId26" Type="http://schemas.openxmlformats.org/officeDocument/2006/relationships/tags" Target="../tags/tag124.xml"/><Relationship Id="rId25" Type="http://schemas.openxmlformats.org/officeDocument/2006/relationships/tags" Target="../tags/tag123.xml"/><Relationship Id="rId24" Type="http://schemas.openxmlformats.org/officeDocument/2006/relationships/tags" Target="../tags/tag122.xml"/><Relationship Id="rId23" Type="http://schemas.openxmlformats.org/officeDocument/2006/relationships/tags" Target="../tags/tag121.xml"/><Relationship Id="rId22" Type="http://schemas.openxmlformats.org/officeDocument/2006/relationships/tags" Target="../tags/tag120.xml"/><Relationship Id="rId21" Type="http://schemas.openxmlformats.org/officeDocument/2006/relationships/tags" Target="../tags/tag119.xml"/><Relationship Id="rId20" Type="http://schemas.openxmlformats.org/officeDocument/2006/relationships/tags" Target="../tags/tag118.xml"/><Relationship Id="rId2" Type="http://schemas.openxmlformats.org/officeDocument/2006/relationships/tags" Target="../tags/tag100.xml"/><Relationship Id="rId19" Type="http://schemas.openxmlformats.org/officeDocument/2006/relationships/tags" Target="../tags/tag117.xml"/><Relationship Id="rId18" Type="http://schemas.openxmlformats.org/officeDocument/2006/relationships/tags" Target="../tags/tag116.xml"/><Relationship Id="rId17" Type="http://schemas.openxmlformats.org/officeDocument/2006/relationships/tags" Target="../tags/tag115.xml"/><Relationship Id="rId16" Type="http://schemas.openxmlformats.org/officeDocument/2006/relationships/tags" Target="../tags/tag114.xml"/><Relationship Id="rId15" Type="http://schemas.openxmlformats.org/officeDocument/2006/relationships/tags" Target="../tags/tag113.xml"/><Relationship Id="rId14" Type="http://schemas.openxmlformats.org/officeDocument/2006/relationships/tags" Target="../tags/tag112.xml"/><Relationship Id="rId13" Type="http://schemas.openxmlformats.org/officeDocument/2006/relationships/tags" Target="../tags/tag111.xml"/><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tags" Target="../tags/tag99.xml"/></Relationships>
</file>

<file path=ppt/slides/_rels/slide12.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6" Type="http://schemas.openxmlformats.org/officeDocument/2006/relationships/slideLayout" Target="../slideLayouts/slideLayout1.xml"/><Relationship Id="rId15" Type="http://schemas.openxmlformats.org/officeDocument/2006/relationships/tags" Target="../tags/tag143.xml"/><Relationship Id="rId14" Type="http://schemas.openxmlformats.org/officeDocument/2006/relationships/tags" Target="../tags/tag142.xml"/><Relationship Id="rId13" Type="http://schemas.openxmlformats.org/officeDocument/2006/relationships/image" Target="../media/image15.png"/><Relationship Id="rId12" Type="http://schemas.openxmlformats.org/officeDocument/2006/relationships/tags" Target="../tags/tag141.xml"/><Relationship Id="rId11" Type="http://schemas.openxmlformats.org/officeDocument/2006/relationships/tags" Target="../tags/tag140.xml"/><Relationship Id="rId10" Type="http://schemas.openxmlformats.org/officeDocument/2006/relationships/tags" Target="../tags/tag139.xml"/><Relationship Id="rId1" Type="http://schemas.openxmlformats.org/officeDocument/2006/relationships/tags" Target="../tags/tag130.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144.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14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1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4" Type="http://schemas.openxmlformats.org/officeDocument/2006/relationships/slideLayout" Target="../slideLayouts/slideLayout1.xml"/><Relationship Id="rId23" Type="http://schemas.openxmlformats.org/officeDocument/2006/relationships/tags" Target="../tags/tag21.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tags" Target="../tags/tag1.xml"/><Relationship Id="rId19" Type="http://schemas.openxmlformats.org/officeDocument/2006/relationships/image" Target="../media/image2.png"/><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tags" Target="../tags/tag14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tags" Target="../tags/tag148.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149.xml"/><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tags" Target="../tags/tag150.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151.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152.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tags" Target="../tags/tag153.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154.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2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155.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156.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157.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158.xml"/><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159.xml"/></Relationships>
</file>

<file path=ppt/slides/_rels/slide35.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0" Type="http://schemas.openxmlformats.org/officeDocument/2006/relationships/slideLayout" Target="../slideLayouts/slideLayout1.xml"/><Relationship Id="rId1" Type="http://schemas.openxmlformats.org/officeDocument/2006/relationships/tags" Target="../tags/tag160.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23.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png"/><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31.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6" Type="http://schemas.openxmlformats.org/officeDocument/2006/relationships/slideLayout" Target="../slideLayouts/slideLayout1.xml"/><Relationship Id="rId45" Type="http://schemas.openxmlformats.org/officeDocument/2006/relationships/image" Target="../media/image13.png"/><Relationship Id="rId44" Type="http://schemas.openxmlformats.org/officeDocument/2006/relationships/image" Target="../media/image12.png"/><Relationship Id="rId43" Type="http://schemas.openxmlformats.org/officeDocument/2006/relationships/image" Target="../media/image11.png"/><Relationship Id="rId42" Type="http://schemas.openxmlformats.org/officeDocument/2006/relationships/image" Target="../media/image10.png"/><Relationship Id="rId41" Type="http://schemas.openxmlformats.org/officeDocument/2006/relationships/image" Target="../media/image9.png"/><Relationship Id="rId40" Type="http://schemas.openxmlformats.org/officeDocument/2006/relationships/image" Target="../media/image8.png"/><Relationship Id="rId4" Type="http://schemas.openxmlformats.org/officeDocument/2006/relationships/tags" Target="../tags/tag35.xml"/><Relationship Id="rId39" Type="http://schemas.openxmlformats.org/officeDocument/2006/relationships/image" Target="../media/image2.png"/><Relationship Id="rId38" Type="http://schemas.openxmlformats.org/officeDocument/2006/relationships/tags" Target="../tags/tag69.xml"/><Relationship Id="rId37" Type="http://schemas.openxmlformats.org/officeDocument/2006/relationships/tags" Target="../tags/tag68.xml"/><Relationship Id="rId36" Type="http://schemas.openxmlformats.org/officeDocument/2006/relationships/tags" Target="../tags/tag67.xml"/><Relationship Id="rId35" Type="http://schemas.openxmlformats.org/officeDocument/2006/relationships/tags" Target="../tags/tag66.xml"/><Relationship Id="rId34" Type="http://schemas.openxmlformats.org/officeDocument/2006/relationships/tags" Target="../tags/tag65.xml"/><Relationship Id="rId33" Type="http://schemas.openxmlformats.org/officeDocument/2006/relationships/tags" Target="../tags/tag64.xml"/><Relationship Id="rId32" Type="http://schemas.openxmlformats.org/officeDocument/2006/relationships/tags" Target="../tags/tag63.xml"/><Relationship Id="rId31" Type="http://schemas.openxmlformats.org/officeDocument/2006/relationships/tags" Target="../tags/tag62.xml"/><Relationship Id="rId30" Type="http://schemas.openxmlformats.org/officeDocument/2006/relationships/tags" Target="../tags/tag61.xml"/><Relationship Id="rId3" Type="http://schemas.openxmlformats.org/officeDocument/2006/relationships/tags" Target="../tags/tag34.xml"/><Relationship Id="rId29" Type="http://schemas.openxmlformats.org/officeDocument/2006/relationships/tags" Target="../tags/tag60.xml"/><Relationship Id="rId28" Type="http://schemas.openxmlformats.org/officeDocument/2006/relationships/tags" Target="../tags/tag59.xml"/><Relationship Id="rId27" Type="http://schemas.openxmlformats.org/officeDocument/2006/relationships/tags" Target="../tags/tag58.xml"/><Relationship Id="rId26" Type="http://schemas.openxmlformats.org/officeDocument/2006/relationships/tags" Target="../tags/tag57.xml"/><Relationship Id="rId25" Type="http://schemas.openxmlformats.org/officeDocument/2006/relationships/tags" Target="../tags/tag56.xml"/><Relationship Id="rId24" Type="http://schemas.openxmlformats.org/officeDocument/2006/relationships/tags" Target="../tags/tag55.xml"/><Relationship Id="rId23" Type="http://schemas.openxmlformats.org/officeDocument/2006/relationships/tags" Target="../tags/tag54.xml"/><Relationship Id="rId22" Type="http://schemas.openxmlformats.org/officeDocument/2006/relationships/tags" Target="../tags/tag53.xml"/><Relationship Id="rId21" Type="http://schemas.openxmlformats.org/officeDocument/2006/relationships/tags" Target="../tags/tag52.xml"/><Relationship Id="rId20" Type="http://schemas.openxmlformats.org/officeDocument/2006/relationships/tags" Target="../tags/tag51.xml"/><Relationship Id="rId2" Type="http://schemas.openxmlformats.org/officeDocument/2006/relationships/tags" Target="../tags/tag33.xml"/><Relationship Id="rId19" Type="http://schemas.openxmlformats.org/officeDocument/2006/relationships/tags" Target="../tags/tag50.xml"/><Relationship Id="rId18" Type="http://schemas.openxmlformats.org/officeDocument/2006/relationships/tags" Target="../tags/tag49.xml"/><Relationship Id="rId17" Type="http://schemas.openxmlformats.org/officeDocument/2006/relationships/tags" Target="../tags/tag48.xml"/><Relationship Id="rId16" Type="http://schemas.openxmlformats.org/officeDocument/2006/relationships/tags" Target="../tags/tag47.xml"/><Relationship Id="rId15" Type="http://schemas.openxmlformats.org/officeDocument/2006/relationships/tags" Target="../tags/tag46.xml"/><Relationship Id="rId14" Type="http://schemas.openxmlformats.org/officeDocument/2006/relationships/tags" Target="../tags/tag45.xml"/><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tags" Target="../tags/tag32.xml"/></Relationships>
</file>

<file path=ppt/slides/_rels/slide9.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1" Type="http://schemas.openxmlformats.org/officeDocument/2006/relationships/slideLayout" Target="../slideLayouts/slideLayout1.xml"/><Relationship Id="rId10" Type="http://schemas.openxmlformats.org/officeDocument/2006/relationships/image" Target="../media/image2.png"/><Relationship Id="rId1" Type="http://schemas.openxmlformats.org/officeDocument/2006/relationships/tags" Target="../tags/tag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Yuki\Desktop\ppt\图片素材\30.png30"/>
          <p:cNvPicPr>
            <a:picLocks noChangeAspect="1"/>
          </p:cNvPicPr>
          <p:nvPr/>
        </p:nvPicPr>
        <p:blipFill>
          <a:blip r:embed="rId1"/>
          <a:srcRect l="24372" r="24372"/>
          <a:stretch>
            <a:fillRect/>
          </a:stretch>
        </p:blipFill>
        <p:spPr>
          <a:xfrm>
            <a:off x="0" y="0"/>
            <a:ext cx="6248400" cy="6855882"/>
          </a:xfrm>
          <a:prstGeom prst="rect">
            <a:avLst/>
          </a:prstGeom>
        </p:spPr>
      </p:pic>
      <p:sp>
        <p:nvSpPr>
          <p:cNvPr id="3" name="任意多边形: 形状 21"/>
          <p:cNvSpPr/>
          <p:nvPr/>
        </p:nvSpPr>
        <p:spPr>
          <a:xfrm>
            <a:off x="4582757" y="1568824"/>
            <a:ext cx="7254274" cy="3582296"/>
          </a:xfrm>
          <a:custGeom>
            <a:avLst/>
            <a:gdLst>
              <a:gd name="connsiteX0" fmla="*/ 0 w 7254274"/>
              <a:gd name="connsiteY0" fmla="*/ 0 h 3582296"/>
              <a:gd name="connsiteX1" fmla="*/ 7254274 w 7254274"/>
              <a:gd name="connsiteY1" fmla="*/ 0 h 3582296"/>
              <a:gd name="connsiteX2" fmla="*/ 7254274 w 7254274"/>
              <a:gd name="connsiteY2" fmla="*/ 3582296 h 3582296"/>
              <a:gd name="connsiteX3" fmla="*/ 0 w 7254274"/>
              <a:gd name="connsiteY3" fmla="*/ 3582296 h 3582296"/>
              <a:gd name="connsiteX4" fmla="*/ 0 w 7254274"/>
              <a:gd name="connsiteY4" fmla="*/ 2630245 h 3582296"/>
              <a:gd name="connsiteX5" fmla="*/ 60505 w 7254274"/>
              <a:gd name="connsiteY5" fmla="*/ 2630245 h 3582296"/>
              <a:gd name="connsiteX6" fmla="*/ 60505 w 7254274"/>
              <a:gd name="connsiteY6" fmla="*/ 3521791 h 3582296"/>
              <a:gd name="connsiteX7" fmla="*/ 7193769 w 7254274"/>
              <a:gd name="connsiteY7" fmla="*/ 3521791 h 3582296"/>
              <a:gd name="connsiteX8" fmla="*/ 7193769 w 7254274"/>
              <a:gd name="connsiteY8" fmla="*/ 60505 h 3582296"/>
              <a:gd name="connsiteX9" fmla="*/ 60505 w 7254274"/>
              <a:gd name="connsiteY9" fmla="*/ 60505 h 3582296"/>
              <a:gd name="connsiteX10" fmla="*/ 60505 w 7254274"/>
              <a:gd name="connsiteY10" fmla="*/ 952052 h 3582296"/>
              <a:gd name="connsiteX11" fmla="*/ 0 w 7254274"/>
              <a:gd name="connsiteY11" fmla="*/ 952052 h 358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54274" h="3582296">
                <a:moveTo>
                  <a:pt x="0" y="0"/>
                </a:moveTo>
                <a:lnTo>
                  <a:pt x="7254274" y="0"/>
                </a:lnTo>
                <a:lnTo>
                  <a:pt x="7254274" y="3582296"/>
                </a:lnTo>
                <a:lnTo>
                  <a:pt x="0" y="3582296"/>
                </a:lnTo>
                <a:lnTo>
                  <a:pt x="0" y="2630245"/>
                </a:lnTo>
                <a:lnTo>
                  <a:pt x="60505" y="2630245"/>
                </a:lnTo>
                <a:lnTo>
                  <a:pt x="60505" y="3521791"/>
                </a:lnTo>
                <a:lnTo>
                  <a:pt x="7193769" y="3521791"/>
                </a:lnTo>
                <a:lnTo>
                  <a:pt x="7193769" y="60505"/>
                </a:lnTo>
                <a:lnTo>
                  <a:pt x="60505" y="60505"/>
                </a:lnTo>
                <a:lnTo>
                  <a:pt x="60505" y="952052"/>
                </a:lnTo>
                <a:lnTo>
                  <a:pt x="0" y="95205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6390640" y="2069465"/>
            <a:ext cx="5480050" cy="755650"/>
          </a:xfrm>
          <a:prstGeom prst="rect">
            <a:avLst/>
          </a:prstGeom>
          <a:noFill/>
        </p:spPr>
        <p:txBody>
          <a:bodyPr wrap="square" rtlCol="0">
            <a:spAutoFit/>
          </a:bodyPr>
          <a:lstStyle/>
          <a:p>
            <a:pPr>
              <a:lnSpc>
                <a:spcPct val="120000"/>
              </a:lnSpc>
            </a:pPr>
            <a:r>
              <a:rPr lang="zh-CN" altLang="en-US" sz="3600" b="1" spc="100" dirty="0">
                <a:solidFill>
                  <a:srgbClr val="988563"/>
                </a:solidFill>
                <a:latin typeface="微软雅黑 Light" panose="020B0502040204020203" pitchFamily="34" charset="-122"/>
                <a:ea typeface="微软雅黑 Light" panose="020B0502040204020203" pitchFamily="34" charset="-122"/>
              </a:rPr>
              <a:t>计算机系统结构研究报告</a:t>
            </a:r>
            <a:endParaRPr lang="zh-CN" altLang="en-US" sz="3600" b="1" spc="100" dirty="0">
              <a:solidFill>
                <a:srgbClr val="988563"/>
              </a:solidFill>
              <a:latin typeface="微软雅黑 Light" panose="020B0502040204020203" pitchFamily="34" charset="-122"/>
              <a:ea typeface="微软雅黑 Light" panose="020B0502040204020203" pitchFamily="34" charset="-122"/>
            </a:endParaRPr>
          </a:p>
        </p:txBody>
      </p:sp>
      <p:sp>
        <p:nvSpPr>
          <p:cNvPr id="5" name="矩形 4"/>
          <p:cNvSpPr/>
          <p:nvPr/>
        </p:nvSpPr>
        <p:spPr>
          <a:xfrm>
            <a:off x="6847205" y="2980055"/>
            <a:ext cx="4860925" cy="460375"/>
          </a:xfrm>
          <a:prstGeom prst="rect">
            <a:avLst/>
          </a:prstGeom>
        </p:spPr>
        <p:txBody>
          <a:bodyPr wrap="square">
            <a:spAutoFit/>
          </a:bodyPr>
          <a:lstStyle/>
          <a:p>
            <a:r>
              <a:rPr lang="en-US" altLang="zh-CN" sz="2400" dirty="0">
                <a:solidFill>
                  <a:schemeClr val="tx1">
                    <a:lumMod val="85000"/>
                    <a:lumOff val="15000"/>
                  </a:schemeClr>
                </a:solidFill>
                <a:latin typeface="微软雅黑 Light" panose="020B0502040204020203" pitchFamily="34" charset="-122"/>
                <a:ea typeface="微软雅黑 Light" panose="020B0502040204020203" pitchFamily="34" charset="-122"/>
              </a:rPr>
              <a:t>——RISC-V</a:t>
            </a:r>
            <a:r>
              <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rPr>
              <a:t>的技术发展和性能特点</a:t>
            </a:r>
            <a:endParaRPr lang="zh-CN" altLang="en-US" sz="2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8576945" y="3583305"/>
            <a:ext cx="2186305" cy="1281430"/>
          </a:xfrm>
          <a:prstGeom prst="rect">
            <a:avLst/>
          </a:prstGeom>
          <a:noFill/>
          <a:ln>
            <a:noFill/>
          </a:ln>
        </p:spPr>
        <p:txBody>
          <a:bodyPr wrap="square" rtlCol="0">
            <a:spAutoFit/>
          </a:bodyPr>
          <a:lstStyle/>
          <a:p>
            <a:pPr indent="457200" fontAlgn="auto">
              <a:lnSpc>
                <a:spcPts val="2320"/>
              </a:lnSpc>
            </a:pPr>
            <a:r>
              <a:rPr lang="en-US" altLang="zh-CN" sz="1600" dirty="0">
                <a:solidFill>
                  <a:srgbClr val="333740"/>
                </a:solidFill>
                <a:latin typeface="微软雅黑 Light" panose="020B0502040204020203" pitchFamily="34" charset="-122"/>
                <a:ea typeface="微软雅黑 Light" panose="020B0502040204020203" pitchFamily="34" charset="-122"/>
              </a:rPr>
              <a:t>   </a:t>
            </a:r>
            <a:r>
              <a:rPr lang="zh-CN" altLang="en-US" sz="1600" dirty="0">
                <a:solidFill>
                  <a:srgbClr val="333740"/>
                </a:solidFill>
                <a:latin typeface="微软雅黑 Light" panose="020B0502040204020203" pitchFamily="34" charset="-122"/>
                <a:ea typeface="微软雅黑 Light" panose="020B0502040204020203" pitchFamily="34" charset="-122"/>
              </a:rPr>
              <a:t>第</a:t>
            </a:r>
            <a:r>
              <a:rPr lang="en-US" altLang="zh-CN" sz="1600" dirty="0">
                <a:solidFill>
                  <a:srgbClr val="333740"/>
                </a:solidFill>
                <a:latin typeface="微软雅黑 Light" panose="020B0502040204020203" pitchFamily="34" charset="-122"/>
                <a:ea typeface="微软雅黑 Light" panose="020B0502040204020203" pitchFamily="34" charset="-122"/>
              </a:rPr>
              <a:t>12</a:t>
            </a:r>
            <a:r>
              <a:rPr lang="zh-CN" altLang="en-US" sz="1600" dirty="0">
                <a:solidFill>
                  <a:srgbClr val="333740"/>
                </a:solidFill>
                <a:latin typeface="微软雅黑 Light" panose="020B0502040204020203" pitchFamily="34" charset="-122"/>
                <a:ea typeface="微软雅黑 Light" panose="020B0502040204020203" pitchFamily="34" charset="-122"/>
              </a:rPr>
              <a:t>组</a:t>
            </a:r>
            <a:endParaRPr lang="en-US" altLang="zh-CN" sz="1600" dirty="0">
              <a:solidFill>
                <a:srgbClr val="333740"/>
              </a:solidFill>
              <a:latin typeface="微软雅黑 Light" panose="020B0502040204020203" pitchFamily="34" charset="-122"/>
              <a:ea typeface="微软雅黑 Light" panose="020B0502040204020203" pitchFamily="34" charset="-122"/>
            </a:endParaRPr>
          </a:p>
          <a:p>
            <a:pPr fontAlgn="auto">
              <a:lnSpc>
                <a:spcPts val="2320"/>
              </a:lnSpc>
            </a:pPr>
            <a:r>
              <a:rPr lang="en-US" altLang="zh-CN" sz="1600" dirty="0">
                <a:solidFill>
                  <a:srgbClr val="333740"/>
                </a:solidFill>
                <a:latin typeface="微软雅黑 Light" panose="020B0502040204020203" pitchFamily="34" charset="-122"/>
                <a:ea typeface="微软雅黑 Light" panose="020B0502040204020203" pitchFamily="34" charset="-122"/>
              </a:rPr>
              <a:t> 2253744   </a:t>
            </a:r>
            <a:r>
              <a:rPr lang="zh-CN" altLang="en-US" sz="1600" dirty="0">
                <a:solidFill>
                  <a:srgbClr val="333740"/>
                </a:solidFill>
                <a:latin typeface="微软雅黑 Light" panose="020B0502040204020203" pitchFamily="34" charset="-122"/>
                <a:ea typeface="微软雅黑 Light" panose="020B0502040204020203" pitchFamily="34" charset="-122"/>
              </a:rPr>
              <a:t>林觉凯</a:t>
            </a:r>
            <a:endParaRPr lang="zh-CN" altLang="en-US" sz="1600" dirty="0">
              <a:solidFill>
                <a:srgbClr val="333740"/>
              </a:solidFill>
              <a:latin typeface="微软雅黑 Light" panose="020B0502040204020203" pitchFamily="34" charset="-122"/>
              <a:ea typeface="微软雅黑 Light" panose="020B0502040204020203" pitchFamily="34" charset="-122"/>
            </a:endParaRPr>
          </a:p>
          <a:p>
            <a:pPr fontAlgn="auto">
              <a:lnSpc>
                <a:spcPts val="2320"/>
              </a:lnSpc>
            </a:pPr>
            <a:r>
              <a:rPr lang="en-US" altLang="zh-CN" sz="1600" dirty="0">
                <a:solidFill>
                  <a:srgbClr val="333740"/>
                </a:solidFill>
                <a:latin typeface="微软雅黑 Light" panose="020B0502040204020203" pitchFamily="34" charset="-122"/>
                <a:ea typeface="微软雅黑 Light" panose="020B0502040204020203" pitchFamily="34" charset="-122"/>
              </a:rPr>
              <a:t> 2253909   </a:t>
            </a:r>
            <a:r>
              <a:rPr lang="zh-CN" altLang="en-US" sz="1600" dirty="0">
                <a:solidFill>
                  <a:srgbClr val="333740"/>
                </a:solidFill>
                <a:latin typeface="微软雅黑 Light" panose="020B0502040204020203" pitchFamily="34" charset="-122"/>
                <a:ea typeface="微软雅黑 Light" panose="020B0502040204020203" pitchFamily="34" charset="-122"/>
              </a:rPr>
              <a:t>张宏</a:t>
            </a:r>
            <a:r>
              <a:rPr lang="zh-CN" altLang="en-US" sz="1600" dirty="0">
                <a:solidFill>
                  <a:srgbClr val="333740"/>
                </a:solidFill>
                <a:latin typeface="微软雅黑 Light" panose="020B0502040204020203" pitchFamily="34" charset="-122"/>
                <a:ea typeface="微软雅黑 Light" panose="020B0502040204020203" pitchFamily="34" charset="-122"/>
              </a:rPr>
              <a:t>晔</a:t>
            </a:r>
            <a:endParaRPr lang="zh-CN" altLang="en-US" sz="1600" dirty="0">
              <a:solidFill>
                <a:srgbClr val="333740"/>
              </a:solidFill>
              <a:latin typeface="微软雅黑 Light" panose="020B0502040204020203" pitchFamily="34" charset="-122"/>
              <a:ea typeface="微软雅黑 Light" panose="020B0502040204020203" pitchFamily="34" charset="-122"/>
            </a:endParaRPr>
          </a:p>
          <a:p>
            <a:pPr fontAlgn="auto">
              <a:lnSpc>
                <a:spcPts val="2320"/>
              </a:lnSpc>
            </a:pPr>
            <a:r>
              <a:rPr lang="en-US" altLang="zh-CN" sz="1600" dirty="0">
                <a:solidFill>
                  <a:srgbClr val="333740"/>
                </a:solidFill>
                <a:latin typeface="微软雅黑 Light" panose="020B0502040204020203" pitchFamily="34" charset="-122"/>
                <a:ea typeface="微软雅黑 Light" panose="020B0502040204020203" pitchFamily="34" charset="-122"/>
              </a:rPr>
              <a:t> 2253922   </a:t>
            </a:r>
            <a:r>
              <a:rPr lang="zh-CN" altLang="en-US" sz="1600" dirty="0">
                <a:solidFill>
                  <a:srgbClr val="333740"/>
                </a:solidFill>
                <a:latin typeface="微软雅黑 Light" panose="020B0502040204020203" pitchFamily="34" charset="-122"/>
                <a:ea typeface="微软雅黑 Light" panose="020B0502040204020203" pitchFamily="34" charset="-122"/>
              </a:rPr>
              <a:t>丁宇</a:t>
            </a:r>
            <a:r>
              <a:rPr lang="zh-CN" altLang="en-US" sz="1600" dirty="0">
                <a:solidFill>
                  <a:srgbClr val="333740"/>
                </a:solidFill>
                <a:latin typeface="微软雅黑 Light" panose="020B0502040204020203" pitchFamily="34" charset="-122"/>
                <a:ea typeface="微软雅黑 Light" panose="020B0502040204020203" pitchFamily="34" charset="-122"/>
              </a:rPr>
              <a:t>轩</a:t>
            </a:r>
            <a:endParaRPr lang="zh-CN" altLang="en-US" sz="1600" dirty="0">
              <a:solidFill>
                <a:srgbClr val="333740"/>
              </a:solidFill>
              <a:latin typeface="微软雅黑 Light" panose="020B0502040204020203" pitchFamily="34" charset="-122"/>
              <a:ea typeface="微软雅黑 Light" panose="020B0502040204020203" pitchFamily="34" charset="-122"/>
            </a:endParaRPr>
          </a:p>
        </p:txBody>
      </p:sp>
      <p:sp>
        <p:nvSpPr>
          <p:cNvPr id="7" name="矩形 6"/>
          <p:cNvSpPr/>
          <p:nvPr/>
        </p:nvSpPr>
        <p:spPr>
          <a:xfrm>
            <a:off x="2337719" y="2617108"/>
            <a:ext cx="2887449" cy="1198880"/>
          </a:xfrm>
          <a:prstGeom prst="rect">
            <a:avLst/>
          </a:prstGeom>
        </p:spPr>
        <p:txBody>
          <a:bodyPr wrap="square">
            <a:spAutoFit/>
          </a:bodyPr>
          <a:lstStyle/>
          <a:p>
            <a:pPr algn="r"/>
            <a:r>
              <a:rPr lang="en-US" altLang="zh-CN" sz="3600" b="1" dirty="0">
                <a:solidFill>
                  <a:schemeClr val="bg1"/>
                </a:solidFill>
                <a:latin typeface="Century Gothic" panose="020B0502020202020204" pitchFamily="34" charset="0"/>
              </a:rPr>
              <a:t>TONGJI</a:t>
            </a:r>
            <a:endParaRPr lang="en-US" altLang="zh-CN" sz="3600" b="1" dirty="0">
              <a:solidFill>
                <a:schemeClr val="bg1"/>
              </a:solidFill>
              <a:latin typeface="Century Gothic" panose="020B0502020202020204" pitchFamily="34" charset="0"/>
            </a:endParaRPr>
          </a:p>
          <a:p>
            <a:pPr algn="r"/>
            <a:r>
              <a:rPr lang="en-US" altLang="zh-CN" sz="3600" b="1" dirty="0">
                <a:solidFill>
                  <a:schemeClr val="bg1"/>
                </a:solidFill>
                <a:latin typeface="Century Gothic" panose="020B0502020202020204" pitchFamily="34" charset="0"/>
              </a:rPr>
              <a:t>UNIVERSITY</a:t>
            </a:r>
            <a:endParaRPr lang="en-US" altLang="zh-CN" sz="3600" b="1" dirty="0">
              <a:solidFill>
                <a:schemeClr val="bg1"/>
              </a:solidFill>
              <a:latin typeface="Century Gothic" panose="020B0502020202020204" pitchFamily="34" charset="0"/>
            </a:endParaRPr>
          </a:p>
        </p:txBody>
      </p:sp>
      <p:pic>
        <p:nvPicPr>
          <p:cNvPr id="10" name="图片 9" descr="无背景logo"/>
          <p:cNvPicPr>
            <a:picLocks noChangeAspect="1"/>
          </p:cNvPicPr>
          <p:nvPr/>
        </p:nvPicPr>
        <p:blipFill>
          <a:blip r:embed="rId2"/>
          <a:stretch>
            <a:fillRect/>
          </a:stretch>
        </p:blipFill>
        <p:spPr>
          <a:xfrm>
            <a:off x="10072370" y="76200"/>
            <a:ext cx="1689735" cy="858520"/>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34035"/>
          </a:xfrm>
          <a:prstGeom prst="rect">
            <a:avLst/>
          </a:prstGeom>
          <a:noFill/>
        </p:spPr>
        <p:txBody>
          <a:bodyPr wrap="square" rtlCol="0">
            <a:spAutoFit/>
          </a:bodyPr>
          <a:lstStyle/>
          <a:p>
            <a:pPr>
              <a:lnSpc>
                <a:spcPct val="120000"/>
              </a:lnSpc>
            </a:pPr>
            <a:r>
              <a:rPr lang="zh-CN" sz="2400" spc="100">
                <a:solidFill>
                  <a:schemeClr val="accent4">
                    <a:lumMod val="50000"/>
                  </a:schemeClr>
                </a:solidFill>
                <a:latin typeface="微软雅黑 Light" panose="020B0502040204020203" pitchFamily="34" charset="-122"/>
                <a:ea typeface="微软雅黑 Light" panose="020B0502040204020203" pitchFamily="34" charset="-122"/>
                <a:sym typeface="+mn-ea"/>
              </a:rPr>
              <a:t>RISC-V指令集设计</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170493" y="578048"/>
            <a:ext cx="4028790" cy="306705"/>
          </a:xfrm>
          <a:prstGeom prst="rect">
            <a:avLst/>
          </a:prstGeom>
          <a:noFill/>
        </p:spPr>
        <p:txBody>
          <a:bodyPr wrap="square" rtlCol="0">
            <a:spAutoFit/>
          </a:bodyPr>
          <a:lstStyle/>
          <a:p>
            <a:pPr algn="dist"/>
            <a:r>
              <a:rPr lang="en-US"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R</a:t>
            </a:r>
            <a:r>
              <a:rPr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ISC-V扩展指令集</a:t>
            </a:r>
            <a:r>
              <a:rPr lang="en-US"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			</a:t>
            </a:r>
            <a:endParaRPr lang="en-US"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27" name="矩形 26"/>
          <p:cNvSpPr/>
          <p:nvPr/>
        </p:nvSpPr>
        <p:spPr>
          <a:xfrm>
            <a:off x="935355" y="1891030"/>
            <a:ext cx="6581140" cy="370840"/>
          </a:xfrm>
          <a:prstGeom prst="rect">
            <a:avLst/>
          </a:prstGeom>
        </p:spPr>
        <p:txBody>
          <a:bodyPr wrap="square">
            <a:spAutoFit/>
          </a:bodyPr>
          <a:lstStyle/>
          <a:p>
            <a:pPr>
              <a:lnSpc>
                <a:spcPct val="130000"/>
              </a:lnSpc>
            </a:pPr>
            <a:r>
              <a:rPr lang="zh-CN" altLang="en-US" sz="1400">
                <a:solidFill>
                  <a:srgbClr val="5C5A5D"/>
                </a:solidFill>
                <a:latin typeface="微软雅黑 Light" panose="020B0502040204020203" pitchFamily="34" charset="-122"/>
                <a:ea typeface="微软雅黑 Light" panose="020B0502040204020203" pitchFamily="34" charset="-122"/>
              </a:rPr>
              <a:t>RISC-V架构是一个模块化的指令集架构，允许通过添加扩展指令集来增强其功能。</a:t>
            </a:r>
            <a:endParaRPr lang="zh-CN" altLang="en-US" sz="1400">
              <a:solidFill>
                <a:srgbClr val="5C5A5D"/>
              </a:solidFill>
              <a:latin typeface="微软雅黑 Light" panose="020B0502040204020203" pitchFamily="34" charset="-122"/>
              <a:ea typeface="微软雅黑 Light" panose="020B0502040204020203" pitchFamily="34" charset="-122"/>
            </a:endParaRPr>
          </a:p>
        </p:txBody>
      </p:sp>
      <p:sp>
        <p:nvSpPr>
          <p:cNvPr id="28" name="矩形 27"/>
          <p:cNvSpPr/>
          <p:nvPr/>
        </p:nvSpPr>
        <p:spPr>
          <a:xfrm>
            <a:off x="1221623" y="1239507"/>
            <a:ext cx="2393950" cy="398780"/>
          </a:xfrm>
          <a:prstGeom prst="rect">
            <a:avLst/>
          </a:prstGeom>
          <a:noFill/>
        </p:spPr>
        <p:txBody>
          <a:bodyPr wrap="square" rtlCol="0">
            <a:spAutoFit/>
          </a:bodyPr>
          <a:lstStyle/>
          <a:p>
            <a:r>
              <a:rPr lang="en-US" altLang="zh-CN" sz="2000">
                <a:solidFill>
                  <a:srgbClr val="988563"/>
                </a:solidFill>
                <a:latin typeface="微软雅黑 Light" panose="020B0502040204020203" pitchFamily="34" charset="-122"/>
                <a:ea typeface="微软雅黑 Light" panose="020B0502040204020203" pitchFamily="34" charset="-122"/>
              </a:rPr>
              <a:t>RISC-V</a:t>
            </a:r>
            <a:r>
              <a:rPr lang="zh-CN" altLang="en-US" sz="2000">
                <a:solidFill>
                  <a:srgbClr val="988563"/>
                </a:solidFill>
                <a:latin typeface="微软雅黑 Light" panose="020B0502040204020203" pitchFamily="34" charset="-122"/>
                <a:ea typeface="微软雅黑 Light" panose="020B0502040204020203" pitchFamily="34" charset="-122"/>
              </a:rPr>
              <a:t>扩展</a:t>
            </a:r>
            <a:r>
              <a:rPr lang="zh-CN" altLang="en-US" sz="2000">
                <a:solidFill>
                  <a:srgbClr val="988563"/>
                </a:solidFill>
                <a:latin typeface="微软雅黑 Light" panose="020B0502040204020203" pitchFamily="34" charset="-122"/>
                <a:ea typeface="微软雅黑 Light" panose="020B0502040204020203" pitchFamily="34" charset="-122"/>
              </a:rPr>
              <a:t>指令集</a:t>
            </a:r>
            <a:endParaRPr lang="zh-CN" altLang="en-US" sz="2000">
              <a:solidFill>
                <a:srgbClr val="988563"/>
              </a:solidFill>
              <a:latin typeface="微软雅黑 Light" panose="020B0502040204020203" pitchFamily="34" charset="-122"/>
              <a:ea typeface="微软雅黑 Light" panose="020B0502040204020203" pitchFamily="34" charset="-122"/>
            </a:endParaRPr>
          </a:p>
        </p:txBody>
      </p:sp>
      <p:sp>
        <p:nvSpPr>
          <p:cNvPr id="29" name="椭圆 28"/>
          <p:cNvSpPr/>
          <p:nvPr>
            <p:custDataLst>
              <p:tags r:id="rId1"/>
            </p:custDataLst>
          </p:nvPr>
        </p:nvSpPr>
        <p:spPr>
          <a:xfrm>
            <a:off x="815844" y="2819980"/>
            <a:ext cx="684076" cy="684076"/>
          </a:xfrm>
          <a:prstGeom prst="ellipse">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0" name="椭圆 29"/>
          <p:cNvSpPr/>
          <p:nvPr>
            <p:custDataLst>
              <p:tags r:id="rId2"/>
            </p:custDataLst>
          </p:nvPr>
        </p:nvSpPr>
        <p:spPr>
          <a:xfrm>
            <a:off x="815844" y="4580390"/>
            <a:ext cx="684076" cy="684076"/>
          </a:xfrm>
          <a:prstGeom prst="ellipse">
            <a:avLst/>
          </a:prstGeom>
          <a:solidFill>
            <a:srgbClr val="D0C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1" name="椭圆 30"/>
          <p:cNvSpPr/>
          <p:nvPr>
            <p:custDataLst>
              <p:tags r:id="rId3"/>
            </p:custDataLst>
          </p:nvPr>
        </p:nvSpPr>
        <p:spPr>
          <a:xfrm>
            <a:off x="4203710" y="2770793"/>
            <a:ext cx="684076" cy="684076"/>
          </a:xfrm>
          <a:prstGeom prst="ellipse">
            <a:avLst/>
          </a:prstGeom>
          <a:solidFill>
            <a:srgbClr val="B8A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2" name="椭圆 31"/>
          <p:cNvSpPr/>
          <p:nvPr>
            <p:custDataLst>
              <p:tags r:id="rId4"/>
            </p:custDataLst>
          </p:nvPr>
        </p:nvSpPr>
        <p:spPr>
          <a:xfrm>
            <a:off x="4203710" y="4531203"/>
            <a:ext cx="684076" cy="684076"/>
          </a:xfrm>
          <a:prstGeom prst="ellipse">
            <a:avLst/>
          </a:prstGeom>
          <a:solidFill>
            <a:srgbClr val="E1DB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3" name="business-bars-graphic_70650"/>
          <p:cNvSpPr>
            <a:spLocks noChangeAspect="1"/>
          </p:cNvSpPr>
          <p:nvPr>
            <p:custDataLst>
              <p:tags r:id="rId5"/>
            </p:custDataLst>
          </p:nvPr>
        </p:nvSpPr>
        <p:spPr bwMode="auto">
          <a:xfrm>
            <a:off x="1011260" y="4781513"/>
            <a:ext cx="293244" cy="351353"/>
          </a:xfrm>
          <a:custGeom>
            <a:avLst/>
            <a:gdLst>
              <a:gd name="connsiteX0" fmla="*/ 485852 w 492308"/>
              <a:gd name="connsiteY0" fmla="*/ 451239 h 589863"/>
              <a:gd name="connsiteX1" fmla="*/ 492308 w 492308"/>
              <a:gd name="connsiteY1" fmla="*/ 497178 h 589863"/>
              <a:gd name="connsiteX2" fmla="*/ 488273 w 492308"/>
              <a:gd name="connsiteY2" fmla="*/ 496373 h 589863"/>
              <a:gd name="connsiteX3" fmla="*/ 475360 w 492308"/>
              <a:gd name="connsiteY3" fmla="*/ 562461 h 589863"/>
              <a:gd name="connsiteX4" fmla="*/ 414024 w 492308"/>
              <a:gd name="connsiteY4" fmla="*/ 589863 h 589863"/>
              <a:gd name="connsiteX5" fmla="*/ 387392 w 492308"/>
              <a:gd name="connsiteY5" fmla="*/ 589863 h 589863"/>
              <a:gd name="connsiteX6" fmla="*/ 233245 w 492308"/>
              <a:gd name="connsiteY6" fmla="*/ 526193 h 589863"/>
              <a:gd name="connsiteX7" fmla="*/ 93626 w 492308"/>
              <a:gd name="connsiteY7" fmla="*/ 485895 h 589863"/>
              <a:gd name="connsiteX8" fmla="*/ 81520 w 492308"/>
              <a:gd name="connsiteY8" fmla="*/ 477030 h 589863"/>
              <a:gd name="connsiteX9" fmla="*/ 91205 w 492308"/>
              <a:gd name="connsiteY9" fmla="*/ 464940 h 589863"/>
              <a:gd name="connsiteX10" fmla="*/ 248579 w 492308"/>
              <a:gd name="connsiteY10" fmla="*/ 511686 h 589863"/>
              <a:gd name="connsiteX11" fmla="*/ 413217 w 492308"/>
              <a:gd name="connsiteY11" fmla="*/ 568102 h 589863"/>
              <a:gd name="connsiteX12" fmla="*/ 458412 w 492308"/>
              <a:gd name="connsiteY12" fmla="*/ 549565 h 589863"/>
              <a:gd name="connsiteX13" fmla="*/ 465675 w 492308"/>
              <a:gd name="connsiteY13" fmla="*/ 492343 h 589863"/>
              <a:gd name="connsiteX14" fmla="*/ 447113 w 492308"/>
              <a:gd name="connsiteY14" fmla="*/ 489119 h 589863"/>
              <a:gd name="connsiteX15" fmla="*/ 453562 w 492308"/>
              <a:gd name="connsiteY15" fmla="*/ 404600 h 589863"/>
              <a:gd name="connsiteX16" fmla="*/ 475336 w 492308"/>
              <a:gd name="connsiteY16" fmla="*/ 434373 h 589863"/>
              <a:gd name="connsiteX17" fmla="*/ 432595 w 492308"/>
              <a:gd name="connsiteY17" fmla="*/ 477021 h 589863"/>
              <a:gd name="connsiteX18" fmla="*/ 403563 w 492308"/>
              <a:gd name="connsiteY18" fmla="*/ 456904 h 589863"/>
              <a:gd name="connsiteX19" fmla="*/ 258279 w 492308"/>
              <a:gd name="connsiteY19" fmla="*/ 178915 h 589863"/>
              <a:gd name="connsiteX20" fmla="*/ 442300 w 492308"/>
              <a:gd name="connsiteY20" fmla="*/ 391628 h 589863"/>
              <a:gd name="connsiteX21" fmla="*/ 388224 w 492308"/>
              <a:gd name="connsiteY21" fmla="*/ 447223 h 589863"/>
              <a:gd name="connsiteX22" fmla="*/ 171919 w 492308"/>
              <a:gd name="connsiteY22" fmla="*/ 263516 h 589863"/>
              <a:gd name="connsiteX23" fmla="*/ 258279 w 492308"/>
              <a:gd name="connsiteY23" fmla="*/ 178915 h 589863"/>
              <a:gd name="connsiteX24" fmla="*/ 119450 w 492308"/>
              <a:gd name="connsiteY24" fmla="*/ 0 h 589863"/>
              <a:gd name="connsiteX25" fmla="*/ 238900 w 492308"/>
              <a:gd name="connsiteY25" fmla="*/ 119255 h 589863"/>
              <a:gd name="connsiteX26" fmla="*/ 119450 w 492308"/>
              <a:gd name="connsiteY26" fmla="*/ 238510 h 589863"/>
              <a:gd name="connsiteX27" fmla="*/ 0 w 492308"/>
              <a:gd name="connsiteY27" fmla="*/ 119255 h 589863"/>
              <a:gd name="connsiteX28" fmla="*/ 119450 w 492308"/>
              <a:gd name="connsiteY28" fmla="*/ 0 h 58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2308" h="589863">
                <a:moveTo>
                  <a:pt x="485852" y="451239"/>
                </a:moveTo>
                <a:lnTo>
                  <a:pt x="492308" y="497178"/>
                </a:lnTo>
                <a:lnTo>
                  <a:pt x="488273" y="496373"/>
                </a:lnTo>
                <a:cubicBezTo>
                  <a:pt x="490694" y="513298"/>
                  <a:pt x="491501" y="540700"/>
                  <a:pt x="475360" y="562461"/>
                </a:cubicBezTo>
                <a:cubicBezTo>
                  <a:pt x="462447" y="579386"/>
                  <a:pt x="442271" y="589057"/>
                  <a:pt x="414024" y="589863"/>
                </a:cubicBezTo>
                <a:cubicBezTo>
                  <a:pt x="404340" y="589863"/>
                  <a:pt x="395462" y="589863"/>
                  <a:pt x="387392" y="589863"/>
                </a:cubicBezTo>
                <a:cubicBezTo>
                  <a:pt x="318792" y="589863"/>
                  <a:pt x="282475" y="580192"/>
                  <a:pt x="233245" y="526193"/>
                </a:cubicBezTo>
                <a:cubicBezTo>
                  <a:pt x="184822" y="474612"/>
                  <a:pt x="95240" y="485895"/>
                  <a:pt x="93626" y="485895"/>
                </a:cubicBezTo>
                <a:cubicBezTo>
                  <a:pt x="87976" y="486701"/>
                  <a:pt x="82327" y="482671"/>
                  <a:pt x="81520" y="477030"/>
                </a:cubicBezTo>
                <a:cubicBezTo>
                  <a:pt x="80713" y="470582"/>
                  <a:pt x="85555" y="465746"/>
                  <a:pt x="91205" y="464940"/>
                </a:cubicBezTo>
                <a:cubicBezTo>
                  <a:pt x="95240" y="464134"/>
                  <a:pt x="192893" y="452045"/>
                  <a:pt x="248579" y="511686"/>
                </a:cubicBezTo>
                <a:cubicBezTo>
                  <a:pt x="297002" y="564073"/>
                  <a:pt x="325249" y="570520"/>
                  <a:pt x="413217" y="568102"/>
                </a:cubicBezTo>
                <a:cubicBezTo>
                  <a:pt x="434200" y="567296"/>
                  <a:pt x="449534" y="561655"/>
                  <a:pt x="458412" y="549565"/>
                </a:cubicBezTo>
                <a:cubicBezTo>
                  <a:pt x="471325" y="531029"/>
                  <a:pt x="468097" y="503626"/>
                  <a:pt x="465675" y="492343"/>
                </a:cubicBezTo>
                <a:lnTo>
                  <a:pt x="447113" y="489119"/>
                </a:lnTo>
                <a:close/>
                <a:moveTo>
                  <a:pt x="453562" y="404600"/>
                </a:moveTo>
                <a:lnTo>
                  <a:pt x="475336" y="434373"/>
                </a:lnTo>
                <a:lnTo>
                  <a:pt x="432595" y="477021"/>
                </a:lnTo>
                <a:lnTo>
                  <a:pt x="403563" y="456904"/>
                </a:lnTo>
                <a:close/>
                <a:moveTo>
                  <a:pt x="258279" y="178915"/>
                </a:moveTo>
                <a:lnTo>
                  <a:pt x="442300" y="391628"/>
                </a:lnTo>
                <a:lnTo>
                  <a:pt x="388224" y="447223"/>
                </a:lnTo>
                <a:lnTo>
                  <a:pt x="171919" y="263516"/>
                </a:lnTo>
                <a:cubicBezTo>
                  <a:pt x="171919" y="263516"/>
                  <a:pt x="230838" y="230482"/>
                  <a:pt x="258279" y="178915"/>
                </a:cubicBezTo>
                <a:close/>
                <a:moveTo>
                  <a:pt x="119450" y="0"/>
                </a:moveTo>
                <a:cubicBezTo>
                  <a:pt x="185420" y="0"/>
                  <a:pt x="238900" y="53392"/>
                  <a:pt x="238900" y="119255"/>
                </a:cubicBezTo>
                <a:cubicBezTo>
                  <a:pt x="238900" y="185118"/>
                  <a:pt x="185420" y="238510"/>
                  <a:pt x="119450" y="238510"/>
                </a:cubicBezTo>
                <a:cubicBezTo>
                  <a:pt x="53480" y="238510"/>
                  <a:pt x="0" y="185118"/>
                  <a:pt x="0" y="119255"/>
                </a:cubicBezTo>
                <a:cubicBezTo>
                  <a:pt x="0" y="53392"/>
                  <a:pt x="53480" y="0"/>
                  <a:pt x="119450" y="0"/>
                </a:cubicBezTo>
                <a:close/>
              </a:path>
            </a:pathLst>
          </a:custGeom>
          <a:solidFill>
            <a:schemeClr val="bg1"/>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34" name="business-bars-graphic_70650"/>
          <p:cNvSpPr>
            <a:spLocks noChangeAspect="1"/>
          </p:cNvSpPr>
          <p:nvPr>
            <p:custDataLst>
              <p:tags r:id="rId6"/>
            </p:custDataLst>
          </p:nvPr>
        </p:nvSpPr>
        <p:spPr bwMode="auto">
          <a:xfrm>
            <a:off x="4420311" y="2923143"/>
            <a:ext cx="250873" cy="351353"/>
          </a:xfrm>
          <a:custGeom>
            <a:avLst/>
            <a:gdLst>
              <a:gd name="connsiteX0" fmla="*/ 154403 w 432307"/>
              <a:gd name="connsiteY0" fmla="*/ 499109 h 605451"/>
              <a:gd name="connsiteX1" fmla="*/ 277904 w 432307"/>
              <a:gd name="connsiteY1" fmla="*/ 499109 h 605451"/>
              <a:gd name="connsiteX2" fmla="*/ 287248 w 432307"/>
              <a:gd name="connsiteY2" fmla="*/ 513435 h 605451"/>
              <a:gd name="connsiteX3" fmla="*/ 277904 w 432307"/>
              <a:gd name="connsiteY3" fmla="*/ 527762 h 605451"/>
              <a:gd name="connsiteX4" fmla="*/ 287248 w 432307"/>
              <a:gd name="connsiteY4" fmla="*/ 542184 h 605451"/>
              <a:gd name="connsiteX5" fmla="*/ 277904 w 432307"/>
              <a:gd name="connsiteY5" fmla="*/ 556511 h 605451"/>
              <a:gd name="connsiteX6" fmla="*/ 287248 w 432307"/>
              <a:gd name="connsiteY6" fmla="*/ 570837 h 605451"/>
              <a:gd name="connsiteX7" fmla="*/ 271449 w 432307"/>
              <a:gd name="connsiteY7" fmla="*/ 586606 h 605451"/>
              <a:gd name="connsiteX8" fmla="*/ 268078 w 432307"/>
              <a:gd name="connsiteY8" fmla="*/ 586606 h 605451"/>
              <a:gd name="connsiteX9" fmla="*/ 239081 w 432307"/>
              <a:gd name="connsiteY9" fmla="*/ 605451 h 605451"/>
              <a:gd name="connsiteX10" fmla="*/ 193226 w 432307"/>
              <a:gd name="connsiteY10" fmla="*/ 605451 h 605451"/>
              <a:gd name="connsiteX11" fmla="*/ 164229 w 432307"/>
              <a:gd name="connsiteY11" fmla="*/ 586606 h 605451"/>
              <a:gd name="connsiteX12" fmla="*/ 160761 w 432307"/>
              <a:gd name="connsiteY12" fmla="*/ 586606 h 605451"/>
              <a:gd name="connsiteX13" fmla="*/ 145059 w 432307"/>
              <a:gd name="connsiteY13" fmla="*/ 570837 h 605451"/>
              <a:gd name="connsiteX14" fmla="*/ 154403 w 432307"/>
              <a:gd name="connsiteY14" fmla="*/ 556511 h 605451"/>
              <a:gd name="connsiteX15" fmla="*/ 145059 w 432307"/>
              <a:gd name="connsiteY15" fmla="*/ 542184 h 605451"/>
              <a:gd name="connsiteX16" fmla="*/ 154403 w 432307"/>
              <a:gd name="connsiteY16" fmla="*/ 527762 h 605451"/>
              <a:gd name="connsiteX17" fmla="*/ 145059 w 432307"/>
              <a:gd name="connsiteY17" fmla="*/ 513435 h 605451"/>
              <a:gd name="connsiteX18" fmla="*/ 154403 w 432307"/>
              <a:gd name="connsiteY18" fmla="*/ 499109 h 605451"/>
              <a:gd name="connsiteX19" fmla="*/ 396249 w 432307"/>
              <a:gd name="connsiteY19" fmla="*/ 337144 h 605451"/>
              <a:gd name="connsiteX20" fmla="*/ 426219 w 432307"/>
              <a:gd name="connsiteY20" fmla="*/ 354378 h 605451"/>
              <a:gd name="connsiteX21" fmla="*/ 430651 w 432307"/>
              <a:gd name="connsiteY21" fmla="*/ 371035 h 605451"/>
              <a:gd name="connsiteX22" fmla="*/ 420148 w 432307"/>
              <a:gd name="connsiteY22" fmla="*/ 377101 h 605451"/>
              <a:gd name="connsiteX23" fmla="*/ 414077 w 432307"/>
              <a:gd name="connsiteY23" fmla="*/ 375464 h 605451"/>
              <a:gd name="connsiteX24" fmla="*/ 384107 w 432307"/>
              <a:gd name="connsiteY24" fmla="*/ 358133 h 605451"/>
              <a:gd name="connsiteX25" fmla="*/ 379578 w 432307"/>
              <a:gd name="connsiteY25" fmla="*/ 341573 h 605451"/>
              <a:gd name="connsiteX26" fmla="*/ 396249 w 432307"/>
              <a:gd name="connsiteY26" fmla="*/ 337144 h 605451"/>
              <a:gd name="connsiteX27" fmla="*/ 36058 w 432307"/>
              <a:gd name="connsiteY27" fmla="*/ 337144 h 605451"/>
              <a:gd name="connsiteX28" fmla="*/ 52729 w 432307"/>
              <a:gd name="connsiteY28" fmla="*/ 341573 h 605451"/>
              <a:gd name="connsiteX29" fmla="*/ 48200 w 432307"/>
              <a:gd name="connsiteY29" fmla="*/ 358133 h 605451"/>
              <a:gd name="connsiteX30" fmla="*/ 18230 w 432307"/>
              <a:gd name="connsiteY30" fmla="*/ 375464 h 605451"/>
              <a:gd name="connsiteX31" fmla="*/ 12159 w 432307"/>
              <a:gd name="connsiteY31" fmla="*/ 377101 h 605451"/>
              <a:gd name="connsiteX32" fmla="*/ 1656 w 432307"/>
              <a:gd name="connsiteY32" fmla="*/ 371035 h 605451"/>
              <a:gd name="connsiteX33" fmla="*/ 6088 w 432307"/>
              <a:gd name="connsiteY33" fmla="*/ 354378 h 605451"/>
              <a:gd name="connsiteX34" fmla="*/ 18230 w 432307"/>
              <a:gd name="connsiteY34" fmla="*/ 119232 h 605451"/>
              <a:gd name="connsiteX35" fmla="*/ 48200 w 432307"/>
              <a:gd name="connsiteY35" fmla="*/ 136535 h 605451"/>
              <a:gd name="connsiteX36" fmla="*/ 52729 w 432307"/>
              <a:gd name="connsiteY36" fmla="*/ 153069 h 605451"/>
              <a:gd name="connsiteX37" fmla="*/ 42129 w 432307"/>
              <a:gd name="connsiteY37" fmla="*/ 159125 h 605451"/>
              <a:gd name="connsiteX38" fmla="*/ 36058 w 432307"/>
              <a:gd name="connsiteY38" fmla="*/ 157491 h 605451"/>
              <a:gd name="connsiteX39" fmla="*/ 6088 w 432307"/>
              <a:gd name="connsiteY39" fmla="*/ 140188 h 605451"/>
              <a:gd name="connsiteX40" fmla="*/ 1656 w 432307"/>
              <a:gd name="connsiteY40" fmla="*/ 123654 h 605451"/>
              <a:gd name="connsiteX41" fmla="*/ 18230 w 432307"/>
              <a:gd name="connsiteY41" fmla="*/ 119232 h 605451"/>
              <a:gd name="connsiteX42" fmla="*/ 414077 w 432307"/>
              <a:gd name="connsiteY42" fmla="*/ 119232 h 605451"/>
              <a:gd name="connsiteX43" fmla="*/ 430651 w 432307"/>
              <a:gd name="connsiteY43" fmla="*/ 123654 h 605451"/>
              <a:gd name="connsiteX44" fmla="*/ 426219 w 432307"/>
              <a:gd name="connsiteY44" fmla="*/ 140188 h 605451"/>
              <a:gd name="connsiteX45" fmla="*/ 396249 w 432307"/>
              <a:gd name="connsiteY45" fmla="*/ 157491 h 605451"/>
              <a:gd name="connsiteX46" fmla="*/ 390178 w 432307"/>
              <a:gd name="connsiteY46" fmla="*/ 159125 h 605451"/>
              <a:gd name="connsiteX47" fmla="*/ 379578 w 432307"/>
              <a:gd name="connsiteY47" fmla="*/ 153069 h 605451"/>
              <a:gd name="connsiteX48" fmla="*/ 384107 w 432307"/>
              <a:gd name="connsiteY48" fmla="*/ 136535 h 605451"/>
              <a:gd name="connsiteX49" fmla="*/ 216153 w 432307"/>
              <a:gd name="connsiteY49" fmla="*/ 94416 h 605451"/>
              <a:gd name="connsiteX50" fmla="*/ 372067 w 432307"/>
              <a:gd name="connsiteY50" fmla="*/ 250212 h 605451"/>
              <a:gd name="connsiteX51" fmla="*/ 335376 w 432307"/>
              <a:gd name="connsiteY51" fmla="*/ 361866 h 605451"/>
              <a:gd name="connsiteX52" fmla="*/ 301285 w 432307"/>
              <a:gd name="connsiteY52" fmla="*/ 462269 h 605451"/>
              <a:gd name="connsiteX53" fmla="*/ 286935 w 432307"/>
              <a:gd name="connsiteY53" fmla="*/ 476598 h 605451"/>
              <a:gd name="connsiteX54" fmla="*/ 284046 w 432307"/>
              <a:gd name="connsiteY54" fmla="*/ 476598 h 605451"/>
              <a:gd name="connsiteX55" fmla="*/ 148163 w 432307"/>
              <a:gd name="connsiteY55" fmla="*/ 476598 h 605451"/>
              <a:gd name="connsiteX56" fmla="*/ 145371 w 432307"/>
              <a:gd name="connsiteY56" fmla="*/ 476598 h 605451"/>
              <a:gd name="connsiteX57" fmla="*/ 131021 w 432307"/>
              <a:gd name="connsiteY57" fmla="*/ 462269 h 605451"/>
              <a:gd name="connsiteX58" fmla="*/ 97316 w 432307"/>
              <a:gd name="connsiteY58" fmla="*/ 363501 h 605451"/>
              <a:gd name="connsiteX59" fmla="*/ 60239 w 432307"/>
              <a:gd name="connsiteY59" fmla="*/ 250212 h 605451"/>
              <a:gd name="connsiteX60" fmla="*/ 216153 w 432307"/>
              <a:gd name="connsiteY60" fmla="*/ 94416 h 605451"/>
              <a:gd name="connsiteX61" fmla="*/ 216154 w 432307"/>
              <a:gd name="connsiteY61" fmla="*/ 0 h 605451"/>
              <a:gd name="connsiteX62" fmla="*/ 228256 w 432307"/>
              <a:gd name="connsiteY62" fmla="*/ 12117 h 605451"/>
              <a:gd name="connsiteX63" fmla="*/ 228256 w 432307"/>
              <a:gd name="connsiteY63" fmla="*/ 46735 h 605451"/>
              <a:gd name="connsiteX64" fmla="*/ 216154 w 432307"/>
              <a:gd name="connsiteY64" fmla="*/ 58852 h 605451"/>
              <a:gd name="connsiteX65" fmla="*/ 204052 w 432307"/>
              <a:gd name="connsiteY65" fmla="*/ 46735 h 605451"/>
              <a:gd name="connsiteX66" fmla="*/ 204052 w 432307"/>
              <a:gd name="connsiteY66" fmla="*/ 12117 h 605451"/>
              <a:gd name="connsiteX67" fmla="*/ 216154 w 432307"/>
              <a:gd name="connsiteY67" fmla="*/ 0 h 60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32307" h="605451">
                <a:moveTo>
                  <a:pt x="154403" y="499109"/>
                </a:moveTo>
                <a:lnTo>
                  <a:pt x="277904" y="499109"/>
                </a:lnTo>
                <a:cubicBezTo>
                  <a:pt x="283395" y="501513"/>
                  <a:pt x="287248" y="507089"/>
                  <a:pt x="287248" y="513435"/>
                </a:cubicBezTo>
                <a:cubicBezTo>
                  <a:pt x="287248" y="519877"/>
                  <a:pt x="283395" y="525358"/>
                  <a:pt x="277904" y="527762"/>
                </a:cubicBezTo>
                <a:cubicBezTo>
                  <a:pt x="283395" y="530262"/>
                  <a:pt x="287248" y="535742"/>
                  <a:pt x="287248" y="542184"/>
                </a:cubicBezTo>
                <a:cubicBezTo>
                  <a:pt x="287248" y="548530"/>
                  <a:pt x="283395" y="554011"/>
                  <a:pt x="277904" y="556511"/>
                </a:cubicBezTo>
                <a:cubicBezTo>
                  <a:pt x="283395" y="558914"/>
                  <a:pt x="287248" y="564395"/>
                  <a:pt x="287248" y="570837"/>
                </a:cubicBezTo>
                <a:cubicBezTo>
                  <a:pt x="287248" y="579491"/>
                  <a:pt x="280216" y="586606"/>
                  <a:pt x="271449" y="586606"/>
                </a:cubicBezTo>
                <a:lnTo>
                  <a:pt x="268078" y="586606"/>
                </a:lnTo>
                <a:cubicBezTo>
                  <a:pt x="263165" y="597663"/>
                  <a:pt x="251990" y="605451"/>
                  <a:pt x="239081" y="605451"/>
                </a:cubicBezTo>
                <a:lnTo>
                  <a:pt x="193226" y="605451"/>
                </a:lnTo>
                <a:cubicBezTo>
                  <a:pt x="180221" y="605451"/>
                  <a:pt x="169143" y="597663"/>
                  <a:pt x="164229" y="586606"/>
                </a:cubicBezTo>
                <a:lnTo>
                  <a:pt x="160761" y="586606"/>
                </a:lnTo>
                <a:cubicBezTo>
                  <a:pt x="152091" y="586606"/>
                  <a:pt x="145059" y="579491"/>
                  <a:pt x="145059" y="570837"/>
                </a:cubicBezTo>
                <a:cubicBezTo>
                  <a:pt x="145059" y="564395"/>
                  <a:pt x="148912" y="558914"/>
                  <a:pt x="154403" y="556511"/>
                </a:cubicBezTo>
                <a:cubicBezTo>
                  <a:pt x="148912" y="554011"/>
                  <a:pt x="145059" y="548530"/>
                  <a:pt x="145059" y="542184"/>
                </a:cubicBezTo>
                <a:cubicBezTo>
                  <a:pt x="145059" y="535742"/>
                  <a:pt x="148912" y="530262"/>
                  <a:pt x="154403" y="527762"/>
                </a:cubicBezTo>
                <a:cubicBezTo>
                  <a:pt x="148912" y="525358"/>
                  <a:pt x="145059" y="519877"/>
                  <a:pt x="145059" y="513435"/>
                </a:cubicBezTo>
                <a:cubicBezTo>
                  <a:pt x="145059" y="507089"/>
                  <a:pt x="148912" y="501513"/>
                  <a:pt x="154403" y="499109"/>
                </a:cubicBezTo>
                <a:close/>
                <a:moveTo>
                  <a:pt x="396249" y="337144"/>
                </a:moveTo>
                <a:lnTo>
                  <a:pt x="426219" y="354378"/>
                </a:lnTo>
                <a:cubicBezTo>
                  <a:pt x="432000" y="357748"/>
                  <a:pt x="434024" y="365258"/>
                  <a:pt x="430651" y="371035"/>
                </a:cubicBezTo>
                <a:cubicBezTo>
                  <a:pt x="428435" y="374886"/>
                  <a:pt x="424291" y="377101"/>
                  <a:pt x="420148" y="377101"/>
                </a:cubicBezTo>
                <a:cubicBezTo>
                  <a:pt x="418028" y="377101"/>
                  <a:pt x="416004" y="376620"/>
                  <a:pt x="414077" y="375464"/>
                </a:cubicBezTo>
                <a:lnTo>
                  <a:pt x="384107" y="358133"/>
                </a:lnTo>
                <a:cubicBezTo>
                  <a:pt x="378229" y="354860"/>
                  <a:pt x="376302" y="347350"/>
                  <a:pt x="379578" y="341573"/>
                </a:cubicBezTo>
                <a:cubicBezTo>
                  <a:pt x="382951" y="335796"/>
                  <a:pt x="390371" y="333774"/>
                  <a:pt x="396249" y="337144"/>
                </a:cubicBezTo>
                <a:close/>
                <a:moveTo>
                  <a:pt x="36058" y="337144"/>
                </a:moveTo>
                <a:cubicBezTo>
                  <a:pt x="41839" y="333774"/>
                  <a:pt x="49356" y="335796"/>
                  <a:pt x="52729" y="341573"/>
                </a:cubicBezTo>
                <a:cubicBezTo>
                  <a:pt x="56005" y="347350"/>
                  <a:pt x="54078" y="354860"/>
                  <a:pt x="48200" y="358133"/>
                </a:cubicBezTo>
                <a:lnTo>
                  <a:pt x="18230" y="375464"/>
                </a:lnTo>
                <a:cubicBezTo>
                  <a:pt x="16303" y="376620"/>
                  <a:pt x="14183" y="377101"/>
                  <a:pt x="12159" y="377101"/>
                </a:cubicBezTo>
                <a:cubicBezTo>
                  <a:pt x="7919" y="377101"/>
                  <a:pt x="3872" y="374886"/>
                  <a:pt x="1656" y="371035"/>
                </a:cubicBezTo>
                <a:cubicBezTo>
                  <a:pt x="-1717" y="365258"/>
                  <a:pt x="210" y="357748"/>
                  <a:pt x="6088" y="354378"/>
                </a:cubicBezTo>
                <a:close/>
                <a:moveTo>
                  <a:pt x="18230" y="119232"/>
                </a:moveTo>
                <a:lnTo>
                  <a:pt x="48200" y="136535"/>
                </a:lnTo>
                <a:cubicBezTo>
                  <a:pt x="54078" y="139804"/>
                  <a:pt x="56005" y="147301"/>
                  <a:pt x="52729" y="153069"/>
                </a:cubicBezTo>
                <a:cubicBezTo>
                  <a:pt x="50416" y="156914"/>
                  <a:pt x="46369" y="159125"/>
                  <a:pt x="42129" y="159125"/>
                </a:cubicBezTo>
                <a:cubicBezTo>
                  <a:pt x="40105" y="159125"/>
                  <a:pt x="37985" y="158644"/>
                  <a:pt x="36058" y="157491"/>
                </a:cubicBezTo>
                <a:lnTo>
                  <a:pt x="6088" y="140188"/>
                </a:lnTo>
                <a:cubicBezTo>
                  <a:pt x="210" y="136920"/>
                  <a:pt x="-1717" y="129422"/>
                  <a:pt x="1656" y="123654"/>
                </a:cubicBezTo>
                <a:cubicBezTo>
                  <a:pt x="4932" y="117887"/>
                  <a:pt x="12448" y="115868"/>
                  <a:pt x="18230" y="119232"/>
                </a:cubicBezTo>
                <a:close/>
                <a:moveTo>
                  <a:pt x="414077" y="119232"/>
                </a:moveTo>
                <a:cubicBezTo>
                  <a:pt x="419859" y="115868"/>
                  <a:pt x="427279" y="117887"/>
                  <a:pt x="430651" y="123654"/>
                </a:cubicBezTo>
                <a:cubicBezTo>
                  <a:pt x="434024" y="129422"/>
                  <a:pt x="432097" y="136920"/>
                  <a:pt x="426219" y="140188"/>
                </a:cubicBezTo>
                <a:lnTo>
                  <a:pt x="396249" y="157491"/>
                </a:lnTo>
                <a:cubicBezTo>
                  <a:pt x="394322" y="158644"/>
                  <a:pt x="392202" y="159125"/>
                  <a:pt x="390178" y="159125"/>
                </a:cubicBezTo>
                <a:cubicBezTo>
                  <a:pt x="385938" y="159125"/>
                  <a:pt x="381891" y="156914"/>
                  <a:pt x="379578" y="153069"/>
                </a:cubicBezTo>
                <a:cubicBezTo>
                  <a:pt x="376302" y="147301"/>
                  <a:pt x="378229" y="139804"/>
                  <a:pt x="384107" y="136535"/>
                </a:cubicBezTo>
                <a:close/>
                <a:moveTo>
                  <a:pt x="216153" y="94416"/>
                </a:moveTo>
                <a:cubicBezTo>
                  <a:pt x="302151" y="94416"/>
                  <a:pt x="372067" y="164332"/>
                  <a:pt x="372067" y="250212"/>
                </a:cubicBezTo>
                <a:cubicBezTo>
                  <a:pt x="372067" y="288777"/>
                  <a:pt x="353384" y="325899"/>
                  <a:pt x="335376" y="361866"/>
                </a:cubicBezTo>
                <a:cubicBezTo>
                  <a:pt x="317849" y="396680"/>
                  <a:pt x="301285" y="429667"/>
                  <a:pt x="301285" y="462269"/>
                </a:cubicBezTo>
                <a:cubicBezTo>
                  <a:pt x="301285" y="470155"/>
                  <a:pt x="294832" y="476598"/>
                  <a:pt x="286935" y="476598"/>
                </a:cubicBezTo>
                <a:lnTo>
                  <a:pt x="284046" y="476598"/>
                </a:lnTo>
                <a:lnTo>
                  <a:pt x="148163" y="476598"/>
                </a:lnTo>
                <a:lnTo>
                  <a:pt x="145371" y="476598"/>
                </a:lnTo>
                <a:cubicBezTo>
                  <a:pt x="137377" y="476598"/>
                  <a:pt x="131021" y="470155"/>
                  <a:pt x="131021" y="462269"/>
                </a:cubicBezTo>
                <a:cubicBezTo>
                  <a:pt x="131021" y="431013"/>
                  <a:pt x="114650" y="398219"/>
                  <a:pt x="97316" y="363501"/>
                </a:cubicBezTo>
                <a:cubicBezTo>
                  <a:pt x="79018" y="326860"/>
                  <a:pt x="60239" y="289065"/>
                  <a:pt x="60239" y="250212"/>
                </a:cubicBezTo>
                <a:cubicBezTo>
                  <a:pt x="60239" y="164332"/>
                  <a:pt x="130155" y="94416"/>
                  <a:pt x="216153" y="94416"/>
                </a:cubicBezTo>
                <a:close/>
                <a:moveTo>
                  <a:pt x="216154" y="0"/>
                </a:moveTo>
                <a:cubicBezTo>
                  <a:pt x="222877" y="0"/>
                  <a:pt x="228256" y="5385"/>
                  <a:pt x="228256" y="12117"/>
                </a:cubicBezTo>
                <a:lnTo>
                  <a:pt x="228256" y="46735"/>
                </a:lnTo>
                <a:cubicBezTo>
                  <a:pt x="228256" y="53371"/>
                  <a:pt x="222877" y="58852"/>
                  <a:pt x="216154" y="58852"/>
                </a:cubicBezTo>
                <a:cubicBezTo>
                  <a:pt x="209431" y="58852"/>
                  <a:pt x="204052" y="53371"/>
                  <a:pt x="204052" y="46735"/>
                </a:cubicBezTo>
                <a:lnTo>
                  <a:pt x="204052" y="12117"/>
                </a:lnTo>
                <a:cubicBezTo>
                  <a:pt x="204052" y="5385"/>
                  <a:pt x="209431" y="0"/>
                  <a:pt x="216154"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sp>
        <p:nvSpPr>
          <p:cNvPr id="35" name="business-bars-graphic_70650"/>
          <p:cNvSpPr>
            <a:spLocks noChangeAspect="1"/>
          </p:cNvSpPr>
          <p:nvPr>
            <p:custDataLst>
              <p:tags r:id="rId7"/>
            </p:custDataLst>
          </p:nvPr>
        </p:nvSpPr>
        <p:spPr bwMode="auto">
          <a:xfrm>
            <a:off x="4394649" y="4668044"/>
            <a:ext cx="302193" cy="351353"/>
          </a:xfrm>
          <a:custGeom>
            <a:avLst/>
            <a:gdLst>
              <a:gd name="T0" fmla="*/ 4142 w 5720"/>
              <a:gd name="T1" fmla="*/ 1476 h 6660"/>
              <a:gd name="T2" fmla="*/ 4753 w 5720"/>
              <a:gd name="T3" fmla="*/ 1195 h 6660"/>
              <a:gd name="T4" fmla="*/ 4177 w 5720"/>
              <a:gd name="T5" fmla="*/ 1044 h 6660"/>
              <a:gd name="T6" fmla="*/ 3935 w 5720"/>
              <a:gd name="T7" fmla="*/ 1135 h 6660"/>
              <a:gd name="T8" fmla="*/ 2861 w 5720"/>
              <a:gd name="T9" fmla="*/ 1062 h 6660"/>
              <a:gd name="T10" fmla="*/ 1617 w 5720"/>
              <a:gd name="T11" fmla="*/ 1094 h 6660"/>
              <a:gd name="T12" fmla="*/ 967 w 5720"/>
              <a:gd name="T13" fmla="*/ 852 h 6660"/>
              <a:gd name="T14" fmla="*/ 1176 w 5720"/>
              <a:gd name="T15" fmla="*/ 1287 h 6660"/>
              <a:gd name="T16" fmla="*/ 1210 w 5720"/>
              <a:gd name="T17" fmla="*/ 1311 h 6660"/>
              <a:gd name="T18" fmla="*/ 1488 w 5720"/>
              <a:gd name="T19" fmla="*/ 1476 h 6660"/>
              <a:gd name="T20" fmla="*/ 0 w 5720"/>
              <a:gd name="T21" fmla="*/ 1676 h 6660"/>
              <a:gd name="T22" fmla="*/ 200 w 5720"/>
              <a:gd name="T23" fmla="*/ 3544 h 6660"/>
              <a:gd name="T24" fmla="*/ 403 w 5720"/>
              <a:gd name="T25" fmla="*/ 6460 h 6660"/>
              <a:gd name="T26" fmla="*/ 5116 w 5720"/>
              <a:gd name="T27" fmla="*/ 6660 h 6660"/>
              <a:gd name="T28" fmla="*/ 5316 w 5720"/>
              <a:gd name="T29" fmla="*/ 3544 h 6660"/>
              <a:gd name="T30" fmla="*/ 5720 w 5720"/>
              <a:gd name="T31" fmla="*/ 3344 h 6660"/>
              <a:gd name="T32" fmla="*/ 5520 w 5720"/>
              <a:gd name="T33" fmla="*/ 1476 h 6660"/>
              <a:gd name="T34" fmla="*/ 3558 w 5720"/>
              <a:gd name="T35" fmla="*/ 742 h 6660"/>
              <a:gd name="T36" fmla="*/ 3535 w 5720"/>
              <a:gd name="T37" fmla="*/ 733 h 6660"/>
              <a:gd name="T38" fmla="*/ 2674 w 5720"/>
              <a:gd name="T39" fmla="*/ 1476 h 6660"/>
              <a:gd name="T40" fmla="*/ 2129 w 5720"/>
              <a:gd name="T41" fmla="*/ 699 h 6660"/>
              <a:gd name="T42" fmla="*/ 3480 w 5720"/>
              <a:gd name="T43" fmla="*/ 6260 h 6660"/>
              <a:gd name="T44" fmla="*/ 3280 w 5720"/>
              <a:gd name="T45" fmla="*/ 3733 h 6660"/>
              <a:gd name="T46" fmla="*/ 2240 w 5720"/>
              <a:gd name="T47" fmla="*/ 3933 h 6660"/>
              <a:gd name="T48" fmla="*/ 803 w 5720"/>
              <a:gd name="T49" fmla="*/ 6260 h 6660"/>
              <a:gd name="T50" fmla="*/ 4916 w 5720"/>
              <a:gd name="T51" fmla="*/ 3544 h 6660"/>
              <a:gd name="T52" fmla="*/ 5320 w 5720"/>
              <a:gd name="T53" fmla="*/ 3144 h 6660"/>
              <a:gd name="T54" fmla="*/ 603 w 5720"/>
              <a:gd name="T55" fmla="*/ 3144 h 6660"/>
              <a:gd name="T56" fmla="*/ 400 w 5720"/>
              <a:gd name="T57" fmla="*/ 1876 h 6660"/>
              <a:gd name="T58" fmla="*/ 2240 w 5720"/>
              <a:gd name="T59" fmla="*/ 2730 h 6660"/>
              <a:gd name="T60" fmla="*/ 3280 w 5720"/>
              <a:gd name="T61" fmla="*/ 2930 h 6660"/>
              <a:gd name="T62" fmla="*/ 3480 w 5720"/>
              <a:gd name="T63" fmla="*/ 1876 h 6660"/>
              <a:gd name="T64" fmla="*/ 5320 w 5720"/>
              <a:gd name="T65" fmla="*/ 3144 h 6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0" h="6660">
                <a:moveTo>
                  <a:pt x="5520" y="1476"/>
                </a:moveTo>
                <a:lnTo>
                  <a:pt x="4142" y="1476"/>
                </a:lnTo>
                <a:cubicBezTo>
                  <a:pt x="4263" y="1432"/>
                  <a:pt x="4426" y="1384"/>
                  <a:pt x="4546" y="1388"/>
                </a:cubicBezTo>
                <a:cubicBezTo>
                  <a:pt x="4657" y="1392"/>
                  <a:pt x="4749" y="1305"/>
                  <a:pt x="4753" y="1195"/>
                </a:cubicBezTo>
                <a:cubicBezTo>
                  <a:pt x="4757" y="1085"/>
                  <a:pt x="4670" y="992"/>
                  <a:pt x="4560" y="988"/>
                </a:cubicBezTo>
                <a:cubicBezTo>
                  <a:pt x="4435" y="984"/>
                  <a:pt x="4298" y="1010"/>
                  <a:pt x="4177" y="1044"/>
                </a:cubicBezTo>
                <a:cubicBezTo>
                  <a:pt x="4169" y="1046"/>
                  <a:pt x="4159" y="1049"/>
                  <a:pt x="4149" y="1052"/>
                </a:cubicBezTo>
                <a:cubicBezTo>
                  <a:pt x="4128" y="1056"/>
                  <a:pt x="4020" y="1088"/>
                  <a:pt x="3935" y="1135"/>
                </a:cubicBezTo>
                <a:cubicBezTo>
                  <a:pt x="3985" y="866"/>
                  <a:pt x="3920" y="704"/>
                  <a:pt x="3920" y="704"/>
                </a:cubicBezTo>
                <a:cubicBezTo>
                  <a:pt x="3643" y="0"/>
                  <a:pt x="3057" y="719"/>
                  <a:pt x="2861" y="1062"/>
                </a:cubicBezTo>
                <a:cubicBezTo>
                  <a:pt x="2665" y="687"/>
                  <a:pt x="2264" y="112"/>
                  <a:pt x="1772" y="453"/>
                </a:cubicBezTo>
                <a:cubicBezTo>
                  <a:pt x="1503" y="629"/>
                  <a:pt x="1506" y="867"/>
                  <a:pt x="1617" y="1094"/>
                </a:cubicBezTo>
                <a:cubicBezTo>
                  <a:pt x="1507" y="1036"/>
                  <a:pt x="1367" y="939"/>
                  <a:pt x="1249" y="835"/>
                </a:cubicBezTo>
                <a:cubicBezTo>
                  <a:pt x="1166" y="762"/>
                  <a:pt x="1040" y="770"/>
                  <a:pt x="967" y="852"/>
                </a:cubicBezTo>
                <a:cubicBezTo>
                  <a:pt x="893" y="935"/>
                  <a:pt x="901" y="1062"/>
                  <a:pt x="984" y="1135"/>
                </a:cubicBezTo>
                <a:cubicBezTo>
                  <a:pt x="988" y="1138"/>
                  <a:pt x="1066" y="1207"/>
                  <a:pt x="1176" y="1287"/>
                </a:cubicBezTo>
                <a:cubicBezTo>
                  <a:pt x="1176" y="1287"/>
                  <a:pt x="1176" y="1287"/>
                  <a:pt x="1177" y="1287"/>
                </a:cubicBezTo>
                <a:cubicBezTo>
                  <a:pt x="1187" y="1295"/>
                  <a:pt x="1198" y="1303"/>
                  <a:pt x="1210" y="1311"/>
                </a:cubicBezTo>
                <a:cubicBezTo>
                  <a:pt x="1224" y="1321"/>
                  <a:pt x="1239" y="1331"/>
                  <a:pt x="1253" y="1341"/>
                </a:cubicBezTo>
                <a:cubicBezTo>
                  <a:pt x="1338" y="1398"/>
                  <a:pt x="1416" y="1443"/>
                  <a:pt x="1488" y="1476"/>
                </a:cubicBezTo>
                <a:lnTo>
                  <a:pt x="200" y="1476"/>
                </a:lnTo>
                <a:cubicBezTo>
                  <a:pt x="89" y="1476"/>
                  <a:pt x="0" y="1566"/>
                  <a:pt x="0" y="1676"/>
                </a:cubicBezTo>
                <a:lnTo>
                  <a:pt x="0" y="3344"/>
                </a:lnTo>
                <a:cubicBezTo>
                  <a:pt x="0" y="3455"/>
                  <a:pt x="89" y="3544"/>
                  <a:pt x="200" y="3544"/>
                </a:cubicBezTo>
                <a:lnTo>
                  <a:pt x="403" y="3544"/>
                </a:lnTo>
                <a:lnTo>
                  <a:pt x="403" y="6460"/>
                </a:lnTo>
                <a:cubicBezTo>
                  <a:pt x="403" y="6571"/>
                  <a:pt x="493" y="6660"/>
                  <a:pt x="603" y="6660"/>
                </a:cubicBezTo>
                <a:lnTo>
                  <a:pt x="5116" y="6660"/>
                </a:lnTo>
                <a:cubicBezTo>
                  <a:pt x="5227" y="6660"/>
                  <a:pt x="5316" y="6571"/>
                  <a:pt x="5316" y="6460"/>
                </a:cubicBezTo>
                <a:lnTo>
                  <a:pt x="5316" y="3544"/>
                </a:lnTo>
                <a:lnTo>
                  <a:pt x="5520" y="3544"/>
                </a:lnTo>
                <a:cubicBezTo>
                  <a:pt x="5630" y="3544"/>
                  <a:pt x="5720" y="3455"/>
                  <a:pt x="5720" y="3344"/>
                </a:cubicBezTo>
                <a:lnTo>
                  <a:pt x="5720" y="1676"/>
                </a:lnTo>
                <a:cubicBezTo>
                  <a:pt x="5720" y="1566"/>
                  <a:pt x="5630" y="1476"/>
                  <a:pt x="5520" y="1476"/>
                </a:cubicBezTo>
                <a:close/>
                <a:moveTo>
                  <a:pt x="3535" y="733"/>
                </a:moveTo>
                <a:cubicBezTo>
                  <a:pt x="3545" y="729"/>
                  <a:pt x="3553" y="736"/>
                  <a:pt x="3558" y="742"/>
                </a:cubicBezTo>
                <a:cubicBezTo>
                  <a:pt x="3631" y="836"/>
                  <a:pt x="3236" y="1522"/>
                  <a:pt x="3046" y="1436"/>
                </a:cubicBezTo>
                <a:cubicBezTo>
                  <a:pt x="2997" y="1341"/>
                  <a:pt x="3421" y="777"/>
                  <a:pt x="3535" y="733"/>
                </a:cubicBezTo>
                <a:close/>
                <a:moveTo>
                  <a:pt x="2129" y="699"/>
                </a:moveTo>
                <a:cubicBezTo>
                  <a:pt x="2404" y="776"/>
                  <a:pt x="2594" y="1244"/>
                  <a:pt x="2674" y="1476"/>
                </a:cubicBezTo>
                <a:lnTo>
                  <a:pt x="2442" y="1476"/>
                </a:lnTo>
                <a:cubicBezTo>
                  <a:pt x="2175" y="1209"/>
                  <a:pt x="1610" y="552"/>
                  <a:pt x="2129" y="699"/>
                </a:cubicBezTo>
                <a:close/>
                <a:moveTo>
                  <a:pt x="4916" y="6260"/>
                </a:moveTo>
                <a:lnTo>
                  <a:pt x="3480" y="6260"/>
                </a:lnTo>
                <a:lnTo>
                  <a:pt x="3480" y="3933"/>
                </a:lnTo>
                <a:cubicBezTo>
                  <a:pt x="3480" y="3822"/>
                  <a:pt x="3390" y="3733"/>
                  <a:pt x="3280" y="3733"/>
                </a:cubicBezTo>
                <a:lnTo>
                  <a:pt x="2440" y="3733"/>
                </a:lnTo>
                <a:cubicBezTo>
                  <a:pt x="2329" y="3733"/>
                  <a:pt x="2240" y="3822"/>
                  <a:pt x="2240" y="3933"/>
                </a:cubicBezTo>
                <a:lnTo>
                  <a:pt x="2240" y="6260"/>
                </a:lnTo>
                <a:lnTo>
                  <a:pt x="803" y="6260"/>
                </a:lnTo>
                <a:lnTo>
                  <a:pt x="803" y="3544"/>
                </a:lnTo>
                <a:lnTo>
                  <a:pt x="4916" y="3544"/>
                </a:lnTo>
                <a:lnTo>
                  <a:pt x="4916" y="6260"/>
                </a:lnTo>
                <a:close/>
                <a:moveTo>
                  <a:pt x="5320" y="3144"/>
                </a:moveTo>
                <a:lnTo>
                  <a:pt x="5116" y="3144"/>
                </a:lnTo>
                <a:lnTo>
                  <a:pt x="603" y="3144"/>
                </a:lnTo>
                <a:lnTo>
                  <a:pt x="400" y="3144"/>
                </a:lnTo>
                <a:lnTo>
                  <a:pt x="400" y="1876"/>
                </a:lnTo>
                <a:lnTo>
                  <a:pt x="2240" y="1876"/>
                </a:lnTo>
                <a:lnTo>
                  <a:pt x="2240" y="2730"/>
                </a:lnTo>
                <a:cubicBezTo>
                  <a:pt x="2240" y="2841"/>
                  <a:pt x="2329" y="2930"/>
                  <a:pt x="2440" y="2930"/>
                </a:cubicBezTo>
                <a:lnTo>
                  <a:pt x="3280" y="2930"/>
                </a:lnTo>
                <a:cubicBezTo>
                  <a:pt x="3390" y="2930"/>
                  <a:pt x="3480" y="2841"/>
                  <a:pt x="3480" y="2730"/>
                </a:cubicBezTo>
                <a:lnTo>
                  <a:pt x="3480" y="1876"/>
                </a:lnTo>
                <a:lnTo>
                  <a:pt x="5320" y="1876"/>
                </a:lnTo>
                <a:lnTo>
                  <a:pt x="5320" y="3144"/>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sp>
        <p:nvSpPr>
          <p:cNvPr id="36" name="business-bars-graphic_70650"/>
          <p:cNvSpPr>
            <a:spLocks noChangeAspect="1"/>
          </p:cNvSpPr>
          <p:nvPr>
            <p:custDataLst>
              <p:tags r:id="rId8"/>
            </p:custDataLst>
          </p:nvPr>
        </p:nvSpPr>
        <p:spPr bwMode="auto">
          <a:xfrm>
            <a:off x="1031141" y="2971273"/>
            <a:ext cx="351353" cy="322855"/>
          </a:xfrm>
          <a:custGeom>
            <a:avLst/>
            <a:gdLst>
              <a:gd name="connsiteX0" fmla="*/ 366665 w 604675"/>
              <a:gd name="connsiteY0" fmla="*/ 388199 h 555632"/>
              <a:gd name="connsiteX1" fmla="*/ 366665 w 604675"/>
              <a:gd name="connsiteY1" fmla="*/ 481413 h 555632"/>
              <a:gd name="connsiteX2" fmla="*/ 426977 w 604675"/>
              <a:gd name="connsiteY2" fmla="*/ 481413 h 555632"/>
              <a:gd name="connsiteX3" fmla="*/ 426977 w 604675"/>
              <a:gd name="connsiteY3" fmla="*/ 388199 h 555632"/>
              <a:gd name="connsiteX4" fmla="*/ 189710 w 604675"/>
              <a:gd name="connsiteY4" fmla="*/ 388199 h 555632"/>
              <a:gd name="connsiteX5" fmla="*/ 189710 w 604675"/>
              <a:gd name="connsiteY5" fmla="*/ 481413 h 555632"/>
              <a:gd name="connsiteX6" fmla="*/ 250022 w 604675"/>
              <a:gd name="connsiteY6" fmla="*/ 481413 h 555632"/>
              <a:gd name="connsiteX7" fmla="*/ 250022 w 604675"/>
              <a:gd name="connsiteY7" fmla="*/ 388199 h 555632"/>
              <a:gd name="connsiteX8" fmla="*/ 366665 w 604675"/>
              <a:gd name="connsiteY8" fmla="*/ 291853 h 555632"/>
              <a:gd name="connsiteX9" fmla="*/ 366665 w 604675"/>
              <a:gd name="connsiteY9" fmla="*/ 385067 h 555632"/>
              <a:gd name="connsiteX10" fmla="*/ 426977 w 604675"/>
              <a:gd name="connsiteY10" fmla="*/ 385067 h 555632"/>
              <a:gd name="connsiteX11" fmla="*/ 426977 w 604675"/>
              <a:gd name="connsiteY11" fmla="*/ 291853 h 555632"/>
              <a:gd name="connsiteX12" fmla="*/ 189710 w 604675"/>
              <a:gd name="connsiteY12" fmla="*/ 291853 h 555632"/>
              <a:gd name="connsiteX13" fmla="*/ 189710 w 604675"/>
              <a:gd name="connsiteY13" fmla="*/ 385067 h 555632"/>
              <a:gd name="connsiteX14" fmla="*/ 250022 w 604675"/>
              <a:gd name="connsiteY14" fmla="*/ 385067 h 555632"/>
              <a:gd name="connsiteX15" fmla="*/ 250022 w 604675"/>
              <a:gd name="connsiteY15" fmla="*/ 291853 h 555632"/>
              <a:gd name="connsiteX16" fmla="*/ 257380 w 604675"/>
              <a:gd name="connsiteY16" fmla="*/ 53277 h 555632"/>
              <a:gd name="connsiteX17" fmla="*/ 359428 w 604675"/>
              <a:gd name="connsiteY17" fmla="*/ 53277 h 555632"/>
              <a:gd name="connsiteX18" fmla="*/ 366665 w 604675"/>
              <a:gd name="connsiteY18" fmla="*/ 60503 h 555632"/>
              <a:gd name="connsiteX19" fmla="*/ 366665 w 604675"/>
              <a:gd name="connsiteY19" fmla="*/ 96030 h 555632"/>
              <a:gd name="connsiteX20" fmla="*/ 557612 w 604675"/>
              <a:gd name="connsiteY20" fmla="*/ 96030 h 555632"/>
              <a:gd name="connsiteX21" fmla="*/ 559301 w 604675"/>
              <a:gd name="connsiteY21" fmla="*/ 97596 h 555632"/>
              <a:gd name="connsiteX22" fmla="*/ 557612 w 604675"/>
              <a:gd name="connsiteY22" fmla="*/ 99162 h 555632"/>
              <a:gd name="connsiteX23" fmla="*/ 366665 w 604675"/>
              <a:gd name="connsiteY23" fmla="*/ 99162 h 555632"/>
              <a:gd name="connsiteX24" fmla="*/ 366665 w 604675"/>
              <a:gd name="connsiteY24" fmla="*/ 192376 h 555632"/>
              <a:gd name="connsiteX25" fmla="*/ 557612 w 604675"/>
              <a:gd name="connsiteY25" fmla="*/ 192376 h 555632"/>
              <a:gd name="connsiteX26" fmla="*/ 559301 w 604675"/>
              <a:gd name="connsiteY26" fmla="*/ 193942 h 555632"/>
              <a:gd name="connsiteX27" fmla="*/ 557612 w 604675"/>
              <a:gd name="connsiteY27" fmla="*/ 195507 h 555632"/>
              <a:gd name="connsiteX28" fmla="*/ 366665 w 604675"/>
              <a:gd name="connsiteY28" fmla="*/ 195507 h 555632"/>
              <a:gd name="connsiteX29" fmla="*/ 366665 w 604675"/>
              <a:gd name="connsiteY29" fmla="*/ 288722 h 555632"/>
              <a:gd name="connsiteX30" fmla="*/ 426977 w 604675"/>
              <a:gd name="connsiteY30" fmla="*/ 288722 h 555632"/>
              <a:gd name="connsiteX31" fmla="*/ 426977 w 604675"/>
              <a:gd name="connsiteY31" fmla="*/ 237177 h 555632"/>
              <a:gd name="connsiteX32" fmla="*/ 434214 w 604675"/>
              <a:gd name="connsiteY32" fmla="*/ 229830 h 555632"/>
              <a:gd name="connsiteX33" fmla="*/ 536262 w 604675"/>
              <a:gd name="connsiteY33" fmla="*/ 229830 h 555632"/>
              <a:gd name="connsiteX34" fmla="*/ 543620 w 604675"/>
              <a:gd name="connsiteY34" fmla="*/ 237177 h 555632"/>
              <a:gd name="connsiteX35" fmla="*/ 543620 w 604675"/>
              <a:gd name="connsiteY35" fmla="*/ 288722 h 555632"/>
              <a:gd name="connsiteX36" fmla="*/ 557612 w 604675"/>
              <a:gd name="connsiteY36" fmla="*/ 288722 h 555632"/>
              <a:gd name="connsiteX37" fmla="*/ 559301 w 604675"/>
              <a:gd name="connsiteY37" fmla="*/ 290287 h 555632"/>
              <a:gd name="connsiteX38" fmla="*/ 557612 w 604675"/>
              <a:gd name="connsiteY38" fmla="*/ 291853 h 555632"/>
              <a:gd name="connsiteX39" fmla="*/ 543620 w 604675"/>
              <a:gd name="connsiteY39" fmla="*/ 291853 h 555632"/>
              <a:gd name="connsiteX40" fmla="*/ 543620 w 604675"/>
              <a:gd name="connsiteY40" fmla="*/ 385067 h 555632"/>
              <a:gd name="connsiteX41" fmla="*/ 557612 w 604675"/>
              <a:gd name="connsiteY41" fmla="*/ 385067 h 555632"/>
              <a:gd name="connsiteX42" fmla="*/ 559301 w 604675"/>
              <a:gd name="connsiteY42" fmla="*/ 386633 h 555632"/>
              <a:gd name="connsiteX43" fmla="*/ 557612 w 604675"/>
              <a:gd name="connsiteY43" fmla="*/ 388199 h 555632"/>
              <a:gd name="connsiteX44" fmla="*/ 543620 w 604675"/>
              <a:gd name="connsiteY44" fmla="*/ 388199 h 555632"/>
              <a:gd name="connsiteX45" fmla="*/ 543620 w 604675"/>
              <a:gd name="connsiteY45" fmla="*/ 481413 h 555632"/>
              <a:gd name="connsiteX46" fmla="*/ 557612 w 604675"/>
              <a:gd name="connsiteY46" fmla="*/ 481413 h 555632"/>
              <a:gd name="connsiteX47" fmla="*/ 559301 w 604675"/>
              <a:gd name="connsiteY47" fmla="*/ 482979 h 555632"/>
              <a:gd name="connsiteX48" fmla="*/ 557612 w 604675"/>
              <a:gd name="connsiteY48" fmla="*/ 484544 h 555632"/>
              <a:gd name="connsiteX49" fmla="*/ 543620 w 604675"/>
              <a:gd name="connsiteY49" fmla="*/ 484544 h 555632"/>
              <a:gd name="connsiteX50" fmla="*/ 536262 w 604675"/>
              <a:gd name="connsiteY50" fmla="*/ 491770 h 555632"/>
              <a:gd name="connsiteX51" fmla="*/ 434214 w 604675"/>
              <a:gd name="connsiteY51" fmla="*/ 491770 h 555632"/>
              <a:gd name="connsiteX52" fmla="*/ 426977 w 604675"/>
              <a:gd name="connsiteY52" fmla="*/ 484544 h 555632"/>
              <a:gd name="connsiteX53" fmla="*/ 366665 w 604675"/>
              <a:gd name="connsiteY53" fmla="*/ 484544 h 555632"/>
              <a:gd name="connsiteX54" fmla="*/ 359428 w 604675"/>
              <a:gd name="connsiteY54" fmla="*/ 491770 h 555632"/>
              <a:gd name="connsiteX55" fmla="*/ 257380 w 604675"/>
              <a:gd name="connsiteY55" fmla="*/ 491770 h 555632"/>
              <a:gd name="connsiteX56" fmla="*/ 250022 w 604675"/>
              <a:gd name="connsiteY56" fmla="*/ 484544 h 555632"/>
              <a:gd name="connsiteX57" fmla="*/ 189710 w 604675"/>
              <a:gd name="connsiteY57" fmla="*/ 484544 h 555632"/>
              <a:gd name="connsiteX58" fmla="*/ 182473 w 604675"/>
              <a:gd name="connsiteY58" fmla="*/ 491770 h 555632"/>
              <a:gd name="connsiteX59" fmla="*/ 80425 w 604675"/>
              <a:gd name="connsiteY59" fmla="*/ 491770 h 555632"/>
              <a:gd name="connsiteX60" fmla="*/ 73187 w 604675"/>
              <a:gd name="connsiteY60" fmla="*/ 484544 h 555632"/>
              <a:gd name="connsiteX61" fmla="*/ 47012 w 604675"/>
              <a:gd name="connsiteY61" fmla="*/ 484544 h 555632"/>
              <a:gd name="connsiteX62" fmla="*/ 45444 w 604675"/>
              <a:gd name="connsiteY62" fmla="*/ 482979 h 555632"/>
              <a:gd name="connsiteX63" fmla="*/ 47012 w 604675"/>
              <a:gd name="connsiteY63" fmla="*/ 481413 h 555632"/>
              <a:gd name="connsiteX64" fmla="*/ 73187 w 604675"/>
              <a:gd name="connsiteY64" fmla="*/ 481413 h 555632"/>
              <a:gd name="connsiteX65" fmla="*/ 73187 w 604675"/>
              <a:gd name="connsiteY65" fmla="*/ 388199 h 555632"/>
              <a:gd name="connsiteX66" fmla="*/ 47012 w 604675"/>
              <a:gd name="connsiteY66" fmla="*/ 388199 h 555632"/>
              <a:gd name="connsiteX67" fmla="*/ 45444 w 604675"/>
              <a:gd name="connsiteY67" fmla="*/ 386633 h 555632"/>
              <a:gd name="connsiteX68" fmla="*/ 47012 w 604675"/>
              <a:gd name="connsiteY68" fmla="*/ 385067 h 555632"/>
              <a:gd name="connsiteX69" fmla="*/ 73187 w 604675"/>
              <a:gd name="connsiteY69" fmla="*/ 385067 h 555632"/>
              <a:gd name="connsiteX70" fmla="*/ 73187 w 604675"/>
              <a:gd name="connsiteY70" fmla="*/ 291853 h 555632"/>
              <a:gd name="connsiteX71" fmla="*/ 47012 w 604675"/>
              <a:gd name="connsiteY71" fmla="*/ 291853 h 555632"/>
              <a:gd name="connsiteX72" fmla="*/ 45444 w 604675"/>
              <a:gd name="connsiteY72" fmla="*/ 290287 h 555632"/>
              <a:gd name="connsiteX73" fmla="*/ 47012 w 604675"/>
              <a:gd name="connsiteY73" fmla="*/ 288722 h 555632"/>
              <a:gd name="connsiteX74" fmla="*/ 73187 w 604675"/>
              <a:gd name="connsiteY74" fmla="*/ 288722 h 555632"/>
              <a:gd name="connsiteX75" fmla="*/ 73187 w 604675"/>
              <a:gd name="connsiteY75" fmla="*/ 237177 h 555632"/>
              <a:gd name="connsiteX76" fmla="*/ 80425 w 604675"/>
              <a:gd name="connsiteY76" fmla="*/ 229830 h 555632"/>
              <a:gd name="connsiteX77" fmla="*/ 182473 w 604675"/>
              <a:gd name="connsiteY77" fmla="*/ 229830 h 555632"/>
              <a:gd name="connsiteX78" fmla="*/ 189710 w 604675"/>
              <a:gd name="connsiteY78" fmla="*/ 237177 h 555632"/>
              <a:gd name="connsiteX79" fmla="*/ 189710 w 604675"/>
              <a:gd name="connsiteY79" fmla="*/ 288722 h 555632"/>
              <a:gd name="connsiteX80" fmla="*/ 250022 w 604675"/>
              <a:gd name="connsiteY80" fmla="*/ 288722 h 555632"/>
              <a:gd name="connsiteX81" fmla="*/ 250022 w 604675"/>
              <a:gd name="connsiteY81" fmla="*/ 195507 h 555632"/>
              <a:gd name="connsiteX82" fmla="*/ 47012 w 604675"/>
              <a:gd name="connsiteY82" fmla="*/ 195507 h 555632"/>
              <a:gd name="connsiteX83" fmla="*/ 45444 w 604675"/>
              <a:gd name="connsiteY83" fmla="*/ 193942 h 555632"/>
              <a:gd name="connsiteX84" fmla="*/ 47012 w 604675"/>
              <a:gd name="connsiteY84" fmla="*/ 192376 h 555632"/>
              <a:gd name="connsiteX85" fmla="*/ 250022 w 604675"/>
              <a:gd name="connsiteY85" fmla="*/ 192376 h 555632"/>
              <a:gd name="connsiteX86" fmla="*/ 250022 w 604675"/>
              <a:gd name="connsiteY86" fmla="*/ 99162 h 555632"/>
              <a:gd name="connsiteX87" fmla="*/ 47012 w 604675"/>
              <a:gd name="connsiteY87" fmla="*/ 99162 h 555632"/>
              <a:gd name="connsiteX88" fmla="*/ 45444 w 604675"/>
              <a:gd name="connsiteY88" fmla="*/ 97596 h 555632"/>
              <a:gd name="connsiteX89" fmla="*/ 47012 w 604675"/>
              <a:gd name="connsiteY89" fmla="*/ 96030 h 555632"/>
              <a:gd name="connsiteX90" fmla="*/ 250022 w 604675"/>
              <a:gd name="connsiteY90" fmla="*/ 96030 h 555632"/>
              <a:gd name="connsiteX91" fmla="*/ 250022 w 604675"/>
              <a:gd name="connsiteY91" fmla="*/ 60503 h 555632"/>
              <a:gd name="connsiteX92" fmla="*/ 257380 w 604675"/>
              <a:gd name="connsiteY92" fmla="*/ 53277 h 555632"/>
              <a:gd name="connsiteX93" fmla="*/ 16043 w 604675"/>
              <a:gd name="connsiteY93" fmla="*/ 0 h 555632"/>
              <a:gd name="connsiteX94" fmla="*/ 32206 w 604675"/>
              <a:gd name="connsiteY94" fmla="*/ 16020 h 555632"/>
              <a:gd name="connsiteX95" fmla="*/ 32206 w 604675"/>
              <a:gd name="connsiteY95" fmla="*/ 523593 h 555632"/>
              <a:gd name="connsiteX96" fmla="*/ 588632 w 604675"/>
              <a:gd name="connsiteY96" fmla="*/ 523593 h 555632"/>
              <a:gd name="connsiteX97" fmla="*/ 604675 w 604675"/>
              <a:gd name="connsiteY97" fmla="*/ 539612 h 555632"/>
              <a:gd name="connsiteX98" fmla="*/ 588632 w 604675"/>
              <a:gd name="connsiteY98" fmla="*/ 555632 h 555632"/>
              <a:gd name="connsiteX99" fmla="*/ 16043 w 604675"/>
              <a:gd name="connsiteY99" fmla="*/ 555632 h 555632"/>
              <a:gd name="connsiteX100" fmla="*/ 0 w 604675"/>
              <a:gd name="connsiteY100" fmla="*/ 539612 h 555632"/>
              <a:gd name="connsiteX101" fmla="*/ 0 w 604675"/>
              <a:gd name="connsiteY101" fmla="*/ 16020 h 555632"/>
              <a:gd name="connsiteX102" fmla="*/ 16043 w 604675"/>
              <a:gd name="connsiteY102" fmla="*/ 0 h 55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4675" h="555632">
                <a:moveTo>
                  <a:pt x="366665" y="388199"/>
                </a:moveTo>
                <a:lnTo>
                  <a:pt x="366665" y="481413"/>
                </a:lnTo>
                <a:lnTo>
                  <a:pt x="426977" y="481413"/>
                </a:lnTo>
                <a:lnTo>
                  <a:pt x="426977" y="388199"/>
                </a:lnTo>
                <a:close/>
                <a:moveTo>
                  <a:pt x="189710" y="388199"/>
                </a:moveTo>
                <a:lnTo>
                  <a:pt x="189710" y="481413"/>
                </a:lnTo>
                <a:lnTo>
                  <a:pt x="250022" y="481413"/>
                </a:lnTo>
                <a:lnTo>
                  <a:pt x="250022" y="388199"/>
                </a:lnTo>
                <a:close/>
                <a:moveTo>
                  <a:pt x="366665" y="291853"/>
                </a:moveTo>
                <a:lnTo>
                  <a:pt x="366665" y="385067"/>
                </a:lnTo>
                <a:lnTo>
                  <a:pt x="426977" y="385067"/>
                </a:lnTo>
                <a:lnTo>
                  <a:pt x="426977" y="291853"/>
                </a:lnTo>
                <a:close/>
                <a:moveTo>
                  <a:pt x="189710" y="291853"/>
                </a:moveTo>
                <a:lnTo>
                  <a:pt x="189710" y="385067"/>
                </a:lnTo>
                <a:lnTo>
                  <a:pt x="250022" y="385067"/>
                </a:lnTo>
                <a:lnTo>
                  <a:pt x="250022" y="291853"/>
                </a:lnTo>
                <a:close/>
                <a:moveTo>
                  <a:pt x="257380" y="53277"/>
                </a:moveTo>
                <a:lnTo>
                  <a:pt x="359428" y="53277"/>
                </a:lnTo>
                <a:cubicBezTo>
                  <a:pt x="363408" y="53277"/>
                  <a:pt x="366665" y="56529"/>
                  <a:pt x="366665" y="60503"/>
                </a:cubicBezTo>
                <a:lnTo>
                  <a:pt x="366665" y="96030"/>
                </a:lnTo>
                <a:lnTo>
                  <a:pt x="557612" y="96030"/>
                </a:lnTo>
                <a:cubicBezTo>
                  <a:pt x="558577" y="96030"/>
                  <a:pt x="559301" y="96753"/>
                  <a:pt x="559301" y="97596"/>
                </a:cubicBezTo>
                <a:cubicBezTo>
                  <a:pt x="559301" y="98439"/>
                  <a:pt x="558577" y="99162"/>
                  <a:pt x="557612" y="99162"/>
                </a:cubicBezTo>
                <a:lnTo>
                  <a:pt x="366665" y="99162"/>
                </a:lnTo>
                <a:lnTo>
                  <a:pt x="366665" y="192376"/>
                </a:lnTo>
                <a:lnTo>
                  <a:pt x="557612" y="192376"/>
                </a:lnTo>
                <a:cubicBezTo>
                  <a:pt x="558577" y="192376"/>
                  <a:pt x="559301" y="193099"/>
                  <a:pt x="559301" y="193942"/>
                </a:cubicBezTo>
                <a:cubicBezTo>
                  <a:pt x="559301" y="194785"/>
                  <a:pt x="558577" y="195507"/>
                  <a:pt x="557612" y="195507"/>
                </a:cubicBezTo>
                <a:lnTo>
                  <a:pt x="366665" y="195507"/>
                </a:lnTo>
                <a:lnTo>
                  <a:pt x="366665" y="288722"/>
                </a:lnTo>
                <a:lnTo>
                  <a:pt x="426977" y="288722"/>
                </a:lnTo>
                <a:lnTo>
                  <a:pt x="426977" y="237177"/>
                </a:lnTo>
                <a:cubicBezTo>
                  <a:pt x="426977" y="233082"/>
                  <a:pt x="430234" y="229830"/>
                  <a:pt x="434214" y="229830"/>
                </a:cubicBezTo>
                <a:lnTo>
                  <a:pt x="536262" y="229830"/>
                </a:lnTo>
                <a:cubicBezTo>
                  <a:pt x="540363" y="229830"/>
                  <a:pt x="543620" y="233082"/>
                  <a:pt x="543620" y="237177"/>
                </a:cubicBezTo>
                <a:lnTo>
                  <a:pt x="543620" y="288722"/>
                </a:lnTo>
                <a:lnTo>
                  <a:pt x="557612" y="288722"/>
                </a:lnTo>
                <a:cubicBezTo>
                  <a:pt x="558577" y="288722"/>
                  <a:pt x="559301" y="289444"/>
                  <a:pt x="559301" y="290287"/>
                </a:cubicBezTo>
                <a:cubicBezTo>
                  <a:pt x="559301" y="291130"/>
                  <a:pt x="558577" y="291853"/>
                  <a:pt x="557612" y="291853"/>
                </a:cubicBezTo>
                <a:lnTo>
                  <a:pt x="543620" y="291853"/>
                </a:lnTo>
                <a:lnTo>
                  <a:pt x="543620" y="385067"/>
                </a:lnTo>
                <a:lnTo>
                  <a:pt x="557612" y="385067"/>
                </a:lnTo>
                <a:cubicBezTo>
                  <a:pt x="558577" y="385067"/>
                  <a:pt x="559301" y="385790"/>
                  <a:pt x="559301" y="386633"/>
                </a:cubicBezTo>
                <a:cubicBezTo>
                  <a:pt x="559301" y="387476"/>
                  <a:pt x="558577" y="388199"/>
                  <a:pt x="557612" y="388199"/>
                </a:cubicBezTo>
                <a:lnTo>
                  <a:pt x="543620" y="388199"/>
                </a:lnTo>
                <a:lnTo>
                  <a:pt x="543620" y="481413"/>
                </a:lnTo>
                <a:lnTo>
                  <a:pt x="557612" y="481413"/>
                </a:lnTo>
                <a:cubicBezTo>
                  <a:pt x="558577" y="481413"/>
                  <a:pt x="559301" y="482136"/>
                  <a:pt x="559301" y="482979"/>
                </a:cubicBezTo>
                <a:cubicBezTo>
                  <a:pt x="559301" y="483822"/>
                  <a:pt x="558577" y="484544"/>
                  <a:pt x="557612" y="484544"/>
                </a:cubicBezTo>
                <a:lnTo>
                  <a:pt x="543620" y="484544"/>
                </a:lnTo>
                <a:cubicBezTo>
                  <a:pt x="543499" y="488518"/>
                  <a:pt x="540243" y="491770"/>
                  <a:pt x="536262" y="491770"/>
                </a:cubicBezTo>
                <a:lnTo>
                  <a:pt x="434214" y="491770"/>
                </a:lnTo>
                <a:cubicBezTo>
                  <a:pt x="430234" y="491770"/>
                  <a:pt x="426977" y="488518"/>
                  <a:pt x="426977" y="484544"/>
                </a:cubicBezTo>
                <a:lnTo>
                  <a:pt x="366665" y="484544"/>
                </a:lnTo>
                <a:cubicBezTo>
                  <a:pt x="366665" y="488518"/>
                  <a:pt x="363408" y="491770"/>
                  <a:pt x="359428" y="491770"/>
                </a:cubicBezTo>
                <a:lnTo>
                  <a:pt x="257380" y="491770"/>
                </a:lnTo>
                <a:cubicBezTo>
                  <a:pt x="253399" y="491770"/>
                  <a:pt x="250142" y="488518"/>
                  <a:pt x="250022" y="484544"/>
                </a:cubicBezTo>
                <a:lnTo>
                  <a:pt x="189710" y="484544"/>
                </a:lnTo>
                <a:cubicBezTo>
                  <a:pt x="189710" y="488518"/>
                  <a:pt x="186453" y="491770"/>
                  <a:pt x="182473" y="491770"/>
                </a:cubicBezTo>
                <a:lnTo>
                  <a:pt x="80425" y="491770"/>
                </a:lnTo>
                <a:cubicBezTo>
                  <a:pt x="76444" y="491770"/>
                  <a:pt x="73187" y="488518"/>
                  <a:pt x="73187" y="484544"/>
                </a:cubicBezTo>
                <a:lnTo>
                  <a:pt x="47012" y="484544"/>
                </a:lnTo>
                <a:cubicBezTo>
                  <a:pt x="46168" y="484544"/>
                  <a:pt x="45444" y="483822"/>
                  <a:pt x="45444" y="482979"/>
                </a:cubicBezTo>
                <a:cubicBezTo>
                  <a:pt x="45444" y="482136"/>
                  <a:pt x="46168" y="481413"/>
                  <a:pt x="47012" y="481413"/>
                </a:cubicBezTo>
                <a:lnTo>
                  <a:pt x="73187" y="481413"/>
                </a:lnTo>
                <a:lnTo>
                  <a:pt x="73187" y="388199"/>
                </a:lnTo>
                <a:lnTo>
                  <a:pt x="47012" y="388199"/>
                </a:lnTo>
                <a:cubicBezTo>
                  <a:pt x="46168" y="388199"/>
                  <a:pt x="45444" y="387476"/>
                  <a:pt x="45444" y="386633"/>
                </a:cubicBezTo>
                <a:cubicBezTo>
                  <a:pt x="45444" y="385790"/>
                  <a:pt x="46168" y="385067"/>
                  <a:pt x="47012" y="385067"/>
                </a:cubicBezTo>
                <a:lnTo>
                  <a:pt x="73187" y="385067"/>
                </a:lnTo>
                <a:lnTo>
                  <a:pt x="73187" y="291853"/>
                </a:lnTo>
                <a:lnTo>
                  <a:pt x="47012" y="291853"/>
                </a:lnTo>
                <a:cubicBezTo>
                  <a:pt x="46168" y="291853"/>
                  <a:pt x="45444" y="291130"/>
                  <a:pt x="45444" y="290287"/>
                </a:cubicBezTo>
                <a:cubicBezTo>
                  <a:pt x="45444" y="289444"/>
                  <a:pt x="46168" y="288722"/>
                  <a:pt x="47012" y="288722"/>
                </a:cubicBezTo>
                <a:lnTo>
                  <a:pt x="73187" y="288722"/>
                </a:lnTo>
                <a:lnTo>
                  <a:pt x="73187" y="237177"/>
                </a:lnTo>
                <a:cubicBezTo>
                  <a:pt x="73187" y="233082"/>
                  <a:pt x="76444" y="229830"/>
                  <a:pt x="80425" y="229830"/>
                </a:cubicBezTo>
                <a:lnTo>
                  <a:pt x="182473" y="229830"/>
                </a:lnTo>
                <a:cubicBezTo>
                  <a:pt x="186453" y="229830"/>
                  <a:pt x="189710" y="233082"/>
                  <a:pt x="189710" y="237177"/>
                </a:cubicBezTo>
                <a:lnTo>
                  <a:pt x="189710" y="288722"/>
                </a:lnTo>
                <a:lnTo>
                  <a:pt x="250022" y="288722"/>
                </a:lnTo>
                <a:lnTo>
                  <a:pt x="250022" y="195507"/>
                </a:lnTo>
                <a:lnTo>
                  <a:pt x="47012" y="195507"/>
                </a:lnTo>
                <a:cubicBezTo>
                  <a:pt x="46168" y="195507"/>
                  <a:pt x="45444" y="194785"/>
                  <a:pt x="45444" y="193942"/>
                </a:cubicBezTo>
                <a:cubicBezTo>
                  <a:pt x="45444" y="193099"/>
                  <a:pt x="46168" y="192376"/>
                  <a:pt x="47012" y="192376"/>
                </a:cubicBezTo>
                <a:lnTo>
                  <a:pt x="250022" y="192376"/>
                </a:lnTo>
                <a:lnTo>
                  <a:pt x="250022" y="99162"/>
                </a:lnTo>
                <a:lnTo>
                  <a:pt x="47012" y="99162"/>
                </a:lnTo>
                <a:cubicBezTo>
                  <a:pt x="46168" y="99162"/>
                  <a:pt x="45444" y="98439"/>
                  <a:pt x="45444" y="97596"/>
                </a:cubicBezTo>
                <a:cubicBezTo>
                  <a:pt x="45444" y="96753"/>
                  <a:pt x="46168" y="96030"/>
                  <a:pt x="47012" y="96030"/>
                </a:cubicBezTo>
                <a:lnTo>
                  <a:pt x="250022" y="96030"/>
                </a:lnTo>
                <a:lnTo>
                  <a:pt x="250022" y="60503"/>
                </a:lnTo>
                <a:cubicBezTo>
                  <a:pt x="250022" y="56529"/>
                  <a:pt x="253279" y="53277"/>
                  <a:pt x="257380" y="53277"/>
                </a:cubicBezTo>
                <a:close/>
                <a:moveTo>
                  <a:pt x="16043" y="0"/>
                </a:moveTo>
                <a:cubicBezTo>
                  <a:pt x="24969" y="0"/>
                  <a:pt x="32206" y="7227"/>
                  <a:pt x="32206" y="16020"/>
                </a:cubicBezTo>
                <a:lnTo>
                  <a:pt x="32206" y="523593"/>
                </a:lnTo>
                <a:lnTo>
                  <a:pt x="588632" y="523593"/>
                </a:lnTo>
                <a:cubicBezTo>
                  <a:pt x="597558" y="523593"/>
                  <a:pt x="604675" y="530699"/>
                  <a:pt x="604675" y="539612"/>
                </a:cubicBezTo>
                <a:cubicBezTo>
                  <a:pt x="604675" y="548526"/>
                  <a:pt x="597558" y="555632"/>
                  <a:pt x="588632" y="555632"/>
                </a:cubicBezTo>
                <a:lnTo>
                  <a:pt x="16043" y="555632"/>
                </a:lnTo>
                <a:cubicBezTo>
                  <a:pt x="7237" y="555632"/>
                  <a:pt x="0" y="548526"/>
                  <a:pt x="0" y="539612"/>
                </a:cubicBezTo>
                <a:lnTo>
                  <a:pt x="0" y="16020"/>
                </a:lnTo>
                <a:cubicBezTo>
                  <a:pt x="0" y="7227"/>
                  <a:pt x="7237" y="0"/>
                  <a:pt x="16043" y="0"/>
                </a:cubicBezTo>
                <a:close/>
              </a:path>
            </a:pathLst>
          </a:custGeom>
          <a:solidFill>
            <a:schemeClr val="bg1"/>
          </a:solidFill>
          <a:ln>
            <a:noFill/>
          </a:ln>
        </p:spPr>
      </p:sp>
      <p:grpSp>
        <p:nvGrpSpPr>
          <p:cNvPr id="37" name="组合 36"/>
          <p:cNvGrpSpPr/>
          <p:nvPr>
            <p:custDataLst>
              <p:tags r:id="rId9"/>
            </p:custDataLst>
          </p:nvPr>
        </p:nvGrpSpPr>
        <p:grpSpPr>
          <a:xfrm>
            <a:off x="1576121" y="2728986"/>
            <a:ext cx="2451693" cy="758343"/>
            <a:chOff x="1981394" y="4836619"/>
            <a:chExt cx="2160174" cy="668172"/>
          </a:xfrm>
        </p:grpSpPr>
        <p:sp>
          <p:nvSpPr>
            <p:cNvPr id="38" name="矩形 37"/>
            <p:cNvSpPr/>
            <p:nvPr>
              <p:custDataLst>
                <p:tags r:id="rId10"/>
              </p:custDataLst>
            </p:nvPr>
          </p:nvSpPr>
          <p:spPr>
            <a:xfrm>
              <a:off x="1981394" y="5054957"/>
              <a:ext cx="2160174" cy="449834"/>
            </a:xfrm>
            <a:prstGeom prst="rect">
              <a:avLst/>
            </a:prstGeom>
          </p:spPr>
          <p:txBody>
            <a:bodyPr wrap="square">
              <a:spAutoFit/>
            </a:bodyPr>
            <a:lstStyle/>
            <a:p>
              <a:pPr>
                <a:lnSpc>
                  <a:spcPct val="130000"/>
                </a:lnSpc>
              </a:pPr>
              <a:r>
                <a:rPr lang="zh-CN" altLang="en-US" sz="1050">
                  <a:solidFill>
                    <a:schemeClr val="tx1">
                      <a:lumMod val="75000"/>
                      <a:lumOff val="25000"/>
                    </a:schemeClr>
                  </a:solidFill>
                  <a:latin typeface="微软雅黑 Light" panose="020B0502040204020203" pitchFamily="34" charset="-122"/>
                  <a:ea typeface="微软雅黑 Light" panose="020B0502040204020203" pitchFamily="34" charset="-122"/>
                </a:rPr>
                <a:t>提供了对整数和浮点数的乘法和除法运算的支持。</a:t>
              </a:r>
              <a:endParaRPr lang="zh-CN" altLang="en-US" sz="105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39" name="矩形 38"/>
            <p:cNvSpPr/>
            <p:nvPr>
              <p:custDataLst>
                <p:tags r:id="rId11"/>
              </p:custDataLst>
            </p:nvPr>
          </p:nvSpPr>
          <p:spPr>
            <a:xfrm>
              <a:off x="2033427" y="4836619"/>
              <a:ext cx="1677366" cy="270236"/>
            </a:xfrm>
            <a:prstGeom prst="rect">
              <a:avLst/>
            </a:prstGeom>
            <a:noFill/>
          </p:spPr>
          <p:txBody>
            <a:bodyPr wrap="square" rtlCol="0">
              <a:spAutoFit/>
            </a:bodyPr>
            <a:lstStyle/>
            <a:p>
              <a:r>
                <a:rPr lang="zh-CN" altLang="en-US" sz="1400" dirty="0">
                  <a:solidFill>
                    <a:srgbClr val="988563"/>
                  </a:solidFill>
                  <a:latin typeface="微软雅黑 Light" panose="020B0502040204020203" pitchFamily="34" charset="-122"/>
                  <a:ea typeface="微软雅黑 Light" panose="020B0502040204020203" pitchFamily="34" charset="-122"/>
                </a:rPr>
                <a:t>乘法拓展(M扩展)</a:t>
              </a:r>
              <a:endParaRPr lang="zh-CN" altLang="en-US" sz="1400" dirty="0">
                <a:solidFill>
                  <a:srgbClr val="988563"/>
                </a:solidFill>
                <a:latin typeface="微软雅黑 Light" panose="020B0502040204020203" pitchFamily="34" charset="-122"/>
                <a:ea typeface="微软雅黑 Light" panose="020B0502040204020203" pitchFamily="34" charset="-122"/>
              </a:endParaRPr>
            </a:p>
          </p:txBody>
        </p:sp>
      </p:grpSp>
      <p:grpSp>
        <p:nvGrpSpPr>
          <p:cNvPr id="40" name="组合 39"/>
          <p:cNvGrpSpPr/>
          <p:nvPr>
            <p:custDataLst>
              <p:tags r:id="rId12"/>
            </p:custDataLst>
          </p:nvPr>
        </p:nvGrpSpPr>
        <p:grpSpPr>
          <a:xfrm>
            <a:off x="4904955" y="2728986"/>
            <a:ext cx="2612390" cy="758190"/>
            <a:chOff x="1981394" y="4836619"/>
            <a:chExt cx="2301763" cy="668037"/>
          </a:xfrm>
        </p:grpSpPr>
        <p:sp>
          <p:nvSpPr>
            <p:cNvPr id="41" name="矩形 40"/>
            <p:cNvSpPr/>
            <p:nvPr>
              <p:custDataLst>
                <p:tags r:id="rId13"/>
              </p:custDataLst>
            </p:nvPr>
          </p:nvSpPr>
          <p:spPr>
            <a:xfrm>
              <a:off x="1981394" y="5054822"/>
              <a:ext cx="2301763" cy="449834"/>
            </a:xfrm>
            <a:prstGeom prst="rect">
              <a:avLst/>
            </a:prstGeom>
          </p:spPr>
          <p:txBody>
            <a:bodyPr wrap="square">
              <a:spAutoFit/>
            </a:bodyPr>
            <a:lstStyle/>
            <a:p>
              <a:pPr>
                <a:lnSpc>
                  <a:spcPct val="130000"/>
                </a:lnSpc>
              </a:pPr>
              <a:r>
                <a:rPr lang="zh-CN" altLang="en-US" sz="1050">
                  <a:solidFill>
                    <a:schemeClr val="tx1">
                      <a:lumMod val="75000"/>
                      <a:lumOff val="25000"/>
                    </a:schemeClr>
                  </a:solidFill>
                  <a:latin typeface="微软雅黑 Light" panose="020B0502040204020203" pitchFamily="34" charset="-122"/>
                  <a:ea typeface="微软雅黑 Light" panose="020B0502040204020203" pitchFamily="34" charset="-122"/>
                </a:rPr>
                <a:t>引入了一组原子操作指令，用于在多线程并发环境中确保对共享内存的安全访问。</a:t>
              </a:r>
              <a:endParaRPr lang="zh-CN" altLang="en-US" sz="105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42" name="矩形 41"/>
            <p:cNvSpPr/>
            <p:nvPr>
              <p:custDataLst>
                <p:tags r:id="rId14"/>
              </p:custDataLst>
            </p:nvPr>
          </p:nvSpPr>
          <p:spPr>
            <a:xfrm>
              <a:off x="2033427" y="4836619"/>
              <a:ext cx="1424475" cy="270236"/>
            </a:xfrm>
            <a:prstGeom prst="rect">
              <a:avLst/>
            </a:prstGeom>
            <a:noFill/>
          </p:spPr>
          <p:txBody>
            <a:bodyPr wrap="square" rtlCol="0">
              <a:spAutoFit/>
            </a:bodyPr>
            <a:lstStyle/>
            <a:p>
              <a:r>
                <a:rPr lang="zh-CN" altLang="en-US" sz="1400" dirty="0">
                  <a:solidFill>
                    <a:srgbClr val="B8AA92"/>
                  </a:solidFill>
                  <a:latin typeface="微软雅黑 Light" panose="020B0502040204020203" pitchFamily="34" charset="-122"/>
                  <a:ea typeface="微软雅黑 Light" panose="020B0502040204020203" pitchFamily="34" charset="-122"/>
                </a:rPr>
                <a:t>原子拓展(A扩展)</a:t>
              </a:r>
              <a:endParaRPr lang="zh-CN" altLang="en-US" sz="1400" dirty="0">
                <a:solidFill>
                  <a:srgbClr val="B8AA92"/>
                </a:solidFill>
                <a:latin typeface="微软雅黑 Light" panose="020B0502040204020203" pitchFamily="34" charset="-122"/>
                <a:ea typeface="微软雅黑 Light" panose="020B0502040204020203" pitchFamily="34" charset="-122"/>
              </a:endParaRPr>
            </a:p>
          </p:txBody>
        </p:sp>
      </p:grpSp>
      <p:grpSp>
        <p:nvGrpSpPr>
          <p:cNvPr id="43" name="组合 42"/>
          <p:cNvGrpSpPr/>
          <p:nvPr>
            <p:custDataLst>
              <p:tags r:id="rId15"/>
            </p:custDataLst>
          </p:nvPr>
        </p:nvGrpSpPr>
        <p:grpSpPr>
          <a:xfrm>
            <a:off x="1618257" y="4525337"/>
            <a:ext cx="2451693" cy="758343"/>
            <a:chOff x="1981394" y="4836619"/>
            <a:chExt cx="2160174" cy="668172"/>
          </a:xfrm>
        </p:grpSpPr>
        <p:sp>
          <p:nvSpPr>
            <p:cNvPr id="44" name="矩形 43"/>
            <p:cNvSpPr/>
            <p:nvPr>
              <p:custDataLst>
                <p:tags r:id="rId16"/>
              </p:custDataLst>
            </p:nvPr>
          </p:nvSpPr>
          <p:spPr>
            <a:xfrm>
              <a:off x="1981394" y="5054957"/>
              <a:ext cx="2160174" cy="449834"/>
            </a:xfrm>
            <a:prstGeom prst="rect">
              <a:avLst/>
            </a:prstGeom>
          </p:spPr>
          <p:txBody>
            <a:bodyPr wrap="square">
              <a:spAutoFit/>
            </a:bodyPr>
            <a:lstStyle/>
            <a:p>
              <a:pPr>
                <a:lnSpc>
                  <a:spcPct val="130000"/>
                </a:lnSpc>
              </a:pPr>
              <a:r>
                <a:rPr lang="zh-CN" altLang="en-US" sz="1050">
                  <a:solidFill>
                    <a:schemeClr val="tx1">
                      <a:lumMod val="75000"/>
                      <a:lumOff val="25000"/>
                    </a:schemeClr>
                  </a:solidFill>
                  <a:latin typeface="微软雅黑 Light" panose="020B0502040204020203" pitchFamily="34" charset="-122"/>
                  <a:ea typeface="微软雅黑 Light" panose="020B0502040204020203" pitchFamily="34" charset="-122"/>
                </a:rPr>
                <a:t>提供了一组指令用于执行单精度(32位)浮点数的运算。</a:t>
              </a:r>
              <a:endParaRPr lang="zh-CN" altLang="en-US" sz="105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45" name="矩形 44"/>
            <p:cNvSpPr/>
            <p:nvPr>
              <p:custDataLst>
                <p:tags r:id="rId17"/>
              </p:custDataLst>
            </p:nvPr>
          </p:nvSpPr>
          <p:spPr>
            <a:xfrm>
              <a:off x="2033427" y="4836619"/>
              <a:ext cx="1790384" cy="270236"/>
            </a:xfrm>
            <a:prstGeom prst="rect">
              <a:avLst/>
            </a:prstGeom>
            <a:noFill/>
          </p:spPr>
          <p:txBody>
            <a:bodyPr wrap="square" rtlCol="0">
              <a:spAutoFit/>
            </a:bodyPr>
            <a:lstStyle/>
            <a:p>
              <a:r>
                <a:rPr lang="zh-CN" altLang="en-US" sz="1400" dirty="0">
                  <a:solidFill>
                    <a:srgbClr val="D0C7B8"/>
                  </a:solidFill>
                  <a:latin typeface="微软雅黑 Light" panose="020B0502040204020203" pitchFamily="34" charset="-122"/>
                  <a:ea typeface="微软雅黑 Light" panose="020B0502040204020203" pitchFamily="34" charset="-122"/>
                </a:rPr>
                <a:t>单精度浮点扩展(F扩展)</a:t>
              </a:r>
              <a:endParaRPr lang="zh-CN" altLang="en-US" sz="1400" dirty="0">
                <a:solidFill>
                  <a:srgbClr val="D0C7B8"/>
                </a:solidFill>
                <a:latin typeface="微软雅黑 Light" panose="020B0502040204020203" pitchFamily="34" charset="-122"/>
                <a:ea typeface="微软雅黑 Light" panose="020B0502040204020203" pitchFamily="34" charset="-122"/>
              </a:endParaRPr>
            </a:p>
          </p:txBody>
        </p:sp>
      </p:grpSp>
      <p:grpSp>
        <p:nvGrpSpPr>
          <p:cNvPr id="46" name="组合 45"/>
          <p:cNvGrpSpPr/>
          <p:nvPr>
            <p:custDataLst>
              <p:tags r:id="rId18"/>
            </p:custDataLst>
          </p:nvPr>
        </p:nvGrpSpPr>
        <p:grpSpPr>
          <a:xfrm>
            <a:off x="4947092" y="4525337"/>
            <a:ext cx="2451693" cy="758343"/>
            <a:chOff x="1981394" y="4836619"/>
            <a:chExt cx="2160174" cy="668172"/>
          </a:xfrm>
        </p:grpSpPr>
        <p:sp>
          <p:nvSpPr>
            <p:cNvPr id="47" name="矩形 46"/>
            <p:cNvSpPr/>
            <p:nvPr>
              <p:custDataLst>
                <p:tags r:id="rId19"/>
              </p:custDataLst>
            </p:nvPr>
          </p:nvSpPr>
          <p:spPr>
            <a:xfrm>
              <a:off x="1981394" y="5054957"/>
              <a:ext cx="2160174" cy="449834"/>
            </a:xfrm>
            <a:prstGeom prst="rect">
              <a:avLst/>
            </a:prstGeom>
          </p:spPr>
          <p:txBody>
            <a:bodyPr wrap="square">
              <a:spAutoFit/>
            </a:bodyPr>
            <a:lstStyle/>
            <a:p>
              <a:pPr>
                <a:lnSpc>
                  <a:spcPct val="130000"/>
                </a:lnSpc>
              </a:pPr>
              <a:r>
                <a:rPr lang="zh-CN" altLang="en-US" sz="1050">
                  <a:solidFill>
                    <a:schemeClr val="tx1">
                      <a:lumMod val="75000"/>
                      <a:lumOff val="25000"/>
                    </a:schemeClr>
                  </a:solidFill>
                  <a:latin typeface="微软雅黑 Light" panose="020B0502040204020203" pitchFamily="34" charset="-122"/>
                  <a:ea typeface="微软雅黑 Light" panose="020B0502040204020203" pitchFamily="34" charset="-122"/>
                </a:rPr>
                <a:t>提供了一组指令用于执行双精度(64位)浮点数的运算。</a:t>
              </a:r>
              <a:endParaRPr lang="zh-CN" altLang="en-US" sz="105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48" name="矩形 47"/>
            <p:cNvSpPr/>
            <p:nvPr>
              <p:custDataLst>
                <p:tags r:id="rId20"/>
              </p:custDataLst>
            </p:nvPr>
          </p:nvSpPr>
          <p:spPr>
            <a:xfrm>
              <a:off x="2033427" y="4836619"/>
              <a:ext cx="2046633" cy="270236"/>
            </a:xfrm>
            <a:prstGeom prst="rect">
              <a:avLst/>
            </a:prstGeom>
            <a:noFill/>
          </p:spPr>
          <p:txBody>
            <a:bodyPr wrap="square" rtlCol="0">
              <a:spAutoFit/>
            </a:bodyPr>
            <a:lstStyle/>
            <a:p>
              <a:r>
                <a:rPr lang="zh-CN" altLang="en-US" sz="1400" dirty="0">
                  <a:solidFill>
                    <a:srgbClr val="E1DBD1"/>
                  </a:solidFill>
                  <a:latin typeface="微软雅黑 Light" panose="020B0502040204020203" pitchFamily="34" charset="-122"/>
                  <a:ea typeface="微软雅黑 Light" panose="020B0502040204020203" pitchFamily="34" charset="-122"/>
                </a:rPr>
                <a:t>双精度浮点扩展(D扩展)</a:t>
              </a:r>
              <a:endParaRPr lang="zh-CN" altLang="en-US" sz="1400" dirty="0">
                <a:solidFill>
                  <a:srgbClr val="E1DBD1"/>
                </a:solidFill>
                <a:latin typeface="微软雅黑 Light" panose="020B0502040204020203" pitchFamily="34" charset="-122"/>
                <a:ea typeface="微软雅黑 Light" panose="020B0502040204020203" pitchFamily="34" charset="-122"/>
              </a:endParaRPr>
            </a:p>
          </p:txBody>
        </p:sp>
      </p:grpSp>
      <p:pic>
        <p:nvPicPr>
          <p:cNvPr id="3" name="图片 2" descr="C:\Users\Yuki\Desktop\ppt\图片素材\29.png29"/>
          <p:cNvPicPr>
            <a:picLocks noChangeAspect="1"/>
          </p:cNvPicPr>
          <p:nvPr/>
        </p:nvPicPr>
        <p:blipFill>
          <a:blip r:embed="rId21"/>
          <a:srcRect l="27472" r="27472"/>
          <a:stretch>
            <a:fillRect/>
          </a:stretch>
        </p:blipFill>
        <p:spPr>
          <a:xfrm>
            <a:off x="8138160" y="0"/>
            <a:ext cx="4053840" cy="6858000"/>
          </a:xfrm>
          <a:prstGeom prst="rect">
            <a:avLst/>
          </a:prstGeom>
        </p:spPr>
      </p:pic>
      <p:sp>
        <p:nvSpPr>
          <p:cNvPr id="4" name="文本框 3"/>
          <p:cNvSpPr txBox="1"/>
          <p:nvPr/>
        </p:nvSpPr>
        <p:spPr>
          <a:xfrm>
            <a:off x="1671320" y="3582035"/>
            <a:ext cx="2527935" cy="645160"/>
          </a:xfrm>
          <a:prstGeom prst="rect">
            <a:avLst/>
          </a:prstGeom>
          <a:noFill/>
        </p:spPr>
        <p:txBody>
          <a:bodyPr wrap="square" rtlCol="0" anchor="t">
            <a:spAutoFit/>
          </a:bodyPr>
          <a:p>
            <a:r>
              <a:rPr lang="zh-CN" altLang="en-US" sz="1200"/>
              <a:t>MUL(乘法)、MULH(乘法高位、MULHSU(有符号-无符号乘法)、MULHU(无符号-无符号乘法)等</a:t>
            </a:r>
            <a:endParaRPr lang="zh-CN" altLang="en-US" sz="1200"/>
          </a:p>
        </p:txBody>
      </p:sp>
      <p:sp>
        <p:nvSpPr>
          <p:cNvPr id="49" name="文本框 48"/>
          <p:cNvSpPr txBox="1"/>
          <p:nvPr/>
        </p:nvSpPr>
        <p:spPr>
          <a:xfrm>
            <a:off x="5006340" y="3582035"/>
            <a:ext cx="1819910" cy="645160"/>
          </a:xfrm>
          <a:prstGeom prst="rect">
            <a:avLst/>
          </a:prstGeom>
          <a:noFill/>
        </p:spPr>
        <p:txBody>
          <a:bodyPr wrap="square" rtlCol="0" anchor="t">
            <a:spAutoFit/>
          </a:bodyPr>
          <a:p>
            <a:r>
              <a:rPr lang="zh-CN" altLang="en-US" sz="1200"/>
              <a:t>加载-存储原子操作指令</a:t>
            </a:r>
            <a:endParaRPr lang="zh-CN" altLang="en-US" sz="1200"/>
          </a:p>
          <a:p>
            <a:r>
              <a:rPr lang="zh-CN" altLang="en-US" sz="1200"/>
              <a:t>Load-Reserved</a:t>
            </a:r>
            <a:r>
              <a:rPr lang="zh-CN" altLang="en-US" sz="1200"/>
              <a:t>指令</a:t>
            </a:r>
            <a:endParaRPr lang="zh-CN" altLang="en-US" sz="1200"/>
          </a:p>
          <a:p>
            <a:r>
              <a:rPr lang="zh-CN" altLang="en-US" sz="1200"/>
              <a:t>Store-Conditional</a:t>
            </a:r>
            <a:r>
              <a:rPr lang="zh-CN" altLang="en-US" sz="1200"/>
              <a:t>指令</a:t>
            </a:r>
            <a:endParaRPr lang="zh-CN" altLang="en-US" sz="1200"/>
          </a:p>
        </p:txBody>
      </p:sp>
      <p:sp>
        <p:nvSpPr>
          <p:cNvPr id="50" name="文本框 49"/>
          <p:cNvSpPr txBox="1"/>
          <p:nvPr/>
        </p:nvSpPr>
        <p:spPr>
          <a:xfrm>
            <a:off x="1635125" y="5437505"/>
            <a:ext cx="2117090" cy="645160"/>
          </a:xfrm>
          <a:prstGeom prst="rect">
            <a:avLst/>
          </a:prstGeom>
          <a:noFill/>
        </p:spPr>
        <p:txBody>
          <a:bodyPr wrap="square" rtlCol="0" anchor="t">
            <a:spAutoFit/>
          </a:bodyPr>
          <a:p>
            <a:r>
              <a:rPr lang="zh-CN" altLang="en-US" sz="1200"/>
              <a:t>加载和存储单精度浮点数、</a:t>
            </a:r>
            <a:endParaRPr lang="zh-CN" altLang="en-US" sz="1200"/>
          </a:p>
          <a:p>
            <a:r>
              <a:rPr lang="zh-CN" altLang="en-US" sz="1200"/>
              <a:t>单精度浮点数的算数运算</a:t>
            </a:r>
            <a:endParaRPr lang="zh-CN" altLang="en-US" sz="1200"/>
          </a:p>
          <a:p>
            <a:r>
              <a:rPr lang="zh-CN" altLang="en-US" sz="1200"/>
              <a:t>和单精度浮点数的比较运算</a:t>
            </a:r>
            <a:endParaRPr lang="zh-CN" altLang="en-US" sz="1200"/>
          </a:p>
        </p:txBody>
      </p:sp>
      <p:sp>
        <p:nvSpPr>
          <p:cNvPr id="51" name="文本框 50"/>
          <p:cNvSpPr txBox="1"/>
          <p:nvPr/>
        </p:nvSpPr>
        <p:spPr>
          <a:xfrm>
            <a:off x="5006340" y="5437505"/>
            <a:ext cx="2664460" cy="645160"/>
          </a:xfrm>
          <a:prstGeom prst="rect">
            <a:avLst/>
          </a:prstGeom>
          <a:noFill/>
        </p:spPr>
        <p:txBody>
          <a:bodyPr wrap="square" rtlCol="0" anchor="t">
            <a:spAutoFit/>
          </a:bodyPr>
          <a:p>
            <a:r>
              <a:rPr lang="zh-CN" altLang="en-US" sz="1200"/>
              <a:t>加载和存储双精度浮点数、</a:t>
            </a:r>
            <a:endParaRPr lang="zh-CN" altLang="en-US" sz="1200"/>
          </a:p>
          <a:p>
            <a:r>
              <a:rPr lang="zh-CN" altLang="en-US" sz="1200"/>
              <a:t>双精度浮点数的算数运算</a:t>
            </a:r>
            <a:endParaRPr lang="zh-CN" altLang="en-US" sz="1200"/>
          </a:p>
          <a:p>
            <a:r>
              <a:rPr lang="zh-CN" altLang="en-US" sz="1200"/>
              <a:t>和双精度浮点数的比较运算</a:t>
            </a:r>
            <a:endParaRPr lang="zh-CN" altLang="en-US" sz="120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34035"/>
          </a:xfrm>
          <a:prstGeom prst="rect">
            <a:avLst/>
          </a:prstGeom>
          <a:noFill/>
        </p:spPr>
        <p:txBody>
          <a:bodyPr wrap="square" rtlCol="0">
            <a:spAutoFit/>
          </a:bodyPr>
          <a:lstStyle/>
          <a:p>
            <a:pPr>
              <a:lnSpc>
                <a:spcPct val="120000"/>
              </a:lnSpc>
            </a:pPr>
            <a:r>
              <a:rPr lang="zh-CN" sz="2400" spc="100">
                <a:solidFill>
                  <a:schemeClr val="accent4">
                    <a:lumMod val="50000"/>
                  </a:schemeClr>
                </a:solidFill>
                <a:latin typeface="微软雅黑 Light" panose="020B0502040204020203" pitchFamily="34" charset="-122"/>
                <a:ea typeface="微软雅黑 Light" panose="020B0502040204020203" pitchFamily="34" charset="-122"/>
                <a:sym typeface="+mn-ea"/>
              </a:rPr>
              <a:t>RISC-V指令集设计</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170493" y="578048"/>
            <a:ext cx="4028790" cy="306705"/>
          </a:xfrm>
          <a:prstGeom prst="rect">
            <a:avLst/>
          </a:prstGeom>
          <a:noFill/>
        </p:spPr>
        <p:txBody>
          <a:bodyPr wrap="square" rtlCol="0">
            <a:spAutoFit/>
          </a:bodyPr>
          <a:lstStyle/>
          <a:p>
            <a:pPr algn="dist"/>
            <a:r>
              <a:rPr lang="en-US"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RISC-V</a:t>
            </a: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特权模式</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			</a:t>
            </a:r>
            <a:endPar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grpSp>
        <p:nvGrpSpPr>
          <p:cNvPr id="5" name="组合 4"/>
          <p:cNvGrpSpPr/>
          <p:nvPr>
            <p:custDataLst>
              <p:tags r:id="rId1"/>
            </p:custDataLst>
          </p:nvPr>
        </p:nvGrpSpPr>
        <p:grpSpPr>
          <a:xfrm>
            <a:off x="535022" y="2416072"/>
            <a:ext cx="3307063" cy="2697295"/>
            <a:chOff x="700392" y="2720670"/>
            <a:chExt cx="3307063" cy="2697295"/>
          </a:xfrm>
        </p:grpSpPr>
        <p:sp>
          <p:nvSpPr>
            <p:cNvPr id="9" name="矩形 8"/>
            <p:cNvSpPr/>
            <p:nvPr>
              <p:custDataLst>
                <p:tags r:id="rId2"/>
              </p:custDataLst>
            </p:nvPr>
          </p:nvSpPr>
          <p:spPr>
            <a:xfrm>
              <a:off x="1118681" y="5184501"/>
              <a:ext cx="2568102" cy="233464"/>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0" name="矩形: 圆角 11"/>
            <p:cNvSpPr/>
            <p:nvPr>
              <p:custDataLst>
                <p:tags r:id="rId3"/>
              </p:custDataLst>
            </p:nvPr>
          </p:nvSpPr>
          <p:spPr>
            <a:xfrm>
              <a:off x="700392" y="2720670"/>
              <a:ext cx="3307063" cy="2580563"/>
            </a:xfrm>
            <a:prstGeom prst="roundRect">
              <a:avLst>
                <a:gd name="adj" fmla="val 3430"/>
              </a:avLst>
            </a:prstGeom>
            <a:solidFill>
              <a:schemeClr val="bg1"/>
            </a:solidFill>
            <a:ln>
              <a:noFill/>
            </a:ln>
            <a:effectLst>
              <a:outerShdw blurRad="63500" sx="101000" sy="1010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grpSp>
        <p:nvGrpSpPr>
          <p:cNvPr id="11" name="组合 10"/>
          <p:cNvGrpSpPr/>
          <p:nvPr>
            <p:custDataLst>
              <p:tags r:id="rId4"/>
            </p:custDataLst>
          </p:nvPr>
        </p:nvGrpSpPr>
        <p:grpSpPr>
          <a:xfrm>
            <a:off x="4469545" y="2416072"/>
            <a:ext cx="3307063" cy="2697295"/>
            <a:chOff x="700392" y="2720670"/>
            <a:chExt cx="3307063" cy="2697295"/>
          </a:xfrm>
        </p:grpSpPr>
        <p:sp>
          <p:nvSpPr>
            <p:cNvPr id="12" name="矩形 11"/>
            <p:cNvSpPr/>
            <p:nvPr>
              <p:custDataLst>
                <p:tags r:id="rId5"/>
              </p:custDataLst>
            </p:nvPr>
          </p:nvSpPr>
          <p:spPr>
            <a:xfrm>
              <a:off x="1118681" y="5184501"/>
              <a:ext cx="2568102" cy="233464"/>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3" name="矩形: 圆角 16"/>
            <p:cNvSpPr/>
            <p:nvPr>
              <p:custDataLst>
                <p:tags r:id="rId6"/>
              </p:custDataLst>
            </p:nvPr>
          </p:nvSpPr>
          <p:spPr>
            <a:xfrm>
              <a:off x="700392" y="2720670"/>
              <a:ext cx="3307063" cy="2580563"/>
            </a:xfrm>
            <a:prstGeom prst="roundRect">
              <a:avLst>
                <a:gd name="adj" fmla="val 3430"/>
              </a:avLst>
            </a:prstGeom>
            <a:solidFill>
              <a:schemeClr val="bg1"/>
            </a:solidFill>
            <a:ln>
              <a:noFill/>
            </a:ln>
            <a:effectLst>
              <a:outerShdw blurRad="63500" sx="101000" sy="1010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grpSp>
        <p:nvGrpSpPr>
          <p:cNvPr id="14" name="组合 13"/>
          <p:cNvGrpSpPr/>
          <p:nvPr>
            <p:custDataLst>
              <p:tags r:id="rId7"/>
            </p:custDataLst>
          </p:nvPr>
        </p:nvGrpSpPr>
        <p:grpSpPr>
          <a:xfrm>
            <a:off x="8404067" y="2416072"/>
            <a:ext cx="3307063" cy="2697295"/>
            <a:chOff x="700392" y="2720670"/>
            <a:chExt cx="3307063" cy="2697295"/>
          </a:xfrm>
        </p:grpSpPr>
        <p:sp>
          <p:nvSpPr>
            <p:cNvPr id="15" name="矩形 14"/>
            <p:cNvSpPr/>
            <p:nvPr>
              <p:custDataLst>
                <p:tags r:id="rId8"/>
              </p:custDataLst>
            </p:nvPr>
          </p:nvSpPr>
          <p:spPr>
            <a:xfrm>
              <a:off x="1118681" y="5184501"/>
              <a:ext cx="2568102" cy="233464"/>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6" name="矩形: 圆角 19"/>
            <p:cNvSpPr/>
            <p:nvPr>
              <p:custDataLst>
                <p:tags r:id="rId9"/>
              </p:custDataLst>
            </p:nvPr>
          </p:nvSpPr>
          <p:spPr>
            <a:xfrm>
              <a:off x="700392" y="2720670"/>
              <a:ext cx="3307063" cy="2580563"/>
            </a:xfrm>
            <a:prstGeom prst="roundRect">
              <a:avLst>
                <a:gd name="adj" fmla="val 3430"/>
              </a:avLst>
            </a:prstGeom>
            <a:solidFill>
              <a:schemeClr val="bg1"/>
            </a:solidFill>
            <a:ln>
              <a:noFill/>
            </a:ln>
            <a:effectLst>
              <a:outerShdw blurRad="63500" sx="101000" sy="1010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sp>
        <p:nvSpPr>
          <p:cNvPr id="17" name="quotation-marks_63204"/>
          <p:cNvSpPr>
            <a:spLocks noChangeAspect="1"/>
          </p:cNvSpPr>
          <p:nvPr>
            <p:custDataLst>
              <p:tags r:id="rId10"/>
            </p:custDataLst>
          </p:nvPr>
        </p:nvSpPr>
        <p:spPr bwMode="auto">
          <a:xfrm>
            <a:off x="732775" y="2640206"/>
            <a:ext cx="392193" cy="304236"/>
          </a:xfrm>
          <a:custGeom>
            <a:avLst/>
            <a:gdLst>
              <a:gd name="connsiteX0" fmla="*/ 551754 w 604227"/>
              <a:gd name="connsiteY0" fmla="*/ 199 h 468718"/>
              <a:gd name="connsiteX1" fmla="*/ 577323 w 604227"/>
              <a:gd name="connsiteY1" fmla="*/ 9237 h 468718"/>
              <a:gd name="connsiteX2" fmla="*/ 596294 w 604227"/>
              <a:gd name="connsiteY2" fmla="*/ 80625 h 468718"/>
              <a:gd name="connsiteX3" fmla="*/ 591002 w 604227"/>
              <a:gd name="connsiteY3" fmla="*/ 85908 h 468718"/>
              <a:gd name="connsiteX4" fmla="*/ 582614 w 604227"/>
              <a:gd name="connsiteY4" fmla="*/ 89129 h 468718"/>
              <a:gd name="connsiteX5" fmla="*/ 472015 w 604227"/>
              <a:gd name="connsiteY5" fmla="*/ 185773 h 468718"/>
              <a:gd name="connsiteX6" fmla="*/ 576290 w 604227"/>
              <a:gd name="connsiteY6" fmla="*/ 242600 h 468718"/>
              <a:gd name="connsiteX7" fmla="*/ 593196 w 604227"/>
              <a:gd name="connsiteY7" fmla="*/ 369783 h 468718"/>
              <a:gd name="connsiteX8" fmla="*/ 559384 w 604227"/>
              <a:gd name="connsiteY8" fmla="*/ 457149 h 468718"/>
              <a:gd name="connsiteX9" fmla="*/ 434074 w 604227"/>
              <a:gd name="connsiteY9" fmla="*/ 464494 h 468718"/>
              <a:gd name="connsiteX10" fmla="*/ 361416 w 604227"/>
              <a:gd name="connsiteY10" fmla="*/ 415012 h 468718"/>
              <a:gd name="connsiteX11" fmla="*/ 354060 w 604227"/>
              <a:gd name="connsiteY11" fmla="*/ 249945 h 468718"/>
              <a:gd name="connsiteX12" fmla="*/ 474080 w 604227"/>
              <a:gd name="connsiteY12" fmla="*/ 29210 h 468718"/>
              <a:gd name="connsiteX13" fmla="*/ 551754 w 604227"/>
              <a:gd name="connsiteY13" fmla="*/ 199 h 468718"/>
              <a:gd name="connsiteX14" fmla="*/ 204160 w 604227"/>
              <a:gd name="connsiteY14" fmla="*/ 199 h 468718"/>
              <a:gd name="connsiteX15" fmla="*/ 229728 w 604227"/>
              <a:gd name="connsiteY15" fmla="*/ 9237 h 468718"/>
              <a:gd name="connsiteX16" fmla="*/ 248700 w 604227"/>
              <a:gd name="connsiteY16" fmla="*/ 80625 h 468718"/>
              <a:gd name="connsiteX17" fmla="*/ 243408 w 604227"/>
              <a:gd name="connsiteY17" fmla="*/ 85908 h 468718"/>
              <a:gd name="connsiteX18" fmla="*/ 235019 w 604227"/>
              <a:gd name="connsiteY18" fmla="*/ 89129 h 468718"/>
              <a:gd name="connsiteX19" fmla="*/ 124416 w 604227"/>
              <a:gd name="connsiteY19" fmla="*/ 185773 h 468718"/>
              <a:gd name="connsiteX20" fmla="*/ 228695 w 604227"/>
              <a:gd name="connsiteY20" fmla="*/ 242600 h 468718"/>
              <a:gd name="connsiteX21" fmla="*/ 245602 w 604227"/>
              <a:gd name="connsiteY21" fmla="*/ 369783 h 468718"/>
              <a:gd name="connsiteX22" fmla="*/ 211918 w 604227"/>
              <a:gd name="connsiteY22" fmla="*/ 457149 h 468718"/>
              <a:gd name="connsiteX23" fmla="*/ 86601 w 604227"/>
              <a:gd name="connsiteY23" fmla="*/ 464494 h 468718"/>
              <a:gd name="connsiteX24" fmla="*/ 13941 w 604227"/>
              <a:gd name="connsiteY24" fmla="*/ 415012 h 468718"/>
              <a:gd name="connsiteX25" fmla="*/ 6456 w 604227"/>
              <a:gd name="connsiteY25" fmla="*/ 249945 h 468718"/>
              <a:gd name="connsiteX26" fmla="*/ 126610 w 604227"/>
              <a:gd name="connsiteY26" fmla="*/ 29210 h 468718"/>
              <a:gd name="connsiteX27" fmla="*/ 204160 w 604227"/>
              <a:gd name="connsiteY27" fmla="*/ 199 h 4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4227" h="468718">
                <a:moveTo>
                  <a:pt x="551754" y="199"/>
                </a:moveTo>
                <a:cubicBezTo>
                  <a:pt x="560965" y="925"/>
                  <a:pt x="569709" y="3696"/>
                  <a:pt x="577323" y="9237"/>
                </a:cubicBezTo>
                <a:cubicBezTo>
                  <a:pt x="603650" y="28050"/>
                  <a:pt x="612038" y="51245"/>
                  <a:pt x="596294" y="80625"/>
                </a:cubicBezTo>
                <a:cubicBezTo>
                  <a:pt x="595261" y="83846"/>
                  <a:pt x="593196" y="84877"/>
                  <a:pt x="591002" y="85908"/>
                </a:cubicBezTo>
                <a:cubicBezTo>
                  <a:pt x="588938" y="88098"/>
                  <a:pt x="585711" y="89129"/>
                  <a:pt x="582614" y="89129"/>
                </a:cubicBezTo>
                <a:cubicBezTo>
                  <a:pt x="537316" y="90160"/>
                  <a:pt x="479371" y="139513"/>
                  <a:pt x="472015" y="185773"/>
                </a:cubicBezTo>
                <a:cubicBezTo>
                  <a:pt x="461562" y="244661"/>
                  <a:pt x="546866" y="216313"/>
                  <a:pt x="576290" y="242600"/>
                </a:cubicBezTo>
                <a:cubicBezTo>
                  <a:pt x="605715" y="269918"/>
                  <a:pt x="596294" y="335120"/>
                  <a:pt x="593196" y="369783"/>
                </a:cubicBezTo>
                <a:cubicBezTo>
                  <a:pt x="589970" y="401353"/>
                  <a:pt x="587905" y="438207"/>
                  <a:pt x="559384" y="457149"/>
                </a:cubicBezTo>
                <a:cubicBezTo>
                  <a:pt x="530993" y="476091"/>
                  <a:pt x="465692" y="466556"/>
                  <a:pt x="434074" y="464494"/>
                </a:cubicBezTo>
                <a:cubicBezTo>
                  <a:pt x="402585" y="462303"/>
                  <a:pt x="371999" y="446583"/>
                  <a:pt x="361416" y="415012"/>
                </a:cubicBezTo>
                <a:cubicBezTo>
                  <a:pt x="345672" y="365660"/>
                  <a:pt x="343607" y="305740"/>
                  <a:pt x="354060" y="249945"/>
                </a:cubicBezTo>
                <a:cubicBezTo>
                  <a:pt x="350963" y="166960"/>
                  <a:pt x="413038" y="79594"/>
                  <a:pt x="474080" y="29210"/>
                </a:cubicBezTo>
                <a:cubicBezTo>
                  <a:pt x="492277" y="14230"/>
                  <a:pt x="524121" y="-1982"/>
                  <a:pt x="551754" y="199"/>
                </a:cubicBezTo>
                <a:close/>
                <a:moveTo>
                  <a:pt x="204160" y="199"/>
                </a:moveTo>
                <a:cubicBezTo>
                  <a:pt x="213370" y="925"/>
                  <a:pt x="222113" y="3696"/>
                  <a:pt x="229728" y="9237"/>
                </a:cubicBezTo>
                <a:cubicBezTo>
                  <a:pt x="256056" y="28050"/>
                  <a:pt x="264574" y="51245"/>
                  <a:pt x="248700" y="80625"/>
                </a:cubicBezTo>
                <a:cubicBezTo>
                  <a:pt x="247667" y="83846"/>
                  <a:pt x="245602" y="84877"/>
                  <a:pt x="243408" y="85908"/>
                </a:cubicBezTo>
                <a:cubicBezTo>
                  <a:pt x="241343" y="88098"/>
                  <a:pt x="238246" y="89129"/>
                  <a:pt x="235019" y="89129"/>
                </a:cubicBezTo>
                <a:cubicBezTo>
                  <a:pt x="189720" y="90160"/>
                  <a:pt x="131772" y="139513"/>
                  <a:pt x="124416" y="185773"/>
                </a:cubicBezTo>
                <a:cubicBezTo>
                  <a:pt x="114994" y="244661"/>
                  <a:pt x="199270" y="216313"/>
                  <a:pt x="228695" y="242600"/>
                </a:cubicBezTo>
                <a:cubicBezTo>
                  <a:pt x="258250" y="269918"/>
                  <a:pt x="248700" y="335120"/>
                  <a:pt x="245602" y="369783"/>
                </a:cubicBezTo>
                <a:cubicBezTo>
                  <a:pt x="242376" y="401353"/>
                  <a:pt x="240311" y="438207"/>
                  <a:pt x="211918" y="457149"/>
                </a:cubicBezTo>
                <a:cubicBezTo>
                  <a:pt x="183396" y="476091"/>
                  <a:pt x="118092" y="466556"/>
                  <a:pt x="86601" y="464494"/>
                </a:cubicBezTo>
                <a:cubicBezTo>
                  <a:pt x="54982" y="462303"/>
                  <a:pt x="24395" y="446583"/>
                  <a:pt x="13941" y="415012"/>
                </a:cubicBezTo>
                <a:cubicBezTo>
                  <a:pt x="-1933" y="365660"/>
                  <a:pt x="-3998" y="305740"/>
                  <a:pt x="6456" y="249945"/>
                </a:cubicBezTo>
                <a:cubicBezTo>
                  <a:pt x="3358" y="166960"/>
                  <a:pt x="65436" y="79594"/>
                  <a:pt x="126610" y="29210"/>
                </a:cubicBezTo>
                <a:cubicBezTo>
                  <a:pt x="144710" y="14230"/>
                  <a:pt x="176531" y="-1982"/>
                  <a:pt x="204160" y="199"/>
                </a:cubicBezTo>
                <a:close/>
              </a:path>
            </a:pathLst>
          </a:custGeom>
          <a:solidFill>
            <a:srgbClr val="F0F0F0"/>
          </a:solidFill>
          <a:ln>
            <a:noFill/>
          </a:ln>
        </p:spPr>
      </p:sp>
      <p:sp>
        <p:nvSpPr>
          <p:cNvPr id="18" name="quotation-marks_63204"/>
          <p:cNvSpPr>
            <a:spLocks noChangeAspect="1"/>
          </p:cNvSpPr>
          <p:nvPr>
            <p:custDataLst>
              <p:tags r:id="rId11"/>
            </p:custDataLst>
          </p:nvPr>
        </p:nvSpPr>
        <p:spPr bwMode="auto">
          <a:xfrm rot="10800000">
            <a:off x="3229541" y="4458935"/>
            <a:ext cx="392193" cy="304236"/>
          </a:xfrm>
          <a:custGeom>
            <a:avLst/>
            <a:gdLst>
              <a:gd name="connsiteX0" fmla="*/ 551754 w 604227"/>
              <a:gd name="connsiteY0" fmla="*/ 199 h 468718"/>
              <a:gd name="connsiteX1" fmla="*/ 577323 w 604227"/>
              <a:gd name="connsiteY1" fmla="*/ 9237 h 468718"/>
              <a:gd name="connsiteX2" fmla="*/ 596294 w 604227"/>
              <a:gd name="connsiteY2" fmla="*/ 80625 h 468718"/>
              <a:gd name="connsiteX3" fmla="*/ 591002 w 604227"/>
              <a:gd name="connsiteY3" fmla="*/ 85908 h 468718"/>
              <a:gd name="connsiteX4" fmla="*/ 582614 w 604227"/>
              <a:gd name="connsiteY4" fmla="*/ 89129 h 468718"/>
              <a:gd name="connsiteX5" fmla="*/ 472015 w 604227"/>
              <a:gd name="connsiteY5" fmla="*/ 185773 h 468718"/>
              <a:gd name="connsiteX6" fmla="*/ 576290 w 604227"/>
              <a:gd name="connsiteY6" fmla="*/ 242600 h 468718"/>
              <a:gd name="connsiteX7" fmla="*/ 593196 w 604227"/>
              <a:gd name="connsiteY7" fmla="*/ 369783 h 468718"/>
              <a:gd name="connsiteX8" fmla="*/ 559384 w 604227"/>
              <a:gd name="connsiteY8" fmla="*/ 457149 h 468718"/>
              <a:gd name="connsiteX9" fmla="*/ 434074 w 604227"/>
              <a:gd name="connsiteY9" fmla="*/ 464494 h 468718"/>
              <a:gd name="connsiteX10" fmla="*/ 361416 w 604227"/>
              <a:gd name="connsiteY10" fmla="*/ 415012 h 468718"/>
              <a:gd name="connsiteX11" fmla="*/ 354060 w 604227"/>
              <a:gd name="connsiteY11" fmla="*/ 249945 h 468718"/>
              <a:gd name="connsiteX12" fmla="*/ 474080 w 604227"/>
              <a:gd name="connsiteY12" fmla="*/ 29210 h 468718"/>
              <a:gd name="connsiteX13" fmla="*/ 551754 w 604227"/>
              <a:gd name="connsiteY13" fmla="*/ 199 h 468718"/>
              <a:gd name="connsiteX14" fmla="*/ 204160 w 604227"/>
              <a:gd name="connsiteY14" fmla="*/ 199 h 468718"/>
              <a:gd name="connsiteX15" fmla="*/ 229728 w 604227"/>
              <a:gd name="connsiteY15" fmla="*/ 9237 h 468718"/>
              <a:gd name="connsiteX16" fmla="*/ 248700 w 604227"/>
              <a:gd name="connsiteY16" fmla="*/ 80625 h 468718"/>
              <a:gd name="connsiteX17" fmla="*/ 243408 w 604227"/>
              <a:gd name="connsiteY17" fmla="*/ 85908 h 468718"/>
              <a:gd name="connsiteX18" fmla="*/ 235019 w 604227"/>
              <a:gd name="connsiteY18" fmla="*/ 89129 h 468718"/>
              <a:gd name="connsiteX19" fmla="*/ 124416 w 604227"/>
              <a:gd name="connsiteY19" fmla="*/ 185773 h 468718"/>
              <a:gd name="connsiteX20" fmla="*/ 228695 w 604227"/>
              <a:gd name="connsiteY20" fmla="*/ 242600 h 468718"/>
              <a:gd name="connsiteX21" fmla="*/ 245602 w 604227"/>
              <a:gd name="connsiteY21" fmla="*/ 369783 h 468718"/>
              <a:gd name="connsiteX22" fmla="*/ 211918 w 604227"/>
              <a:gd name="connsiteY22" fmla="*/ 457149 h 468718"/>
              <a:gd name="connsiteX23" fmla="*/ 86601 w 604227"/>
              <a:gd name="connsiteY23" fmla="*/ 464494 h 468718"/>
              <a:gd name="connsiteX24" fmla="*/ 13941 w 604227"/>
              <a:gd name="connsiteY24" fmla="*/ 415012 h 468718"/>
              <a:gd name="connsiteX25" fmla="*/ 6456 w 604227"/>
              <a:gd name="connsiteY25" fmla="*/ 249945 h 468718"/>
              <a:gd name="connsiteX26" fmla="*/ 126610 w 604227"/>
              <a:gd name="connsiteY26" fmla="*/ 29210 h 468718"/>
              <a:gd name="connsiteX27" fmla="*/ 204160 w 604227"/>
              <a:gd name="connsiteY27" fmla="*/ 199 h 4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4227" h="468718">
                <a:moveTo>
                  <a:pt x="551754" y="199"/>
                </a:moveTo>
                <a:cubicBezTo>
                  <a:pt x="560965" y="925"/>
                  <a:pt x="569709" y="3696"/>
                  <a:pt x="577323" y="9237"/>
                </a:cubicBezTo>
                <a:cubicBezTo>
                  <a:pt x="603650" y="28050"/>
                  <a:pt x="612038" y="51245"/>
                  <a:pt x="596294" y="80625"/>
                </a:cubicBezTo>
                <a:cubicBezTo>
                  <a:pt x="595261" y="83846"/>
                  <a:pt x="593196" y="84877"/>
                  <a:pt x="591002" y="85908"/>
                </a:cubicBezTo>
                <a:cubicBezTo>
                  <a:pt x="588938" y="88098"/>
                  <a:pt x="585711" y="89129"/>
                  <a:pt x="582614" y="89129"/>
                </a:cubicBezTo>
                <a:cubicBezTo>
                  <a:pt x="537316" y="90160"/>
                  <a:pt x="479371" y="139513"/>
                  <a:pt x="472015" y="185773"/>
                </a:cubicBezTo>
                <a:cubicBezTo>
                  <a:pt x="461562" y="244661"/>
                  <a:pt x="546866" y="216313"/>
                  <a:pt x="576290" y="242600"/>
                </a:cubicBezTo>
                <a:cubicBezTo>
                  <a:pt x="605715" y="269918"/>
                  <a:pt x="596294" y="335120"/>
                  <a:pt x="593196" y="369783"/>
                </a:cubicBezTo>
                <a:cubicBezTo>
                  <a:pt x="589970" y="401353"/>
                  <a:pt x="587905" y="438207"/>
                  <a:pt x="559384" y="457149"/>
                </a:cubicBezTo>
                <a:cubicBezTo>
                  <a:pt x="530993" y="476091"/>
                  <a:pt x="465692" y="466556"/>
                  <a:pt x="434074" y="464494"/>
                </a:cubicBezTo>
                <a:cubicBezTo>
                  <a:pt x="402585" y="462303"/>
                  <a:pt x="371999" y="446583"/>
                  <a:pt x="361416" y="415012"/>
                </a:cubicBezTo>
                <a:cubicBezTo>
                  <a:pt x="345672" y="365660"/>
                  <a:pt x="343607" y="305740"/>
                  <a:pt x="354060" y="249945"/>
                </a:cubicBezTo>
                <a:cubicBezTo>
                  <a:pt x="350963" y="166960"/>
                  <a:pt x="413038" y="79594"/>
                  <a:pt x="474080" y="29210"/>
                </a:cubicBezTo>
                <a:cubicBezTo>
                  <a:pt x="492277" y="14230"/>
                  <a:pt x="524121" y="-1982"/>
                  <a:pt x="551754" y="199"/>
                </a:cubicBezTo>
                <a:close/>
                <a:moveTo>
                  <a:pt x="204160" y="199"/>
                </a:moveTo>
                <a:cubicBezTo>
                  <a:pt x="213370" y="925"/>
                  <a:pt x="222113" y="3696"/>
                  <a:pt x="229728" y="9237"/>
                </a:cubicBezTo>
                <a:cubicBezTo>
                  <a:pt x="256056" y="28050"/>
                  <a:pt x="264574" y="51245"/>
                  <a:pt x="248700" y="80625"/>
                </a:cubicBezTo>
                <a:cubicBezTo>
                  <a:pt x="247667" y="83846"/>
                  <a:pt x="245602" y="84877"/>
                  <a:pt x="243408" y="85908"/>
                </a:cubicBezTo>
                <a:cubicBezTo>
                  <a:pt x="241343" y="88098"/>
                  <a:pt x="238246" y="89129"/>
                  <a:pt x="235019" y="89129"/>
                </a:cubicBezTo>
                <a:cubicBezTo>
                  <a:pt x="189720" y="90160"/>
                  <a:pt x="131772" y="139513"/>
                  <a:pt x="124416" y="185773"/>
                </a:cubicBezTo>
                <a:cubicBezTo>
                  <a:pt x="114994" y="244661"/>
                  <a:pt x="199270" y="216313"/>
                  <a:pt x="228695" y="242600"/>
                </a:cubicBezTo>
                <a:cubicBezTo>
                  <a:pt x="258250" y="269918"/>
                  <a:pt x="248700" y="335120"/>
                  <a:pt x="245602" y="369783"/>
                </a:cubicBezTo>
                <a:cubicBezTo>
                  <a:pt x="242376" y="401353"/>
                  <a:pt x="240311" y="438207"/>
                  <a:pt x="211918" y="457149"/>
                </a:cubicBezTo>
                <a:cubicBezTo>
                  <a:pt x="183396" y="476091"/>
                  <a:pt x="118092" y="466556"/>
                  <a:pt x="86601" y="464494"/>
                </a:cubicBezTo>
                <a:cubicBezTo>
                  <a:pt x="54982" y="462303"/>
                  <a:pt x="24395" y="446583"/>
                  <a:pt x="13941" y="415012"/>
                </a:cubicBezTo>
                <a:cubicBezTo>
                  <a:pt x="-1933" y="365660"/>
                  <a:pt x="-3998" y="305740"/>
                  <a:pt x="6456" y="249945"/>
                </a:cubicBezTo>
                <a:cubicBezTo>
                  <a:pt x="3358" y="166960"/>
                  <a:pt x="65436" y="79594"/>
                  <a:pt x="126610" y="29210"/>
                </a:cubicBezTo>
                <a:cubicBezTo>
                  <a:pt x="144710" y="14230"/>
                  <a:pt x="176531" y="-1982"/>
                  <a:pt x="204160" y="199"/>
                </a:cubicBezTo>
                <a:close/>
              </a:path>
            </a:pathLst>
          </a:custGeom>
          <a:solidFill>
            <a:srgbClr val="F0F0F0"/>
          </a:solidFill>
          <a:ln>
            <a:noFill/>
          </a:ln>
        </p:spPr>
      </p:sp>
      <p:grpSp>
        <p:nvGrpSpPr>
          <p:cNvPr id="19" name="组合 18"/>
          <p:cNvGrpSpPr/>
          <p:nvPr>
            <p:custDataLst>
              <p:tags r:id="rId12"/>
            </p:custDataLst>
          </p:nvPr>
        </p:nvGrpSpPr>
        <p:grpSpPr>
          <a:xfrm>
            <a:off x="1121621" y="3308005"/>
            <a:ext cx="2303145" cy="1114425"/>
            <a:chOff x="1121621" y="3622330"/>
            <a:chExt cx="2303145" cy="1114425"/>
          </a:xfrm>
        </p:grpSpPr>
        <p:sp>
          <p:nvSpPr>
            <p:cNvPr id="20" name="矩形 19"/>
            <p:cNvSpPr/>
            <p:nvPr>
              <p:custDataLst>
                <p:tags r:id="rId13"/>
              </p:custDataLst>
            </p:nvPr>
          </p:nvSpPr>
          <p:spPr>
            <a:xfrm>
              <a:off x="1121621" y="4205895"/>
              <a:ext cx="2263140" cy="530860"/>
            </a:xfrm>
            <a:prstGeom prst="rect">
              <a:avLst/>
            </a:prstGeom>
          </p:spPr>
          <p:txBody>
            <a:bodyPr wrap="square">
              <a:spAutoFit/>
            </a:bodyPr>
            <a:lstStyle/>
            <a:p>
              <a:pPr algn="ctr">
                <a:lnSpc>
                  <a:spcPct val="130000"/>
                </a:lnSpc>
              </a:pPr>
              <a:r>
                <a:rPr lang="zh-CN" altLang="en-US" sz="1100">
                  <a:solidFill>
                    <a:srgbClr val="2F3032"/>
                  </a:solidFill>
                  <a:latin typeface="微软雅黑 Light" panose="020B0502040204020203" pitchFamily="34" charset="-122"/>
                  <a:ea typeface="微软雅黑 Light" panose="020B0502040204020203" pitchFamily="34" charset="-122"/>
                </a:rPr>
                <a:t>机器模式是为了最低级别的硬件控制和初始化运行环境而设计。</a:t>
              </a:r>
              <a:endParaRPr lang="zh-CN" altLang="en-US" sz="1100">
                <a:solidFill>
                  <a:srgbClr val="2F3032"/>
                </a:solidFill>
                <a:latin typeface="微软雅黑 Light" panose="020B0502040204020203" pitchFamily="34" charset="-122"/>
                <a:ea typeface="微软雅黑 Light" panose="020B0502040204020203" pitchFamily="34" charset="-122"/>
              </a:endParaRPr>
            </a:p>
          </p:txBody>
        </p:sp>
        <p:sp>
          <p:nvSpPr>
            <p:cNvPr id="21" name="矩形 20"/>
            <p:cNvSpPr/>
            <p:nvPr>
              <p:custDataLst>
                <p:tags r:id="rId14"/>
              </p:custDataLst>
            </p:nvPr>
          </p:nvSpPr>
          <p:spPr>
            <a:xfrm>
              <a:off x="1233381" y="3622330"/>
              <a:ext cx="2191385" cy="368300"/>
            </a:xfrm>
            <a:prstGeom prst="rect">
              <a:avLst/>
            </a:prstGeom>
            <a:noFill/>
          </p:spPr>
          <p:txBody>
            <a:bodyPr wrap="square" rtlCol="0">
              <a:spAutoFit/>
            </a:bodyPr>
            <a:lstStyle/>
            <a:p>
              <a:r>
                <a:rPr lang="zh-CN" altLang="en-US">
                  <a:solidFill>
                    <a:srgbClr val="2F3032"/>
                  </a:solidFill>
                  <a:latin typeface="微软雅黑 Light" panose="020B0502040204020203" pitchFamily="34" charset="-122"/>
                  <a:ea typeface="微软雅黑 Light" panose="020B0502040204020203" pitchFamily="34" charset="-122"/>
                </a:rPr>
                <a:t>机器模式(M模式)</a:t>
              </a:r>
              <a:r>
                <a:rPr lang="en-US" altLang="zh-CN">
                  <a:solidFill>
                    <a:srgbClr val="2F3032"/>
                  </a:solidFill>
                  <a:latin typeface="微软雅黑 Light" panose="020B0502040204020203" pitchFamily="34" charset="-122"/>
                  <a:ea typeface="微软雅黑 Light" panose="020B0502040204020203" pitchFamily="34" charset="-122"/>
                </a:rPr>
                <a:t>11</a:t>
              </a:r>
              <a:endParaRPr lang="en-US" altLang="zh-CN">
                <a:solidFill>
                  <a:srgbClr val="2F3032"/>
                </a:solidFill>
                <a:latin typeface="微软雅黑 Light" panose="020B0502040204020203" pitchFamily="34" charset="-122"/>
                <a:ea typeface="微软雅黑 Light" panose="020B0502040204020203" pitchFamily="34" charset="-122"/>
              </a:endParaRPr>
            </a:p>
          </p:txBody>
        </p:sp>
      </p:grpSp>
      <p:sp>
        <p:nvSpPr>
          <p:cNvPr id="22" name="quotation-marks_63204"/>
          <p:cNvSpPr>
            <a:spLocks noChangeAspect="1"/>
          </p:cNvSpPr>
          <p:nvPr>
            <p:custDataLst>
              <p:tags r:id="rId15"/>
            </p:custDataLst>
          </p:nvPr>
        </p:nvSpPr>
        <p:spPr bwMode="auto">
          <a:xfrm>
            <a:off x="4691737" y="2603607"/>
            <a:ext cx="392193" cy="304236"/>
          </a:xfrm>
          <a:custGeom>
            <a:avLst/>
            <a:gdLst>
              <a:gd name="connsiteX0" fmla="*/ 551754 w 604227"/>
              <a:gd name="connsiteY0" fmla="*/ 199 h 468718"/>
              <a:gd name="connsiteX1" fmla="*/ 577323 w 604227"/>
              <a:gd name="connsiteY1" fmla="*/ 9237 h 468718"/>
              <a:gd name="connsiteX2" fmla="*/ 596294 w 604227"/>
              <a:gd name="connsiteY2" fmla="*/ 80625 h 468718"/>
              <a:gd name="connsiteX3" fmla="*/ 591002 w 604227"/>
              <a:gd name="connsiteY3" fmla="*/ 85908 h 468718"/>
              <a:gd name="connsiteX4" fmla="*/ 582614 w 604227"/>
              <a:gd name="connsiteY4" fmla="*/ 89129 h 468718"/>
              <a:gd name="connsiteX5" fmla="*/ 472015 w 604227"/>
              <a:gd name="connsiteY5" fmla="*/ 185773 h 468718"/>
              <a:gd name="connsiteX6" fmla="*/ 576290 w 604227"/>
              <a:gd name="connsiteY6" fmla="*/ 242600 h 468718"/>
              <a:gd name="connsiteX7" fmla="*/ 593196 w 604227"/>
              <a:gd name="connsiteY7" fmla="*/ 369783 h 468718"/>
              <a:gd name="connsiteX8" fmla="*/ 559384 w 604227"/>
              <a:gd name="connsiteY8" fmla="*/ 457149 h 468718"/>
              <a:gd name="connsiteX9" fmla="*/ 434074 w 604227"/>
              <a:gd name="connsiteY9" fmla="*/ 464494 h 468718"/>
              <a:gd name="connsiteX10" fmla="*/ 361416 w 604227"/>
              <a:gd name="connsiteY10" fmla="*/ 415012 h 468718"/>
              <a:gd name="connsiteX11" fmla="*/ 354060 w 604227"/>
              <a:gd name="connsiteY11" fmla="*/ 249945 h 468718"/>
              <a:gd name="connsiteX12" fmla="*/ 474080 w 604227"/>
              <a:gd name="connsiteY12" fmla="*/ 29210 h 468718"/>
              <a:gd name="connsiteX13" fmla="*/ 551754 w 604227"/>
              <a:gd name="connsiteY13" fmla="*/ 199 h 468718"/>
              <a:gd name="connsiteX14" fmla="*/ 204160 w 604227"/>
              <a:gd name="connsiteY14" fmla="*/ 199 h 468718"/>
              <a:gd name="connsiteX15" fmla="*/ 229728 w 604227"/>
              <a:gd name="connsiteY15" fmla="*/ 9237 h 468718"/>
              <a:gd name="connsiteX16" fmla="*/ 248700 w 604227"/>
              <a:gd name="connsiteY16" fmla="*/ 80625 h 468718"/>
              <a:gd name="connsiteX17" fmla="*/ 243408 w 604227"/>
              <a:gd name="connsiteY17" fmla="*/ 85908 h 468718"/>
              <a:gd name="connsiteX18" fmla="*/ 235019 w 604227"/>
              <a:gd name="connsiteY18" fmla="*/ 89129 h 468718"/>
              <a:gd name="connsiteX19" fmla="*/ 124416 w 604227"/>
              <a:gd name="connsiteY19" fmla="*/ 185773 h 468718"/>
              <a:gd name="connsiteX20" fmla="*/ 228695 w 604227"/>
              <a:gd name="connsiteY20" fmla="*/ 242600 h 468718"/>
              <a:gd name="connsiteX21" fmla="*/ 245602 w 604227"/>
              <a:gd name="connsiteY21" fmla="*/ 369783 h 468718"/>
              <a:gd name="connsiteX22" fmla="*/ 211918 w 604227"/>
              <a:gd name="connsiteY22" fmla="*/ 457149 h 468718"/>
              <a:gd name="connsiteX23" fmla="*/ 86601 w 604227"/>
              <a:gd name="connsiteY23" fmla="*/ 464494 h 468718"/>
              <a:gd name="connsiteX24" fmla="*/ 13941 w 604227"/>
              <a:gd name="connsiteY24" fmla="*/ 415012 h 468718"/>
              <a:gd name="connsiteX25" fmla="*/ 6456 w 604227"/>
              <a:gd name="connsiteY25" fmla="*/ 249945 h 468718"/>
              <a:gd name="connsiteX26" fmla="*/ 126610 w 604227"/>
              <a:gd name="connsiteY26" fmla="*/ 29210 h 468718"/>
              <a:gd name="connsiteX27" fmla="*/ 204160 w 604227"/>
              <a:gd name="connsiteY27" fmla="*/ 199 h 4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4227" h="468718">
                <a:moveTo>
                  <a:pt x="551754" y="199"/>
                </a:moveTo>
                <a:cubicBezTo>
                  <a:pt x="560965" y="925"/>
                  <a:pt x="569709" y="3696"/>
                  <a:pt x="577323" y="9237"/>
                </a:cubicBezTo>
                <a:cubicBezTo>
                  <a:pt x="603650" y="28050"/>
                  <a:pt x="612038" y="51245"/>
                  <a:pt x="596294" y="80625"/>
                </a:cubicBezTo>
                <a:cubicBezTo>
                  <a:pt x="595261" y="83846"/>
                  <a:pt x="593196" y="84877"/>
                  <a:pt x="591002" y="85908"/>
                </a:cubicBezTo>
                <a:cubicBezTo>
                  <a:pt x="588938" y="88098"/>
                  <a:pt x="585711" y="89129"/>
                  <a:pt x="582614" y="89129"/>
                </a:cubicBezTo>
                <a:cubicBezTo>
                  <a:pt x="537316" y="90160"/>
                  <a:pt x="479371" y="139513"/>
                  <a:pt x="472015" y="185773"/>
                </a:cubicBezTo>
                <a:cubicBezTo>
                  <a:pt x="461562" y="244661"/>
                  <a:pt x="546866" y="216313"/>
                  <a:pt x="576290" y="242600"/>
                </a:cubicBezTo>
                <a:cubicBezTo>
                  <a:pt x="605715" y="269918"/>
                  <a:pt x="596294" y="335120"/>
                  <a:pt x="593196" y="369783"/>
                </a:cubicBezTo>
                <a:cubicBezTo>
                  <a:pt x="589970" y="401353"/>
                  <a:pt x="587905" y="438207"/>
                  <a:pt x="559384" y="457149"/>
                </a:cubicBezTo>
                <a:cubicBezTo>
                  <a:pt x="530993" y="476091"/>
                  <a:pt x="465692" y="466556"/>
                  <a:pt x="434074" y="464494"/>
                </a:cubicBezTo>
                <a:cubicBezTo>
                  <a:pt x="402585" y="462303"/>
                  <a:pt x="371999" y="446583"/>
                  <a:pt x="361416" y="415012"/>
                </a:cubicBezTo>
                <a:cubicBezTo>
                  <a:pt x="345672" y="365660"/>
                  <a:pt x="343607" y="305740"/>
                  <a:pt x="354060" y="249945"/>
                </a:cubicBezTo>
                <a:cubicBezTo>
                  <a:pt x="350963" y="166960"/>
                  <a:pt x="413038" y="79594"/>
                  <a:pt x="474080" y="29210"/>
                </a:cubicBezTo>
                <a:cubicBezTo>
                  <a:pt x="492277" y="14230"/>
                  <a:pt x="524121" y="-1982"/>
                  <a:pt x="551754" y="199"/>
                </a:cubicBezTo>
                <a:close/>
                <a:moveTo>
                  <a:pt x="204160" y="199"/>
                </a:moveTo>
                <a:cubicBezTo>
                  <a:pt x="213370" y="925"/>
                  <a:pt x="222113" y="3696"/>
                  <a:pt x="229728" y="9237"/>
                </a:cubicBezTo>
                <a:cubicBezTo>
                  <a:pt x="256056" y="28050"/>
                  <a:pt x="264574" y="51245"/>
                  <a:pt x="248700" y="80625"/>
                </a:cubicBezTo>
                <a:cubicBezTo>
                  <a:pt x="247667" y="83846"/>
                  <a:pt x="245602" y="84877"/>
                  <a:pt x="243408" y="85908"/>
                </a:cubicBezTo>
                <a:cubicBezTo>
                  <a:pt x="241343" y="88098"/>
                  <a:pt x="238246" y="89129"/>
                  <a:pt x="235019" y="89129"/>
                </a:cubicBezTo>
                <a:cubicBezTo>
                  <a:pt x="189720" y="90160"/>
                  <a:pt x="131772" y="139513"/>
                  <a:pt x="124416" y="185773"/>
                </a:cubicBezTo>
                <a:cubicBezTo>
                  <a:pt x="114994" y="244661"/>
                  <a:pt x="199270" y="216313"/>
                  <a:pt x="228695" y="242600"/>
                </a:cubicBezTo>
                <a:cubicBezTo>
                  <a:pt x="258250" y="269918"/>
                  <a:pt x="248700" y="335120"/>
                  <a:pt x="245602" y="369783"/>
                </a:cubicBezTo>
                <a:cubicBezTo>
                  <a:pt x="242376" y="401353"/>
                  <a:pt x="240311" y="438207"/>
                  <a:pt x="211918" y="457149"/>
                </a:cubicBezTo>
                <a:cubicBezTo>
                  <a:pt x="183396" y="476091"/>
                  <a:pt x="118092" y="466556"/>
                  <a:pt x="86601" y="464494"/>
                </a:cubicBezTo>
                <a:cubicBezTo>
                  <a:pt x="54982" y="462303"/>
                  <a:pt x="24395" y="446583"/>
                  <a:pt x="13941" y="415012"/>
                </a:cubicBezTo>
                <a:cubicBezTo>
                  <a:pt x="-1933" y="365660"/>
                  <a:pt x="-3998" y="305740"/>
                  <a:pt x="6456" y="249945"/>
                </a:cubicBezTo>
                <a:cubicBezTo>
                  <a:pt x="3358" y="166960"/>
                  <a:pt x="65436" y="79594"/>
                  <a:pt x="126610" y="29210"/>
                </a:cubicBezTo>
                <a:cubicBezTo>
                  <a:pt x="144710" y="14230"/>
                  <a:pt x="176531" y="-1982"/>
                  <a:pt x="204160" y="199"/>
                </a:cubicBezTo>
                <a:close/>
              </a:path>
            </a:pathLst>
          </a:custGeom>
          <a:solidFill>
            <a:srgbClr val="F0F0F0"/>
          </a:solidFill>
          <a:ln>
            <a:noFill/>
          </a:ln>
        </p:spPr>
      </p:sp>
      <p:sp>
        <p:nvSpPr>
          <p:cNvPr id="23" name="quotation-marks_63204"/>
          <p:cNvSpPr>
            <a:spLocks noChangeAspect="1"/>
          </p:cNvSpPr>
          <p:nvPr>
            <p:custDataLst>
              <p:tags r:id="rId16"/>
            </p:custDataLst>
          </p:nvPr>
        </p:nvSpPr>
        <p:spPr bwMode="auto">
          <a:xfrm rot="10800000">
            <a:off x="7188503" y="4422336"/>
            <a:ext cx="392193" cy="304236"/>
          </a:xfrm>
          <a:custGeom>
            <a:avLst/>
            <a:gdLst>
              <a:gd name="connsiteX0" fmla="*/ 551754 w 604227"/>
              <a:gd name="connsiteY0" fmla="*/ 199 h 468718"/>
              <a:gd name="connsiteX1" fmla="*/ 577323 w 604227"/>
              <a:gd name="connsiteY1" fmla="*/ 9237 h 468718"/>
              <a:gd name="connsiteX2" fmla="*/ 596294 w 604227"/>
              <a:gd name="connsiteY2" fmla="*/ 80625 h 468718"/>
              <a:gd name="connsiteX3" fmla="*/ 591002 w 604227"/>
              <a:gd name="connsiteY3" fmla="*/ 85908 h 468718"/>
              <a:gd name="connsiteX4" fmla="*/ 582614 w 604227"/>
              <a:gd name="connsiteY4" fmla="*/ 89129 h 468718"/>
              <a:gd name="connsiteX5" fmla="*/ 472015 w 604227"/>
              <a:gd name="connsiteY5" fmla="*/ 185773 h 468718"/>
              <a:gd name="connsiteX6" fmla="*/ 576290 w 604227"/>
              <a:gd name="connsiteY6" fmla="*/ 242600 h 468718"/>
              <a:gd name="connsiteX7" fmla="*/ 593196 w 604227"/>
              <a:gd name="connsiteY7" fmla="*/ 369783 h 468718"/>
              <a:gd name="connsiteX8" fmla="*/ 559384 w 604227"/>
              <a:gd name="connsiteY8" fmla="*/ 457149 h 468718"/>
              <a:gd name="connsiteX9" fmla="*/ 434074 w 604227"/>
              <a:gd name="connsiteY9" fmla="*/ 464494 h 468718"/>
              <a:gd name="connsiteX10" fmla="*/ 361416 w 604227"/>
              <a:gd name="connsiteY10" fmla="*/ 415012 h 468718"/>
              <a:gd name="connsiteX11" fmla="*/ 354060 w 604227"/>
              <a:gd name="connsiteY11" fmla="*/ 249945 h 468718"/>
              <a:gd name="connsiteX12" fmla="*/ 474080 w 604227"/>
              <a:gd name="connsiteY12" fmla="*/ 29210 h 468718"/>
              <a:gd name="connsiteX13" fmla="*/ 551754 w 604227"/>
              <a:gd name="connsiteY13" fmla="*/ 199 h 468718"/>
              <a:gd name="connsiteX14" fmla="*/ 204160 w 604227"/>
              <a:gd name="connsiteY14" fmla="*/ 199 h 468718"/>
              <a:gd name="connsiteX15" fmla="*/ 229728 w 604227"/>
              <a:gd name="connsiteY15" fmla="*/ 9237 h 468718"/>
              <a:gd name="connsiteX16" fmla="*/ 248700 w 604227"/>
              <a:gd name="connsiteY16" fmla="*/ 80625 h 468718"/>
              <a:gd name="connsiteX17" fmla="*/ 243408 w 604227"/>
              <a:gd name="connsiteY17" fmla="*/ 85908 h 468718"/>
              <a:gd name="connsiteX18" fmla="*/ 235019 w 604227"/>
              <a:gd name="connsiteY18" fmla="*/ 89129 h 468718"/>
              <a:gd name="connsiteX19" fmla="*/ 124416 w 604227"/>
              <a:gd name="connsiteY19" fmla="*/ 185773 h 468718"/>
              <a:gd name="connsiteX20" fmla="*/ 228695 w 604227"/>
              <a:gd name="connsiteY20" fmla="*/ 242600 h 468718"/>
              <a:gd name="connsiteX21" fmla="*/ 245602 w 604227"/>
              <a:gd name="connsiteY21" fmla="*/ 369783 h 468718"/>
              <a:gd name="connsiteX22" fmla="*/ 211918 w 604227"/>
              <a:gd name="connsiteY22" fmla="*/ 457149 h 468718"/>
              <a:gd name="connsiteX23" fmla="*/ 86601 w 604227"/>
              <a:gd name="connsiteY23" fmla="*/ 464494 h 468718"/>
              <a:gd name="connsiteX24" fmla="*/ 13941 w 604227"/>
              <a:gd name="connsiteY24" fmla="*/ 415012 h 468718"/>
              <a:gd name="connsiteX25" fmla="*/ 6456 w 604227"/>
              <a:gd name="connsiteY25" fmla="*/ 249945 h 468718"/>
              <a:gd name="connsiteX26" fmla="*/ 126610 w 604227"/>
              <a:gd name="connsiteY26" fmla="*/ 29210 h 468718"/>
              <a:gd name="connsiteX27" fmla="*/ 204160 w 604227"/>
              <a:gd name="connsiteY27" fmla="*/ 199 h 4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4227" h="468718">
                <a:moveTo>
                  <a:pt x="551754" y="199"/>
                </a:moveTo>
                <a:cubicBezTo>
                  <a:pt x="560965" y="925"/>
                  <a:pt x="569709" y="3696"/>
                  <a:pt x="577323" y="9237"/>
                </a:cubicBezTo>
                <a:cubicBezTo>
                  <a:pt x="603650" y="28050"/>
                  <a:pt x="612038" y="51245"/>
                  <a:pt x="596294" y="80625"/>
                </a:cubicBezTo>
                <a:cubicBezTo>
                  <a:pt x="595261" y="83846"/>
                  <a:pt x="593196" y="84877"/>
                  <a:pt x="591002" y="85908"/>
                </a:cubicBezTo>
                <a:cubicBezTo>
                  <a:pt x="588938" y="88098"/>
                  <a:pt x="585711" y="89129"/>
                  <a:pt x="582614" y="89129"/>
                </a:cubicBezTo>
                <a:cubicBezTo>
                  <a:pt x="537316" y="90160"/>
                  <a:pt x="479371" y="139513"/>
                  <a:pt x="472015" y="185773"/>
                </a:cubicBezTo>
                <a:cubicBezTo>
                  <a:pt x="461562" y="244661"/>
                  <a:pt x="546866" y="216313"/>
                  <a:pt x="576290" y="242600"/>
                </a:cubicBezTo>
                <a:cubicBezTo>
                  <a:pt x="605715" y="269918"/>
                  <a:pt x="596294" y="335120"/>
                  <a:pt x="593196" y="369783"/>
                </a:cubicBezTo>
                <a:cubicBezTo>
                  <a:pt x="589970" y="401353"/>
                  <a:pt x="587905" y="438207"/>
                  <a:pt x="559384" y="457149"/>
                </a:cubicBezTo>
                <a:cubicBezTo>
                  <a:pt x="530993" y="476091"/>
                  <a:pt x="465692" y="466556"/>
                  <a:pt x="434074" y="464494"/>
                </a:cubicBezTo>
                <a:cubicBezTo>
                  <a:pt x="402585" y="462303"/>
                  <a:pt x="371999" y="446583"/>
                  <a:pt x="361416" y="415012"/>
                </a:cubicBezTo>
                <a:cubicBezTo>
                  <a:pt x="345672" y="365660"/>
                  <a:pt x="343607" y="305740"/>
                  <a:pt x="354060" y="249945"/>
                </a:cubicBezTo>
                <a:cubicBezTo>
                  <a:pt x="350963" y="166960"/>
                  <a:pt x="413038" y="79594"/>
                  <a:pt x="474080" y="29210"/>
                </a:cubicBezTo>
                <a:cubicBezTo>
                  <a:pt x="492277" y="14230"/>
                  <a:pt x="524121" y="-1982"/>
                  <a:pt x="551754" y="199"/>
                </a:cubicBezTo>
                <a:close/>
                <a:moveTo>
                  <a:pt x="204160" y="199"/>
                </a:moveTo>
                <a:cubicBezTo>
                  <a:pt x="213370" y="925"/>
                  <a:pt x="222113" y="3696"/>
                  <a:pt x="229728" y="9237"/>
                </a:cubicBezTo>
                <a:cubicBezTo>
                  <a:pt x="256056" y="28050"/>
                  <a:pt x="264574" y="51245"/>
                  <a:pt x="248700" y="80625"/>
                </a:cubicBezTo>
                <a:cubicBezTo>
                  <a:pt x="247667" y="83846"/>
                  <a:pt x="245602" y="84877"/>
                  <a:pt x="243408" y="85908"/>
                </a:cubicBezTo>
                <a:cubicBezTo>
                  <a:pt x="241343" y="88098"/>
                  <a:pt x="238246" y="89129"/>
                  <a:pt x="235019" y="89129"/>
                </a:cubicBezTo>
                <a:cubicBezTo>
                  <a:pt x="189720" y="90160"/>
                  <a:pt x="131772" y="139513"/>
                  <a:pt x="124416" y="185773"/>
                </a:cubicBezTo>
                <a:cubicBezTo>
                  <a:pt x="114994" y="244661"/>
                  <a:pt x="199270" y="216313"/>
                  <a:pt x="228695" y="242600"/>
                </a:cubicBezTo>
                <a:cubicBezTo>
                  <a:pt x="258250" y="269918"/>
                  <a:pt x="248700" y="335120"/>
                  <a:pt x="245602" y="369783"/>
                </a:cubicBezTo>
                <a:cubicBezTo>
                  <a:pt x="242376" y="401353"/>
                  <a:pt x="240311" y="438207"/>
                  <a:pt x="211918" y="457149"/>
                </a:cubicBezTo>
                <a:cubicBezTo>
                  <a:pt x="183396" y="476091"/>
                  <a:pt x="118092" y="466556"/>
                  <a:pt x="86601" y="464494"/>
                </a:cubicBezTo>
                <a:cubicBezTo>
                  <a:pt x="54982" y="462303"/>
                  <a:pt x="24395" y="446583"/>
                  <a:pt x="13941" y="415012"/>
                </a:cubicBezTo>
                <a:cubicBezTo>
                  <a:pt x="-1933" y="365660"/>
                  <a:pt x="-3998" y="305740"/>
                  <a:pt x="6456" y="249945"/>
                </a:cubicBezTo>
                <a:cubicBezTo>
                  <a:pt x="3358" y="166960"/>
                  <a:pt x="65436" y="79594"/>
                  <a:pt x="126610" y="29210"/>
                </a:cubicBezTo>
                <a:cubicBezTo>
                  <a:pt x="144710" y="14230"/>
                  <a:pt x="176531" y="-1982"/>
                  <a:pt x="204160" y="199"/>
                </a:cubicBezTo>
                <a:close/>
              </a:path>
            </a:pathLst>
          </a:custGeom>
          <a:solidFill>
            <a:srgbClr val="F0F0F0"/>
          </a:solidFill>
          <a:ln>
            <a:noFill/>
          </a:ln>
        </p:spPr>
      </p:sp>
      <p:grpSp>
        <p:nvGrpSpPr>
          <p:cNvPr id="24" name="组合 23"/>
          <p:cNvGrpSpPr/>
          <p:nvPr>
            <p:custDataLst>
              <p:tags r:id="rId17"/>
            </p:custDataLst>
          </p:nvPr>
        </p:nvGrpSpPr>
        <p:grpSpPr>
          <a:xfrm>
            <a:off x="5110428" y="3281566"/>
            <a:ext cx="2250440" cy="1139218"/>
            <a:chOff x="1151466" y="3632490"/>
            <a:chExt cx="2250440" cy="1139218"/>
          </a:xfrm>
        </p:grpSpPr>
        <p:sp>
          <p:nvSpPr>
            <p:cNvPr id="25" name="矩形 24"/>
            <p:cNvSpPr/>
            <p:nvPr>
              <p:custDataLst>
                <p:tags r:id="rId18"/>
              </p:custDataLst>
            </p:nvPr>
          </p:nvSpPr>
          <p:spPr>
            <a:xfrm>
              <a:off x="1151466" y="4240848"/>
              <a:ext cx="2068549" cy="530860"/>
            </a:xfrm>
            <a:prstGeom prst="rect">
              <a:avLst/>
            </a:prstGeom>
          </p:spPr>
          <p:txBody>
            <a:bodyPr wrap="square">
              <a:spAutoFit/>
            </a:bodyPr>
            <a:lstStyle/>
            <a:p>
              <a:pPr algn="ctr">
                <a:lnSpc>
                  <a:spcPct val="130000"/>
                </a:lnSpc>
              </a:pPr>
              <a:r>
                <a:rPr lang="zh-CN" altLang="en-US" sz="1100">
                  <a:solidFill>
                    <a:srgbClr val="2F3032"/>
                  </a:solidFill>
                  <a:latin typeface="微软雅黑 Light" panose="020B0502040204020203" pitchFamily="34" charset="-122"/>
                  <a:ea typeface="微软雅黑 Light" panose="020B0502040204020203" pitchFamily="34" charset="-122"/>
                </a:rPr>
                <a:t>用户模式是为了运行用户应用程序而设计。</a:t>
              </a:r>
              <a:endParaRPr lang="zh-CN" altLang="en-US" sz="1100">
                <a:solidFill>
                  <a:srgbClr val="2F3032"/>
                </a:solidFill>
                <a:latin typeface="微软雅黑 Light" panose="020B0502040204020203" pitchFamily="34" charset="-122"/>
                <a:ea typeface="微软雅黑 Light" panose="020B0502040204020203" pitchFamily="34" charset="-122"/>
              </a:endParaRPr>
            </a:p>
          </p:txBody>
        </p:sp>
        <p:sp>
          <p:nvSpPr>
            <p:cNvPr id="26" name="矩形 25"/>
            <p:cNvSpPr/>
            <p:nvPr>
              <p:custDataLst>
                <p:tags r:id="rId19"/>
              </p:custDataLst>
            </p:nvPr>
          </p:nvSpPr>
          <p:spPr>
            <a:xfrm>
              <a:off x="1281641" y="3632490"/>
              <a:ext cx="2120265" cy="368300"/>
            </a:xfrm>
            <a:prstGeom prst="rect">
              <a:avLst/>
            </a:prstGeom>
            <a:noFill/>
          </p:spPr>
          <p:txBody>
            <a:bodyPr wrap="square" rtlCol="0">
              <a:spAutoFit/>
            </a:bodyPr>
            <a:lstStyle/>
            <a:p>
              <a:r>
                <a:rPr lang="zh-CN" altLang="en-US">
                  <a:solidFill>
                    <a:srgbClr val="2F3032"/>
                  </a:solidFill>
                  <a:latin typeface="微软雅黑 Light" panose="020B0502040204020203" pitchFamily="34" charset="-122"/>
                  <a:ea typeface="微软雅黑 Light" panose="020B0502040204020203" pitchFamily="34" charset="-122"/>
                </a:rPr>
                <a:t>用户模式(U模式)</a:t>
              </a:r>
              <a:r>
                <a:rPr lang="en-US" altLang="zh-CN">
                  <a:solidFill>
                    <a:srgbClr val="2F3032"/>
                  </a:solidFill>
                  <a:latin typeface="微软雅黑 Light" panose="020B0502040204020203" pitchFamily="34" charset="-122"/>
                  <a:ea typeface="微软雅黑 Light" panose="020B0502040204020203" pitchFamily="34" charset="-122"/>
                </a:rPr>
                <a:t>00</a:t>
              </a:r>
              <a:endParaRPr lang="en-US" altLang="zh-CN">
                <a:solidFill>
                  <a:srgbClr val="2F3032"/>
                </a:solidFill>
                <a:latin typeface="微软雅黑 Light" panose="020B0502040204020203" pitchFamily="34" charset="-122"/>
                <a:ea typeface="微软雅黑 Light" panose="020B0502040204020203" pitchFamily="34" charset="-122"/>
              </a:endParaRPr>
            </a:p>
          </p:txBody>
        </p:sp>
      </p:grpSp>
      <p:sp>
        <p:nvSpPr>
          <p:cNvPr id="27" name="quotation-marks_63204"/>
          <p:cNvSpPr>
            <a:spLocks noChangeAspect="1"/>
          </p:cNvSpPr>
          <p:nvPr>
            <p:custDataLst>
              <p:tags r:id="rId20"/>
            </p:custDataLst>
          </p:nvPr>
        </p:nvSpPr>
        <p:spPr bwMode="auto">
          <a:xfrm>
            <a:off x="8605695" y="2603607"/>
            <a:ext cx="392193" cy="304236"/>
          </a:xfrm>
          <a:custGeom>
            <a:avLst/>
            <a:gdLst>
              <a:gd name="connsiteX0" fmla="*/ 551754 w 604227"/>
              <a:gd name="connsiteY0" fmla="*/ 199 h 468718"/>
              <a:gd name="connsiteX1" fmla="*/ 577323 w 604227"/>
              <a:gd name="connsiteY1" fmla="*/ 9237 h 468718"/>
              <a:gd name="connsiteX2" fmla="*/ 596294 w 604227"/>
              <a:gd name="connsiteY2" fmla="*/ 80625 h 468718"/>
              <a:gd name="connsiteX3" fmla="*/ 591002 w 604227"/>
              <a:gd name="connsiteY3" fmla="*/ 85908 h 468718"/>
              <a:gd name="connsiteX4" fmla="*/ 582614 w 604227"/>
              <a:gd name="connsiteY4" fmla="*/ 89129 h 468718"/>
              <a:gd name="connsiteX5" fmla="*/ 472015 w 604227"/>
              <a:gd name="connsiteY5" fmla="*/ 185773 h 468718"/>
              <a:gd name="connsiteX6" fmla="*/ 576290 w 604227"/>
              <a:gd name="connsiteY6" fmla="*/ 242600 h 468718"/>
              <a:gd name="connsiteX7" fmla="*/ 593196 w 604227"/>
              <a:gd name="connsiteY7" fmla="*/ 369783 h 468718"/>
              <a:gd name="connsiteX8" fmla="*/ 559384 w 604227"/>
              <a:gd name="connsiteY8" fmla="*/ 457149 h 468718"/>
              <a:gd name="connsiteX9" fmla="*/ 434074 w 604227"/>
              <a:gd name="connsiteY9" fmla="*/ 464494 h 468718"/>
              <a:gd name="connsiteX10" fmla="*/ 361416 w 604227"/>
              <a:gd name="connsiteY10" fmla="*/ 415012 h 468718"/>
              <a:gd name="connsiteX11" fmla="*/ 354060 w 604227"/>
              <a:gd name="connsiteY11" fmla="*/ 249945 h 468718"/>
              <a:gd name="connsiteX12" fmla="*/ 474080 w 604227"/>
              <a:gd name="connsiteY12" fmla="*/ 29210 h 468718"/>
              <a:gd name="connsiteX13" fmla="*/ 551754 w 604227"/>
              <a:gd name="connsiteY13" fmla="*/ 199 h 468718"/>
              <a:gd name="connsiteX14" fmla="*/ 204160 w 604227"/>
              <a:gd name="connsiteY14" fmla="*/ 199 h 468718"/>
              <a:gd name="connsiteX15" fmla="*/ 229728 w 604227"/>
              <a:gd name="connsiteY15" fmla="*/ 9237 h 468718"/>
              <a:gd name="connsiteX16" fmla="*/ 248700 w 604227"/>
              <a:gd name="connsiteY16" fmla="*/ 80625 h 468718"/>
              <a:gd name="connsiteX17" fmla="*/ 243408 w 604227"/>
              <a:gd name="connsiteY17" fmla="*/ 85908 h 468718"/>
              <a:gd name="connsiteX18" fmla="*/ 235019 w 604227"/>
              <a:gd name="connsiteY18" fmla="*/ 89129 h 468718"/>
              <a:gd name="connsiteX19" fmla="*/ 124416 w 604227"/>
              <a:gd name="connsiteY19" fmla="*/ 185773 h 468718"/>
              <a:gd name="connsiteX20" fmla="*/ 228695 w 604227"/>
              <a:gd name="connsiteY20" fmla="*/ 242600 h 468718"/>
              <a:gd name="connsiteX21" fmla="*/ 245602 w 604227"/>
              <a:gd name="connsiteY21" fmla="*/ 369783 h 468718"/>
              <a:gd name="connsiteX22" fmla="*/ 211918 w 604227"/>
              <a:gd name="connsiteY22" fmla="*/ 457149 h 468718"/>
              <a:gd name="connsiteX23" fmla="*/ 86601 w 604227"/>
              <a:gd name="connsiteY23" fmla="*/ 464494 h 468718"/>
              <a:gd name="connsiteX24" fmla="*/ 13941 w 604227"/>
              <a:gd name="connsiteY24" fmla="*/ 415012 h 468718"/>
              <a:gd name="connsiteX25" fmla="*/ 6456 w 604227"/>
              <a:gd name="connsiteY25" fmla="*/ 249945 h 468718"/>
              <a:gd name="connsiteX26" fmla="*/ 126610 w 604227"/>
              <a:gd name="connsiteY26" fmla="*/ 29210 h 468718"/>
              <a:gd name="connsiteX27" fmla="*/ 204160 w 604227"/>
              <a:gd name="connsiteY27" fmla="*/ 199 h 4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4227" h="468718">
                <a:moveTo>
                  <a:pt x="551754" y="199"/>
                </a:moveTo>
                <a:cubicBezTo>
                  <a:pt x="560965" y="925"/>
                  <a:pt x="569709" y="3696"/>
                  <a:pt x="577323" y="9237"/>
                </a:cubicBezTo>
                <a:cubicBezTo>
                  <a:pt x="603650" y="28050"/>
                  <a:pt x="612038" y="51245"/>
                  <a:pt x="596294" y="80625"/>
                </a:cubicBezTo>
                <a:cubicBezTo>
                  <a:pt x="595261" y="83846"/>
                  <a:pt x="593196" y="84877"/>
                  <a:pt x="591002" y="85908"/>
                </a:cubicBezTo>
                <a:cubicBezTo>
                  <a:pt x="588938" y="88098"/>
                  <a:pt x="585711" y="89129"/>
                  <a:pt x="582614" y="89129"/>
                </a:cubicBezTo>
                <a:cubicBezTo>
                  <a:pt x="537316" y="90160"/>
                  <a:pt x="479371" y="139513"/>
                  <a:pt x="472015" y="185773"/>
                </a:cubicBezTo>
                <a:cubicBezTo>
                  <a:pt x="461562" y="244661"/>
                  <a:pt x="546866" y="216313"/>
                  <a:pt x="576290" y="242600"/>
                </a:cubicBezTo>
                <a:cubicBezTo>
                  <a:pt x="605715" y="269918"/>
                  <a:pt x="596294" y="335120"/>
                  <a:pt x="593196" y="369783"/>
                </a:cubicBezTo>
                <a:cubicBezTo>
                  <a:pt x="589970" y="401353"/>
                  <a:pt x="587905" y="438207"/>
                  <a:pt x="559384" y="457149"/>
                </a:cubicBezTo>
                <a:cubicBezTo>
                  <a:pt x="530993" y="476091"/>
                  <a:pt x="465692" y="466556"/>
                  <a:pt x="434074" y="464494"/>
                </a:cubicBezTo>
                <a:cubicBezTo>
                  <a:pt x="402585" y="462303"/>
                  <a:pt x="371999" y="446583"/>
                  <a:pt x="361416" y="415012"/>
                </a:cubicBezTo>
                <a:cubicBezTo>
                  <a:pt x="345672" y="365660"/>
                  <a:pt x="343607" y="305740"/>
                  <a:pt x="354060" y="249945"/>
                </a:cubicBezTo>
                <a:cubicBezTo>
                  <a:pt x="350963" y="166960"/>
                  <a:pt x="413038" y="79594"/>
                  <a:pt x="474080" y="29210"/>
                </a:cubicBezTo>
                <a:cubicBezTo>
                  <a:pt x="492277" y="14230"/>
                  <a:pt x="524121" y="-1982"/>
                  <a:pt x="551754" y="199"/>
                </a:cubicBezTo>
                <a:close/>
                <a:moveTo>
                  <a:pt x="204160" y="199"/>
                </a:moveTo>
                <a:cubicBezTo>
                  <a:pt x="213370" y="925"/>
                  <a:pt x="222113" y="3696"/>
                  <a:pt x="229728" y="9237"/>
                </a:cubicBezTo>
                <a:cubicBezTo>
                  <a:pt x="256056" y="28050"/>
                  <a:pt x="264574" y="51245"/>
                  <a:pt x="248700" y="80625"/>
                </a:cubicBezTo>
                <a:cubicBezTo>
                  <a:pt x="247667" y="83846"/>
                  <a:pt x="245602" y="84877"/>
                  <a:pt x="243408" y="85908"/>
                </a:cubicBezTo>
                <a:cubicBezTo>
                  <a:pt x="241343" y="88098"/>
                  <a:pt x="238246" y="89129"/>
                  <a:pt x="235019" y="89129"/>
                </a:cubicBezTo>
                <a:cubicBezTo>
                  <a:pt x="189720" y="90160"/>
                  <a:pt x="131772" y="139513"/>
                  <a:pt x="124416" y="185773"/>
                </a:cubicBezTo>
                <a:cubicBezTo>
                  <a:pt x="114994" y="244661"/>
                  <a:pt x="199270" y="216313"/>
                  <a:pt x="228695" y="242600"/>
                </a:cubicBezTo>
                <a:cubicBezTo>
                  <a:pt x="258250" y="269918"/>
                  <a:pt x="248700" y="335120"/>
                  <a:pt x="245602" y="369783"/>
                </a:cubicBezTo>
                <a:cubicBezTo>
                  <a:pt x="242376" y="401353"/>
                  <a:pt x="240311" y="438207"/>
                  <a:pt x="211918" y="457149"/>
                </a:cubicBezTo>
                <a:cubicBezTo>
                  <a:pt x="183396" y="476091"/>
                  <a:pt x="118092" y="466556"/>
                  <a:pt x="86601" y="464494"/>
                </a:cubicBezTo>
                <a:cubicBezTo>
                  <a:pt x="54982" y="462303"/>
                  <a:pt x="24395" y="446583"/>
                  <a:pt x="13941" y="415012"/>
                </a:cubicBezTo>
                <a:cubicBezTo>
                  <a:pt x="-1933" y="365660"/>
                  <a:pt x="-3998" y="305740"/>
                  <a:pt x="6456" y="249945"/>
                </a:cubicBezTo>
                <a:cubicBezTo>
                  <a:pt x="3358" y="166960"/>
                  <a:pt x="65436" y="79594"/>
                  <a:pt x="126610" y="29210"/>
                </a:cubicBezTo>
                <a:cubicBezTo>
                  <a:pt x="144710" y="14230"/>
                  <a:pt x="176531" y="-1982"/>
                  <a:pt x="204160" y="199"/>
                </a:cubicBezTo>
                <a:close/>
              </a:path>
            </a:pathLst>
          </a:custGeom>
          <a:solidFill>
            <a:srgbClr val="F0F0F0"/>
          </a:solidFill>
          <a:ln>
            <a:noFill/>
          </a:ln>
        </p:spPr>
      </p:sp>
      <p:sp>
        <p:nvSpPr>
          <p:cNvPr id="28" name="quotation-marks_63204"/>
          <p:cNvSpPr>
            <a:spLocks noChangeAspect="1"/>
          </p:cNvSpPr>
          <p:nvPr>
            <p:custDataLst>
              <p:tags r:id="rId21"/>
            </p:custDataLst>
          </p:nvPr>
        </p:nvSpPr>
        <p:spPr bwMode="auto">
          <a:xfrm rot="10800000">
            <a:off x="11102461" y="4422336"/>
            <a:ext cx="392193" cy="304236"/>
          </a:xfrm>
          <a:custGeom>
            <a:avLst/>
            <a:gdLst>
              <a:gd name="connsiteX0" fmla="*/ 551754 w 604227"/>
              <a:gd name="connsiteY0" fmla="*/ 199 h 468718"/>
              <a:gd name="connsiteX1" fmla="*/ 577323 w 604227"/>
              <a:gd name="connsiteY1" fmla="*/ 9237 h 468718"/>
              <a:gd name="connsiteX2" fmla="*/ 596294 w 604227"/>
              <a:gd name="connsiteY2" fmla="*/ 80625 h 468718"/>
              <a:gd name="connsiteX3" fmla="*/ 591002 w 604227"/>
              <a:gd name="connsiteY3" fmla="*/ 85908 h 468718"/>
              <a:gd name="connsiteX4" fmla="*/ 582614 w 604227"/>
              <a:gd name="connsiteY4" fmla="*/ 89129 h 468718"/>
              <a:gd name="connsiteX5" fmla="*/ 472015 w 604227"/>
              <a:gd name="connsiteY5" fmla="*/ 185773 h 468718"/>
              <a:gd name="connsiteX6" fmla="*/ 576290 w 604227"/>
              <a:gd name="connsiteY6" fmla="*/ 242600 h 468718"/>
              <a:gd name="connsiteX7" fmla="*/ 593196 w 604227"/>
              <a:gd name="connsiteY7" fmla="*/ 369783 h 468718"/>
              <a:gd name="connsiteX8" fmla="*/ 559384 w 604227"/>
              <a:gd name="connsiteY8" fmla="*/ 457149 h 468718"/>
              <a:gd name="connsiteX9" fmla="*/ 434074 w 604227"/>
              <a:gd name="connsiteY9" fmla="*/ 464494 h 468718"/>
              <a:gd name="connsiteX10" fmla="*/ 361416 w 604227"/>
              <a:gd name="connsiteY10" fmla="*/ 415012 h 468718"/>
              <a:gd name="connsiteX11" fmla="*/ 354060 w 604227"/>
              <a:gd name="connsiteY11" fmla="*/ 249945 h 468718"/>
              <a:gd name="connsiteX12" fmla="*/ 474080 w 604227"/>
              <a:gd name="connsiteY12" fmla="*/ 29210 h 468718"/>
              <a:gd name="connsiteX13" fmla="*/ 551754 w 604227"/>
              <a:gd name="connsiteY13" fmla="*/ 199 h 468718"/>
              <a:gd name="connsiteX14" fmla="*/ 204160 w 604227"/>
              <a:gd name="connsiteY14" fmla="*/ 199 h 468718"/>
              <a:gd name="connsiteX15" fmla="*/ 229728 w 604227"/>
              <a:gd name="connsiteY15" fmla="*/ 9237 h 468718"/>
              <a:gd name="connsiteX16" fmla="*/ 248700 w 604227"/>
              <a:gd name="connsiteY16" fmla="*/ 80625 h 468718"/>
              <a:gd name="connsiteX17" fmla="*/ 243408 w 604227"/>
              <a:gd name="connsiteY17" fmla="*/ 85908 h 468718"/>
              <a:gd name="connsiteX18" fmla="*/ 235019 w 604227"/>
              <a:gd name="connsiteY18" fmla="*/ 89129 h 468718"/>
              <a:gd name="connsiteX19" fmla="*/ 124416 w 604227"/>
              <a:gd name="connsiteY19" fmla="*/ 185773 h 468718"/>
              <a:gd name="connsiteX20" fmla="*/ 228695 w 604227"/>
              <a:gd name="connsiteY20" fmla="*/ 242600 h 468718"/>
              <a:gd name="connsiteX21" fmla="*/ 245602 w 604227"/>
              <a:gd name="connsiteY21" fmla="*/ 369783 h 468718"/>
              <a:gd name="connsiteX22" fmla="*/ 211918 w 604227"/>
              <a:gd name="connsiteY22" fmla="*/ 457149 h 468718"/>
              <a:gd name="connsiteX23" fmla="*/ 86601 w 604227"/>
              <a:gd name="connsiteY23" fmla="*/ 464494 h 468718"/>
              <a:gd name="connsiteX24" fmla="*/ 13941 w 604227"/>
              <a:gd name="connsiteY24" fmla="*/ 415012 h 468718"/>
              <a:gd name="connsiteX25" fmla="*/ 6456 w 604227"/>
              <a:gd name="connsiteY25" fmla="*/ 249945 h 468718"/>
              <a:gd name="connsiteX26" fmla="*/ 126610 w 604227"/>
              <a:gd name="connsiteY26" fmla="*/ 29210 h 468718"/>
              <a:gd name="connsiteX27" fmla="*/ 204160 w 604227"/>
              <a:gd name="connsiteY27" fmla="*/ 199 h 4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4227" h="468718">
                <a:moveTo>
                  <a:pt x="551754" y="199"/>
                </a:moveTo>
                <a:cubicBezTo>
                  <a:pt x="560965" y="925"/>
                  <a:pt x="569709" y="3696"/>
                  <a:pt x="577323" y="9237"/>
                </a:cubicBezTo>
                <a:cubicBezTo>
                  <a:pt x="603650" y="28050"/>
                  <a:pt x="612038" y="51245"/>
                  <a:pt x="596294" y="80625"/>
                </a:cubicBezTo>
                <a:cubicBezTo>
                  <a:pt x="595261" y="83846"/>
                  <a:pt x="593196" y="84877"/>
                  <a:pt x="591002" y="85908"/>
                </a:cubicBezTo>
                <a:cubicBezTo>
                  <a:pt x="588938" y="88098"/>
                  <a:pt x="585711" y="89129"/>
                  <a:pt x="582614" y="89129"/>
                </a:cubicBezTo>
                <a:cubicBezTo>
                  <a:pt x="537316" y="90160"/>
                  <a:pt x="479371" y="139513"/>
                  <a:pt x="472015" y="185773"/>
                </a:cubicBezTo>
                <a:cubicBezTo>
                  <a:pt x="461562" y="244661"/>
                  <a:pt x="546866" y="216313"/>
                  <a:pt x="576290" y="242600"/>
                </a:cubicBezTo>
                <a:cubicBezTo>
                  <a:pt x="605715" y="269918"/>
                  <a:pt x="596294" y="335120"/>
                  <a:pt x="593196" y="369783"/>
                </a:cubicBezTo>
                <a:cubicBezTo>
                  <a:pt x="589970" y="401353"/>
                  <a:pt x="587905" y="438207"/>
                  <a:pt x="559384" y="457149"/>
                </a:cubicBezTo>
                <a:cubicBezTo>
                  <a:pt x="530993" y="476091"/>
                  <a:pt x="465692" y="466556"/>
                  <a:pt x="434074" y="464494"/>
                </a:cubicBezTo>
                <a:cubicBezTo>
                  <a:pt x="402585" y="462303"/>
                  <a:pt x="371999" y="446583"/>
                  <a:pt x="361416" y="415012"/>
                </a:cubicBezTo>
                <a:cubicBezTo>
                  <a:pt x="345672" y="365660"/>
                  <a:pt x="343607" y="305740"/>
                  <a:pt x="354060" y="249945"/>
                </a:cubicBezTo>
                <a:cubicBezTo>
                  <a:pt x="350963" y="166960"/>
                  <a:pt x="413038" y="79594"/>
                  <a:pt x="474080" y="29210"/>
                </a:cubicBezTo>
                <a:cubicBezTo>
                  <a:pt x="492277" y="14230"/>
                  <a:pt x="524121" y="-1982"/>
                  <a:pt x="551754" y="199"/>
                </a:cubicBezTo>
                <a:close/>
                <a:moveTo>
                  <a:pt x="204160" y="199"/>
                </a:moveTo>
                <a:cubicBezTo>
                  <a:pt x="213370" y="925"/>
                  <a:pt x="222113" y="3696"/>
                  <a:pt x="229728" y="9237"/>
                </a:cubicBezTo>
                <a:cubicBezTo>
                  <a:pt x="256056" y="28050"/>
                  <a:pt x="264574" y="51245"/>
                  <a:pt x="248700" y="80625"/>
                </a:cubicBezTo>
                <a:cubicBezTo>
                  <a:pt x="247667" y="83846"/>
                  <a:pt x="245602" y="84877"/>
                  <a:pt x="243408" y="85908"/>
                </a:cubicBezTo>
                <a:cubicBezTo>
                  <a:pt x="241343" y="88098"/>
                  <a:pt x="238246" y="89129"/>
                  <a:pt x="235019" y="89129"/>
                </a:cubicBezTo>
                <a:cubicBezTo>
                  <a:pt x="189720" y="90160"/>
                  <a:pt x="131772" y="139513"/>
                  <a:pt x="124416" y="185773"/>
                </a:cubicBezTo>
                <a:cubicBezTo>
                  <a:pt x="114994" y="244661"/>
                  <a:pt x="199270" y="216313"/>
                  <a:pt x="228695" y="242600"/>
                </a:cubicBezTo>
                <a:cubicBezTo>
                  <a:pt x="258250" y="269918"/>
                  <a:pt x="248700" y="335120"/>
                  <a:pt x="245602" y="369783"/>
                </a:cubicBezTo>
                <a:cubicBezTo>
                  <a:pt x="242376" y="401353"/>
                  <a:pt x="240311" y="438207"/>
                  <a:pt x="211918" y="457149"/>
                </a:cubicBezTo>
                <a:cubicBezTo>
                  <a:pt x="183396" y="476091"/>
                  <a:pt x="118092" y="466556"/>
                  <a:pt x="86601" y="464494"/>
                </a:cubicBezTo>
                <a:cubicBezTo>
                  <a:pt x="54982" y="462303"/>
                  <a:pt x="24395" y="446583"/>
                  <a:pt x="13941" y="415012"/>
                </a:cubicBezTo>
                <a:cubicBezTo>
                  <a:pt x="-1933" y="365660"/>
                  <a:pt x="-3998" y="305740"/>
                  <a:pt x="6456" y="249945"/>
                </a:cubicBezTo>
                <a:cubicBezTo>
                  <a:pt x="3358" y="166960"/>
                  <a:pt x="65436" y="79594"/>
                  <a:pt x="126610" y="29210"/>
                </a:cubicBezTo>
                <a:cubicBezTo>
                  <a:pt x="144710" y="14230"/>
                  <a:pt x="176531" y="-1982"/>
                  <a:pt x="204160" y="199"/>
                </a:cubicBezTo>
                <a:close/>
              </a:path>
            </a:pathLst>
          </a:custGeom>
          <a:solidFill>
            <a:srgbClr val="F0F0F0"/>
          </a:solidFill>
          <a:ln>
            <a:noFill/>
          </a:ln>
        </p:spPr>
      </p:sp>
      <p:grpSp>
        <p:nvGrpSpPr>
          <p:cNvPr id="29" name="组合 28"/>
          <p:cNvGrpSpPr/>
          <p:nvPr>
            <p:custDataLst>
              <p:tags r:id="rId22"/>
            </p:custDataLst>
          </p:nvPr>
        </p:nvGrpSpPr>
        <p:grpSpPr>
          <a:xfrm>
            <a:off x="9059311" y="3281566"/>
            <a:ext cx="2204720" cy="1140460"/>
            <a:chOff x="1186391" y="3632490"/>
            <a:chExt cx="2204720" cy="1140460"/>
          </a:xfrm>
        </p:grpSpPr>
        <p:sp>
          <p:nvSpPr>
            <p:cNvPr id="30" name="矩形 29"/>
            <p:cNvSpPr/>
            <p:nvPr>
              <p:custDataLst>
                <p:tags r:id="rId23"/>
              </p:custDataLst>
            </p:nvPr>
          </p:nvSpPr>
          <p:spPr>
            <a:xfrm>
              <a:off x="1186391" y="4242090"/>
              <a:ext cx="2176145" cy="530860"/>
            </a:xfrm>
            <a:prstGeom prst="rect">
              <a:avLst/>
            </a:prstGeom>
          </p:spPr>
          <p:txBody>
            <a:bodyPr wrap="square">
              <a:spAutoFit/>
            </a:bodyPr>
            <a:lstStyle/>
            <a:p>
              <a:pPr algn="ctr">
                <a:lnSpc>
                  <a:spcPct val="130000"/>
                </a:lnSpc>
              </a:pPr>
              <a:r>
                <a:rPr lang="zh-CN" altLang="en-US" sz="1100">
                  <a:solidFill>
                    <a:srgbClr val="2F3032"/>
                  </a:solidFill>
                  <a:latin typeface="微软雅黑 Light" panose="020B0502040204020203" pitchFamily="34" charset="-122"/>
                  <a:ea typeface="微软雅黑 Light" panose="020B0502040204020203" pitchFamily="34" charset="-122"/>
                </a:rPr>
                <a:t>管理模式是为了操作系统内核或其他特权级别的软件运行而设计。</a:t>
              </a:r>
              <a:endParaRPr lang="zh-CN" altLang="en-US" sz="1100">
                <a:solidFill>
                  <a:srgbClr val="2F3032"/>
                </a:solidFill>
                <a:latin typeface="微软雅黑 Light" panose="020B0502040204020203" pitchFamily="34" charset="-122"/>
                <a:ea typeface="微软雅黑 Light" panose="020B0502040204020203" pitchFamily="34" charset="-122"/>
              </a:endParaRPr>
            </a:p>
          </p:txBody>
        </p:sp>
        <p:sp>
          <p:nvSpPr>
            <p:cNvPr id="31" name="矩形 30"/>
            <p:cNvSpPr/>
            <p:nvPr>
              <p:custDataLst>
                <p:tags r:id="rId24"/>
              </p:custDataLst>
            </p:nvPr>
          </p:nvSpPr>
          <p:spPr>
            <a:xfrm>
              <a:off x="1214966" y="3632490"/>
              <a:ext cx="2176145" cy="368300"/>
            </a:xfrm>
            <a:prstGeom prst="rect">
              <a:avLst/>
            </a:prstGeom>
            <a:noFill/>
          </p:spPr>
          <p:txBody>
            <a:bodyPr wrap="square" rtlCol="0">
              <a:spAutoFit/>
            </a:bodyPr>
            <a:lstStyle/>
            <a:p>
              <a:r>
                <a:rPr lang="zh-CN" altLang="en-US">
                  <a:solidFill>
                    <a:srgbClr val="2F3032"/>
                  </a:solidFill>
                  <a:latin typeface="微软雅黑 Light" panose="020B0502040204020203" pitchFamily="34" charset="-122"/>
                  <a:ea typeface="微软雅黑 Light" panose="020B0502040204020203" pitchFamily="34" charset="-122"/>
                </a:rPr>
                <a:t>管理模式(S模式)</a:t>
              </a:r>
              <a:r>
                <a:rPr lang="en-US" altLang="zh-CN">
                  <a:solidFill>
                    <a:srgbClr val="2F3032"/>
                  </a:solidFill>
                  <a:latin typeface="微软雅黑 Light" panose="020B0502040204020203" pitchFamily="34" charset="-122"/>
                  <a:ea typeface="微软雅黑 Light" panose="020B0502040204020203" pitchFamily="34" charset="-122"/>
                </a:rPr>
                <a:t>01</a:t>
              </a:r>
              <a:endParaRPr lang="en-US" altLang="zh-CN">
                <a:solidFill>
                  <a:srgbClr val="2F3032"/>
                </a:solidFill>
                <a:latin typeface="微软雅黑 Light" panose="020B0502040204020203" pitchFamily="34" charset="-122"/>
                <a:ea typeface="微软雅黑 Light" panose="020B0502040204020203" pitchFamily="34" charset="-122"/>
              </a:endParaRPr>
            </a:p>
          </p:txBody>
        </p:sp>
      </p:grpSp>
      <p:sp>
        <p:nvSpPr>
          <p:cNvPr id="32" name="椭圆 31"/>
          <p:cNvSpPr/>
          <p:nvPr>
            <p:custDataLst>
              <p:tags r:id="rId25"/>
            </p:custDataLst>
          </p:nvPr>
        </p:nvSpPr>
        <p:spPr>
          <a:xfrm>
            <a:off x="1726330" y="1963447"/>
            <a:ext cx="904673" cy="904673"/>
          </a:xfrm>
          <a:prstGeom prst="ellipse">
            <a:avLst/>
          </a:prstGeom>
          <a:solidFill>
            <a:schemeClr val="bg1"/>
          </a:solidFill>
          <a:ln w="19050">
            <a:solidFill>
              <a:srgbClr val="98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3" name="椭圆 32"/>
          <p:cNvSpPr/>
          <p:nvPr>
            <p:custDataLst>
              <p:tags r:id="rId26"/>
            </p:custDataLst>
          </p:nvPr>
        </p:nvSpPr>
        <p:spPr>
          <a:xfrm>
            <a:off x="5701890" y="1963447"/>
            <a:ext cx="904673" cy="904673"/>
          </a:xfrm>
          <a:prstGeom prst="ellipse">
            <a:avLst/>
          </a:prstGeom>
          <a:solidFill>
            <a:srgbClr val="988563"/>
          </a:solidFill>
          <a:ln w="19050">
            <a:solidFill>
              <a:srgbClr val="98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4" name="椭圆 33"/>
          <p:cNvSpPr/>
          <p:nvPr>
            <p:custDataLst>
              <p:tags r:id="rId27"/>
            </p:custDataLst>
          </p:nvPr>
        </p:nvSpPr>
        <p:spPr>
          <a:xfrm>
            <a:off x="9677450" y="2003170"/>
            <a:ext cx="904673" cy="904673"/>
          </a:xfrm>
          <a:prstGeom prst="ellipse">
            <a:avLst/>
          </a:prstGeom>
          <a:solidFill>
            <a:schemeClr val="bg1"/>
          </a:solidFill>
          <a:ln w="19050">
            <a:solidFill>
              <a:srgbClr val="98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5" name="business-bars-graphic_70650"/>
          <p:cNvSpPr>
            <a:spLocks noChangeAspect="1"/>
          </p:cNvSpPr>
          <p:nvPr>
            <p:custDataLst>
              <p:tags r:id="rId28"/>
            </p:custDataLst>
          </p:nvPr>
        </p:nvSpPr>
        <p:spPr bwMode="auto">
          <a:xfrm>
            <a:off x="2084743" y="2260995"/>
            <a:ext cx="221043" cy="309575"/>
          </a:xfrm>
          <a:custGeom>
            <a:avLst/>
            <a:gdLst>
              <a:gd name="connsiteX0" fmla="*/ 154403 w 432307"/>
              <a:gd name="connsiteY0" fmla="*/ 499109 h 605451"/>
              <a:gd name="connsiteX1" fmla="*/ 277904 w 432307"/>
              <a:gd name="connsiteY1" fmla="*/ 499109 h 605451"/>
              <a:gd name="connsiteX2" fmla="*/ 287248 w 432307"/>
              <a:gd name="connsiteY2" fmla="*/ 513435 h 605451"/>
              <a:gd name="connsiteX3" fmla="*/ 277904 w 432307"/>
              <a:gd name="connsiteY3" fmla="*/ 527762 h 605451"/>
              <a:gd name="connsiteX4" fmla="*/ 287248 w 432307"/>
              <a:gd name="connsiteY4" fmla="*/ 542184 h 605451"/>
              <a:gd name="connsiteX5" fmla="*/ 277904 w 432307"/>
              <a:gd name="connsiteY5" fmla="*/ 556511 h 605451"/>
              <a:gd name="connsiteX6" fmla="*/ 287248 w 432307"/>
              <a:gd name="connsiteY6" fmla="*/ 570837 h 605451"/>
              <a:gd name="connsiteX7" fmla="*/ 271449 w 432307"/>
              <a:gd name="connsiteY7" fmla="*/ 586606 h 605451"/>
              <a:gd name="connsiteX8" fmla="*/ 268078 w 432307"/>
              <a:gd name="connsiteY8" fmla="*/ 586606 h 605451"/>
              <a:gd name="connsiteX9" fmla="*/ 239081 w 432307"/>
              <a:gd name="connsiteY9" fmla="*/ 605451 h 605451"/>
              <a:gd name="connsiteX10" fmla="*/ 193226 w 432307"/>
              <a:gd name="connsiteY10" fmla="*/ 605451 h 605451"/>
              <a:gd name="connsiteX11" fmla="*/ 164229 w 432307"/>
              <a:gd name="connsiteY11" fmla="*/ 586606 h 605451"/>
              <a:gd name="connsiteX12" fmla="*/ 160761 w 432307"/>
              <a:gd name="connsiteY12" fmla="*/ 586606 h 605451"/>
              <a:gd name="connsiteX13" fmla="*/ 145059 w 432307"/>
              <a:gd name="connsiteY13" fmla="*/ 570837 h 605451"/>
              <a:gd name="connsiteX14" fmla="*/ 154403 w 432307"/>
              <a:gd name="connsiteY14" fmla="*/ 556511 h 605451"/>
              <a:gd name="connsiteX15" fmla="*/ 145059 w 432307"/>
              <a:gd name="connsiteY15" fmla="*/ 542184 h 605451"/>
              <a:gd name="connsiteX16" fmla="*/ 154403 w 432307"/>
              <a:gd name="connsiteY16" fmla="*/ 527762 h 605451"/>
              <a:gd name="connsiteX17" fmla="*/ 145059 w 432307"/>
              <a:gd name="connsiteY17" fmla="*/ 513435 h 605451"/>
              <a:gd name="connsiteX18" fmla="*/ 154403 w 432307"/>
              <a:gd name="connsiteY18" fmla="*/ 499109 h 605451"/>
              <a:gd name="connsiteX19" fmla="*/ 396249 w 432307"/>
              <a:gd name="connsiteY19" fmla="*/ 337144 h 605451"/>
              <a:gd name="connsiteX20" fmla="*/ 426219 w 432307"/>
              <a:gd name="connsiteY20" fmla="*/ 354378 h 605451"/>
              <a:gd name="connsiteX21" fmla="*/ 430651 w 432307"/>
              <a:gd name="connsiteY21" fmla="*/ 371035 h 605451"/>
              <a:gd name="connsiteX22" fmla="*/ 420148 w 432307"/>
              <a:gd name="connsiteY22" fmla="*/ 377101 h 605451"/>
              <a:gd name="connsiteX23" fmla="*/ 414077 w 432307"/>
              <a:gd name="connsiteY23" fmla="*/ 375464 h 605451"/>
              <a:gd name="connsiteX24" fmla="*/ 384107 w 432307"/>
              <a:gd name="connsiteY24" fmla="*/ 358133 h 605451"/>
              <a:gd name="connsiteX25" fmla="*/ 379578 w 432307"/>
              <a:gd name="connsiteY25" fmla="*/ 341573 h 605451"/>
              <a:gd name="connsiteX26" fmla="*/ 396249 w 432307"/>
              <a:gd name="connsiteY26" fmla="*/ 337144 h 605451"/>
              <a:gd name="connsiteX27" fmla="*/ 36058 w 432307"/>
              <a:gd name="connsiteY27" fmla="*/ 337144 h 605451"/>
              <a:gd name="connsiteX28" fmla="*/ 52729 w 432307"/>
              <a:gd name="connsiteY28" fmla="*/ 341573 h 605451"/>
              <a:gd name="connsiteX29" fmla="*/ 48200 w 432307"/>
              <a:gd name="connsiteY29" fmla="*/ 358133 h 605451"/>
              <a:gd name="connsiteX30" fmla="*/ 18230 w 432307"/>
              <a:gd name="connsiteY30" fmla="*/ 375464 h 605451"/>
              <a:gd name="connsiteX31" fmla="*/ 12159 w 432307"/>
              <a:gd name="connsiteY31" fmla="*/ 377101 h 605451"/>
              <a:gd name="connsiteX32" fmla="*/ 1656 w 432307"/>
              <a:gd name="connsiteY32" fmla="*/ 371035 h 605451"/>
              <a:gd name="connsiteX33" fmla="*/ 6088 w 432307"/>
              <a:gd name="connsiteY33" fmla="*/ 354378 h 605451"/>
              <a:gd name="connsiteX34" fmla="*/ 18230 w 432307"/>
              <a:gd name="connsiteY34" fmla="*/ 119232 h 605451"/>
              <a:gd name="connsiteX35" fmla="*/ 48200 w 432307"/>
              <a:gd name="connsiteY35" fmla="*/ 136535 h 605451"/>
              <a:gd name="connsiteX36" fmla="*/ 52729 w 432307"/>
              <a:gd name="connsiteY36" fmla="*/ 153069 h 605451"/>
              <a:gd name="connsiteX37" fmla="*/ 42129 w 432307"/>
              <a:gd name="connsiteY37" fmla="*/ 159125 h 605451"/>
              <a:gd name="connsiteX38" fmla="*/ 36058 w 432307"/>
              <a:gd name="connsiteY38" fmla="*/ 157491 h 605451"/>
              <a:gd name="connsiteX39" fmla="*/ 6088 w 432307"/>
              <a:gd name="connsiteY39" fmla="*/ 140188 h 605451"/>
              <a:gd name="connsiteX40" fmla="*/ 1656 w 432307"/>
              <a:gd name="connsiteY40" fmla="*/ 123654 h 605451"/>
              <a:gd name="connsiteX41" fmla="*/ 18230 w 432307"/>
              <a:gd name="connsiteY41" fmla="*/ 119232 h 605451"/>
              <a:gd name="connsiteX42" fmla="*/ 414077 w 432307"/>
              <a:gd name="connsiteY42" fmla="*/ 119232 h 605451"/>
              <a:gd name="connsiteX43" fmla="*/ 430651 w 432307"/>
              <a:gd name="connsiteY43" fmla="*/ 123654 h 605451"/>
              <a:gd name="connsiteX44" fmla="*/ 426219 w 432307"/>
              <a:gd name="connsiteY44" fmla="*/ 140188 h 605451"/>
              <a:gd name="connsiteX45" fmla="*/ 396249 w 432307"/>
              <a:gd name="connsiteY45" fmla="*/ 157491 h 605451"/>
              <a:gd name="connsiteX46" fmla="*/ 390178 w 432307"/>
              <a:gd name="connsiteY46" fmla="*/ 159125 h 605451"/>
              <a:gd name="connsiteX47" fmla="*/ 379578 w 432307"/>
              <a:gd name="connsiteY47" fmla="*/ 153069 h 605451"/>
              <a:gd name="connsiteX48" fmla="*/ 384107 w 432307"/>
              <a:gd name="connsiteY48" fmla="*/ 136535 h 605451"/>
              <a:gd name="connsiteX49" fmla="*/ 216153 w 432307"/>
              <a:gd name="connsiteY49" fmla="*/ 94416 h 605451"/>
              <a:gd name="connsiteX50" fmla="*/ 372067 w 432307"/>
              <a:gd name="connsiteY50" fmla="*/ 250212 h 605451"/>
              <a:gd name="connsiteX51" fmla="*/ 335376 w 432307"/>
              <a:gd name="connsiteY51" fmla="*/ 361866 h 605451"/>
              <a:gd name="connsiteX52" fmla="*/ 301285 w 432307"/>
              <a:gd name="connsiteY52" fmla="*/ 462269 h 605451"/>
              <a:gd name="connsiteX53" fmla="*/ 286935 w 432307"/>
              <a:gd name="connsiteY53" fmla="*/ 476598 h 605451"/>
              <a:gd name="connsiteX54" fmla="*/ 284046 w 432307"/>
              <a:gd name="connsiteY54" fmla="*/ 476598 h 605451"/>
              <a:gd name="connsiteX55" fmla="*/ 148163 w 432307"/>
              <a:gd name="connsiteY55" fmla="*/ 476598 h 605451"/>
              <a:gd name="connsiteX56" fmla="*/ 145371 w 432307"/>
              <a:gd name="connsiteY56" fmla="*/ 476598 h 605451"/>
              <a:gd name="connsiteX57" fmla="*/ 131021 w 432307"/>
              <a:gd name="connsiteY57" fmla="*/ 462269 h 605451"/>
              <a:gd name="connsiteX58" fmla="*/ 97316 w 432307"/>
              <a:gd name="connsiteY58" fmla="*/ 363501 h 605451"/>
              <a:gd name="connsiteX59" fmla="*/ 60239 w 432307"/>
              <a:gd name="connsiteY59" fmla="*/ 250212 h 605451"/>
              <a:gd name="connsiteX60" fmla="*/ 216153 w 432307"/>
              <a:gd name="connsiteY60" fmla="*/ 94416 h 605451"/>
              <a:gd name="connsiteX61" fmla="*/ 216154 w 432307"/>
              <a:gd name="connsiteY61" fmla="*/ 0 h 605451"/>
              <a:gd name="connsiteX62" fmla="*/ 228256 w 432307"/>
              <a:gd name="connsiteY62" fmla="*/ 12117 h 605451"/>
              <a:gd name="connsiteX63" fmla="*/ 228256 w 432307"/>
              <a:gd name="connsiteY63" fmla="*/ 46735 h 605451"/>
              <a:gd name="connsiteX64" fmla="*/ 216154 w 432307"/>
              <a:gd name="connsiteY64" fmla="*/ 58852 h 605451"/>
              <a:gd name="connsiteX65" fmla="*/ 204052 w 432307"/>
              <a:gd name="connsiteY65" fmla="*/ 46735 h 605451"/>
              <a:gd name="connsiteX66" fmla="*/ 204052 w 432307"/>
              <a:gd name="connsiteY66" fmla="*/ 12117 h 605451"/>
              <a:gd name="connsiteX67" fmla="*/ 216154 w 432307"/>
              <a:gd name="connsiteY67" fmla="*/ 0 h 60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32307" h="605451">
                <a:moveTo>
                  <a:pt x="154403" y="499109"/>
                </a:moveTo>
                <a:lnTo>
                  <a:pt x="277904" y="499109"/>
                </a:lnTo>
                <a:cubicBezTo>
                  <a:pt x="283395" y="501513"/>
                  <a:pt x="287248" y="507089"/>
                  <a:pt x="287248" y="513435"/>
                </a:cubicBezTo>
                <a:cubicBezTo>
                  <a:pt x="287248" y="519877"/>
                  <a:pt x="283395" y="525358"/>
                  <a:pt x="277904" y="527762"/>
                </a:cubicBezTo>
                <a:cubicBezTo>
                  <a:pt x="283395" y="530262"/>
                  <a:pt x="287248" y="535742"/>
                  <a:pt x="287248" y="542184"/>
                </a:cubicBezTo>
                <a:cubicBezTo>
                  <a:pt x="287248" y="548530"/>
                  <a:pt x="283395" y="554011"/>
                  <a:pt x="277904" y="556511"/>
                </a:cubicBezTo>
                <a:cubicBezTo>
                  <a:pt x="283395" y="558914"/>
                  <a:pt x="287248" y="564395"/>
                  <a:pt x="287248" y="570837"/>
                </a:cubicBezTo>
                <a:cubicBezTo>
                  <a:pt x="287248" y="579491"/>
                  <a:pt x="280216" y="586606"/>
                  <a:pt x="271449" y="586606"/>
                </a:cubicBezTo>
                <a:lnTo>
                  <a:pt x="268078" y="586606"/>
                </a:lnTo>
                <a:cubicBezTo>
                  <a:pt x="263165" y="597663"/>
                  <a:pt x="251990" y="605451"/>
                  <a:pt x="239081" y="605451"/>
                </a:cubicBezTo>
                <a:lnTo>
                  <a:pt x="193226" y="605451"/>
                </a:lnTo>
                <a:cubicBezTo>
                  <a:pt x="180221" y="605451"/>
                  <a:pt x="169143" y="597663"/>
                  <a:pt x="164229" y="586606"/>
                </a:cubicBezTo>
                <a:lnTo>
                  <a:pt x="160761" y="586606"/>
                </a:lnTo>
                <a:cubicBezTo>
                  <a:pt x="152091" y="586606"/>
                  <a:pt x="145059" y="579491"/>
                  <a:pt x="145059" y="570837"/>
                </a:cubicBezTo>
                <a:cubicBezTo>
                  <a:pt x="145059" y="564395"/>
                  <a:pt x="148912" y="558914"/>
                  <a:pt x="154403" y="556511"/>
                </a:cubicBezTo>
                <a:cubicBezTo>
                  <a:pt x="148912" y="554011"/>
                  <a:pt x="145059" y="548530"/>
                  <a:pt x="145059" y="542184"/>
                </a:cubicBezTo>
                <a:cubicBezTo>
                  <a:pt x="145059" y="535742"/>
                  <a:pt x="148912" y="530262"/>
                  <a:pt x="154403" y="527762"/>
                </a:cubicBezTo>
                <a:cubicBezTo>
                  <a:pt x="148912" y="525358"/>
                  <a:pt x="145059" y="519877"/>
                  <a:pt x="145059" y="513435"/>
                </a:cubicBezTo>
                <a:cubicBezTo>
                  <a:pt x="145059" y="507089"/>
                  <a:pt x="148912" y="501513"/>
                  <a:pt x="154403" y="499109"/>
                </a:cubicBezTo>
                <a:close/>
                <a:moveTo>
                  <a:pt x="396249" y="337144"/>
                </a:moveTo>
                <a:lnTo>
                  <a:pt x="426219" y="354378"/>
                </a:lnTo>
                <a:cubicBezTo>
                  <a:pt x="432000" y="357748"/>
                  <a:pt x="434024" y="365258"/>
                  <a:pt x="430651" y="371035"/>
                </a:cubicBezTo>
                <a:cubicBezTo>
                  <a:pt x="428435" y="374886"/>
                  <a:pt x="424291" y="377101"/>
                  <a:pt x="420148" y="377101"/>
                </a:cubicBezTo>
                <a:cubicBezTo>
                  <a:pt x="418028" y="377101"/>
                  <a:pt x="416004" y="376620"/>
                  <a:pt x="414077" y="375464"/>
                </a:cubicBezTo>
                <a:lnTo>
                  <a:pt x="384107" y="358133"/>
                </a:lnTo>
                <a:cubicBezTo>
                  <a:pt x="378229" y="354860"/>
                  <a:pt x="376302" y="347350"/>
                  <a:pt x="379578" y="341573"/>
                </a:cubicBezTo>
                <a:cubicBezTo>
                  <a:pt x="382951" y="335796"/>
                  <a:pt x="390371" y="333774"/>
                  <a:pt x="396249" y="337144"/>
                </a:cubicBezTo>
                <a:close/>
                <a:moveTo>
                  <a:pt x="36058" y="337144"/>
                </a:moveTo>
                <a:cubicBezTo>
                  <a:pt x="41839" y="333774"/>
                  <a:pt x="49356" y="335796"/>
                  <a:pt x="52729" y="341573"/>
                </a:cubicBezTo>
                <a:cubicBezTo>
                  <a:pt x="56005" y="347350"/>
                  <a:pt x="54078" y="354860"/>
                  <a:pt x="48200" y="358133"/>
                </a:cubicBezTo>
                <a:lnTo>
                  <a:pt x="18230" y="375464"/>
                </a:lnTo>
                <a:cubicBezTo>
                  <a:pt x="16303" y="376620"/>
                  <a:pt x="14183" y="377101"/>
                  <a:pt x="12159" y="377101"/>
                </a:cubicBezTo>
                <a:cubicBezTo>
                  <a:pt x="7919" y="377101"/>
                  <a:pt x="3872" y="374886"/>
                  <a:pt x="1656" y="371035"/>
                </a:cubicBezTo>
                <a:cubicBezTo>
                  <a:pt x="-1717" y="365258"/>
                  <a:pt x="210" y="357748"/>
                  <a:pt x="6088" y="354378"/>
                </a:cubicBezTo>
                <a:close/>
                <a:moveTo>
                  <a:pt x="18230" y="119232"/>
                </a:moveTo>
                <a:lnTo>
                  <a:pt x="48200" y="136535"/>
                </a:lnTo>
                <a:cubicBezTo>
                  <a:pt x="54078" y="139804"/>
                  <a:pt x="56005" y="147301"/>
                  <a:pt x="52729" y="153069"/>
                </a:cubicBezTo>
                <a:cubicBezTo>
                  <a:pt x="50416" y="156914"/>
                  <a:pt x="46369" y="159125"/>
                  <a:pt x="42129" y="159125"/>
                </a:cubicBezTo>
                <a:cubicBezTo>
                  <a:pt x="40105" y="159125"/>
                  <a:pt x="37985" y="158644"/>
                  <a:pt x="36058" y="157491"/>
                </a:cubicBezTo>
                <a:lnTo>
                  <a:pt x="6088" y="140188"/>
                </a:lnTo>
                <a:cubicBezTo>
                  <a:pt x="210" y="136920"/>
                  <a:pt x="-1717" y="129422"/>
                  <a:pt x="1656" y="123654"/>
                </a:cubicBezTo>
                <a:cubicBezTo>
                  <a:pt x="4932" y="117887"/>
                  <a:pt x="12448" y="115868"/>
                  <a:pt x="18230" y="119232"/>
                </a:cubicBezTo>
                <a:close/>
                <a:moveTo>
                  <a:pt x="414077" y="119232"/>
                </a:moveTo>
                <a:cubicBezTo>
                  <a:pt x="419859" y="115868"/>
                  <a:pt x="427279" y="117887"/>
                  <a:pt x="430651" y="123654"/>
                </a:cubicBezTo>
                <a:cubicBezTo>
                  <a:pt x="434024" y="129422"/>
                  <a:pt x="432097" y="136920"/>
                  <a:pt x="426219" y="140188"/>
                </a:cubicBezTo>
                <a:lnTo>
                  <a:pt x="396249" y="157491"/>
                </a:lnTo>
                <a:cubicBezTo>
                  <a:pt x="394322" y="158644"/>
                  <a:pt x="392202" y="159125"/>
                  <a:pt x="390178" y="159125"/>
                </a:cubicBezTo>
                <a:cubicBezTo>
                  <a:pt x="385938" y="159125"/>
                  <a:pt x="381891" y="156914"/>
                  <a:pt x="379578" y="153069"/>
                </a:cubicBezTo>
                <a:cubicBezTo>
                  <a:pt x="376302" y="147301"/>
                  <a:pt x="378229" y="139804"/>
                  <a:pt x="384107" y="136535"/>
                </a:cubicBezTo>
                <a:close/>
                <a:moveTo>
                  <a:pt x="216153" y="94416"/>
                </a:moveTo>
                <a:cubicBezTo>
                  <a:pt x="302151" y="94416"/>
                  <a:pt x="372067" y="164332"/>
                  <a:pt x="372067" y="250212"/>
                </a:cubicBezTo>
                <a:cubicBezTo>
                  <a:pt x="372067" y="288777"/>
                  <a:pt x="353384" y="325899"/>
                  <a:pt x="335376" y="361866"/>
                </a:cubicBezTo>
                <a:cubicBezTo>
                  <a:pt x="317849" y="396680"/>
                  <a:pt x="301285" y="429667"/>
                  <a:pt x="301285" y="462269"/>
                </a:cubicBezTo>
                <a:cubicBezTo>
                  <a:pt x="301285" y="470155"/>
                  <a:pt x="294832" y="476598"/>
                  <a:pt x="286935" y="476598"/>
                </a:cubicBezTo>
                <a:lnTo>
                  <a:pt x="284046" y="476598"/>
                </a:lnTo>
                <a:lnTo>
                  <a:pt x="148163" y="476598"/>
                </a:lnTo>
                <a:lnTo>
                  <a:pt x="145371" y="476598"/>
                </a:lnTo>
                <a:cubicBezTo>
                  <a:pt x="137377" y="476598"/>
                  <a:pt x="131021" y="470155"/>
                  <a:pt x="131021" y="462269"/>
                </a:cubicBezTo>
                <a:cubicBezTo>
                  <a:pt x="131021" y="431013"/>
                  <a:pt x="114650" y="398219"/>
                  <a:pt x="97316" y="363501"/>
                </a:cubicBezTo>
                <a:cubicBezTo>
                  <a:pt x="79018" y="326860"/>
                  <a:pt x="60239" y="289065"/>
                  <a:pt x="60239" y="250212"/>
                </a:cubicBezTo>
                <a:cubicBezTo>
                  <a:pt x="60239" y="164332"/>
                  <a:pt x="130155" y="94416"/>
                  <a:pt x="216153" y="94416"/>
                </a:cubicBezTo>
                <a:close/>
                <a:moveTo>
                  <a:pt x="216154" y="0"/>
                </a:moveTo>
                <a:cubicBezTo>
                  <a:pt x="222877" y="0"/>
                  <a:pt x="228256" y="5385"/>
                  <a:pt x="228256" y="12117"/>
                </a:cubicBezTo>
                <a:lnTo>
                  <a:pt x="228256" y="46735"/>
                </a:lnTo>
                <a:cubicBezTo>
                  <a:pt x="228256" y="53371"/>
                  <a:pt x="222877" y="58852"/>
                  <a:pt x="216154" y="58852"/>
                </a:cubicBezTo>
                <a:cubicBezTo>
                  <a:pt x="209431" y="58852"/>
                  <a:pt x="204052" y="53371"/>
                  <a:pt x="204052" y="46735"/>
                </a:cubicBezTo>
                <a:lnTo>
                  <a:pt x="204052" y="12117"/>
                </a:lnTo>
                <a:cubicBezTo>
                  <a:pt x="204052" y="5385"/>
                  <a:pt x="209431" y="0"/>
                  <a:pt x="216154" y="0"/>
                </a:cubicBezTo>
                <a:close/>
              </a:path>
            </a:pathLst>
          </a:custGeom>
          <a:solidFill>
            <a:srgbClr val="988563"/>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sp>
        <p:nvSpPr>
          <p:cNvPr id="36" name="business-bars-graphic_70650"/>
          <p:cNvSpPr>
            <a:spLocks noChangeAspect="1"/>
          </p:cNvSpPr>
          <p:nvPr>
            <p:custDataLst>
              <p:tags r:id="rId29"/>
            </p:custDataLst>
          </p:nvPr>
        </p:nvSpPr>
        <p:spPr bwMode="auto">
          <a:xfrm>
            <a:off x="9996655" y="2294032"/>
            <a:ext cx="266261" cy="309575"/>
          </a:xfrm>
          <a:custGeom>
            <a:avLst/>
            <a:gdLst>
              <a:gd name="T0" fmla="*/ 4142 w 5720"/>
              <a:gd name="T1" fmla="*/ 1476 h 6660"/>
              <a:gd name="T2" fmla="*/ 4753 w 5720"/>
              <a:gd name="T3" fmla="*/ 1195 h 6660"/>
              <a:gd name="T4" fmla="*/ 4177 w 5720"/>
              <a:gd name="T5" fmla="*/ 1044 h 6660"/>
              <a:gd name="T6" fmla="*/ 3935 w 5720"/>
              <a:gd name="T7" fmla="*/ 1135 h 6660"/>
              <a:gd name="T8" fmla="*/ 2861 w 5720"/>
              <a:gd name="T9" fmla="*/ 1062 h 6660"/>
              <a:gd name="T10" fmla="*/ 1617 w 5720"/>
              <a:gd name="T11" fmla="*/ 1094 h 6660"/>
              <a:gd name="T12" fmla="*/ 967 w 5720"/>
              <a:gd name="T13" fmla="*/ 852 h 6660"/>
              <a:gd name="T14" fmla="*/ 1176 w 5720"/>
              <a:gd name="T15" fmla="*/ 1287 h 6660"/>
              <a:gd name="T16" fmla="*/ 1210 w 5720"/>
              <a:gd name="T17" fmla="*/ 1311 h 6660"/>
              <a:gd name="T18" fmla="*/ 1488 w 5720"/>
              <a:gd name="T19" fmla="*/ 1476 h 6660"/>
              <a:gd name="T20" fmla="*/ 0 w 5720"/>
              <a:gd name="T21" fmla="*/ 1676 h 6660"/>
              <a:gd name="T22" fmla="*/ 200 w 5720"/>
              <a:gd name="T23" fmla="*/ 3544 h 6660"/>
              <a:gd name="T24" fmla="*/ 403 w 5720"/>
              <a:gd name="T25" fmla="*/ 6460 h 6660"/>
              <a:gd name="T26" fmla="*/ 5116 w 5720"/>
              <a:gd name="T27" fmla="*/ 6660 h 6660"/>
              <a:gd name="T28" fmla="*/ 5316 w 5720"/>
              <a:gd name="T29" fmla="*/ 3544 h 6660"/>
              <a:gd name="T30" fmla="*/ 5720 w 5720"/>
              <a:gd name="T31" fmla="*/ 3344 h 6660"/>
              <a:gd name="T32" fmla="*/ 5520 w 5720"/>
              <a:gd name="T33" fmla="*/ 1476 h 6660"/>
              <a:gd name="T34" fmla="*/ 3558 w 5720"/>
              <a:gd name="T35" fmla="*/ 742 h 6660"/>
              <a:gd name="T36" fmla="*/ 3535 w 5720"/>
              <a:gd name="T37" fmla="*/ 733 h 6660"/>
              <a:gd name="T38" fmla="*/ 2674 w 5720"/>
              <a:gd name="T39" fmla="*/ 1476 h 6660"/>
              <a:gd name="T40" fmla="*/ 2129 w 5720"/>
              <a:gd name="T41" fmla="*/ 699 h 6660"/>
              <a:gd name="T42" fmla="*/ 3480 w 5720"/>
              <a:gd name="T43" fmla="*/ 6260 h 6660"/>
              <a:gd name="T44" fmla="*/ 3280 w 5720"/>
              <a:gd name="T45" fmla="*/ 3733 h 6660"/>
              <a:gd name="T46" fmla="*/ 2240 w 5720"/>
              <a:gd name="T47" fmla="*/ 3933 h 6660"/>
              <a:gd name="T48" fmla="*/ 803 w 5720"/>
              <a:gd name="T49" fmla="*/ 6260 h 6660"/>
              <a:gd name="T50" fmla="*/ 4916 w 5720"/>
              <a:gd name="T51" fmla="*/ 3544 h 6660"/>
              <a:gd name="T52" fmla="*/ 5320 w 5720"/>
              <a:gd name="T53" fmla="*/ 3144 h 6660"/>
              <a:gd name="T54" fmla="*/ 603 w 5720"/>
              <a:gd name="T55" fmla="*/ 3144 h 6660"/>
              <a:gd name="T56" fmla="*/ 400 w 5720"/>
              <a:gd name="T57" fmla="*/ 1876 h 6660"/>
              <a:gd name="T58" fmla="*/ 2240 w 5720"/>
              <a:gd name="T59" fmla="*/ 2730 h 6660"/>
              <a:gd name="T60" fmla="*/ 3280 w 5720"/>
              <a:gd name="T61" fmla="*/ 2930 h 6660"/>
              <a:gd name="T62" fmla="*/ 3480 w 5720"/>
              <a:gd name="T63" fmla="*/ 1876 h 6660"/>
              <a:gd name="T64" fmla="*/ 5320 w 5720"/>
              <a:gd name="T65" fmla="*/ 3144 h 6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0" h="6660">
                <a:moveTo>
                  <a:pt x="5520" y="1476"/>
                </a:moveTo>
                <a:lnTo>
                  <a:pt x="4142" y="1476"/>
                </a:lnTo>
                <a:cubicBezTo>
                  <a:pt x="4263" y="1432"/>
                  <a:pt x="4426" y="1384"/>
                  <a:pt x="4546" y="1388"/>
                </a:cubicBezTo>
                <a:cubicBezTo>
                  <a:pt x="4657" y="1392"/>
                  <a:pt x="4749" y="1305"/>
                  <a:pt x="4753" y="1195"/>
                </a:cubicBezTo>
                <a:cubicBezTo>
                  <a:pt x="4757" y="1085"/>
                  <a:pt x="4670" y="992"/>
                  <a:pt x="4560" y="988"/>
                </a:cubicBezTo>
                <a:cubicBezTo>
                  <a:pt x="4435" y="984"/>
                  <a:pt x="4298" y="1010"/>
                  <a:pt x="4177" y="1044"/>
                </a:cubicBezTo>
                <a:cubicBezTo>
                  <a:pt x="4169" y="1046"/>
                  <a:pt x="4159" y="1049"/>
                  <a:pt x="4149" y="1052"/>
                </a:cubicBezTo>
                <a:cubicBezTo>
                  <a:pt x="4128" y="1056"/>
                  <a:pt x="4020" y="1088"/>
                  <a:pt x="3935" y="1135"/>
                </a:cubicBezTo>
                <a:cubicBezTo>
                  <a:pt x="3985" y="866"/>
                  <a:pt x="3920" y="704"/>
                  <a:pt x="3920" y="704"/>
                </a:cubicBezTo>
                <a:cubicBezTo>
                  <a:pt x="3643" y="0"/>
                  <a:pt x="3057" y="719"/>
                  <a:pt x="2861" y="1062"/>
                </a:cubicBezTo>
                <a:cubicBezTo>
                  <a:pt x="2665" y="687"/>
                  <a:pt x="2264" y="112"/>
                  <a:pt x="1772" y="453"/>
                </a:cubicBezTo>
                <a:cubicBezTo>
                  <a:pt x="1503" y="629"/>
                  <a:pt x="1506" y="867"/>
                  <a:pt x="1617" y="1094"/>
                </a:cubicBezTo>
                <a:cubicBezTo>
                  <a:pt x="1507" y="1036"/>
                  <a:pt x="1367" y="939"/>
                  <a:pt x="1249" y="835"/>
                </a:cubicBezTo>
                <a:cubicBezTo>
                  <a:pt x="1166" y="762"/>
                  <a:pt x="1040" y="770"/>
                  <a:pt x="967" y="852"/>
                </a:cubicBezTo>
                <a:cubicBezTo>
                  <a:pt x="893" y="935"/>
                  <a:pt x="901" y="1062"/>
                  <a:pt x="984" y="1135"/>
                </a:cubicBezTo>
                <a:cubicBezTo>
                  <a:pt x="988" y="1138"/>
                  <a:pt x="1066" y="1207"/>
                  <a:pt x="1176" y="1287"/>
                </a:cubicBezTo>
                <a:cubicBezTo>
                  <a:pt x="1176" y="1287"/>
                  <a:pt x="1176" y="1287"/>
                  <a:pt x="1177" y="1287"/>
                </a:cubicBezTo>
                <a:cubicBezTo>
                  <a:pt x="1187" y="1295"/>
                  <a:pt x="1198" y="1303"/>
                  <a:pt x="1210" y="1311"/>
                </a:cubicBezTo>
                <a:cubicBezTo>
                  <a:pt x="1224" y="1321"/>
                  <a:pt x="1239" y="1331"/>
                  <a:pt x="1253" y="1341"/>
                </a:cubicBezTo>
                <a:cubicBezTo>
                  <a:pt x="1338" y="1398"/>
                  <a:pt x="1416" y="1443"/>
                  <a:pt x="1488" y="1476"/>
                </a:cubicBezTo>
                <a:lnTo>
                  <a:pt x="200" y="1476"/>
                </a:lnTo>
                <a:cubicBezTo>
                  <a:pt x="89" y="1476"/>
                  <a:pt x="0" y="1566"/>
                  <a:pt x="0" y="1676"/>
                </a:cubicBezTo>
                <a:lnTo>
                  <a:pt x="0" y="3344"/>
                </a:lnTo>
                <a:cubicBezTo>
                  <a:pt x="0" y="3455"/>
                  <a:pt x="89" y="3544"/>
                  <a:pt x="200" y="3544"/>
                </a:cubicBezTo>
                <a:lnTo>
                  <a:pt x="403" y="3544"/>
                </a:lnTo>
                <a:lnTo>
                  <a:pt x="403" y="6460"/>
                </a:lnTo>
                <a:cubicBezTo>
                  <a:pt x="403" y="6571"/>
                  <a:pt x="493" y="6660"/>
                  <a:pt x="603" y="6660"/>
                </a:cubicBezTo>
                <a:lnTo>
                  <a:pt x="5116" y="6660"/>
                </a:lnTo>
                <a:cubicBezTo>
                  <a:pt x="5227" y="6660"/>
                  <a:pt x="5316" y="6571"/>
                  <a:pt x="5316" y="6460"/>
                </a:cubicBezTo>
                <a:lnTo>
                  <a:pt x="5316" y="3544"/>
                </a:lnTo>
                <a:lnTo>
                  <a:pt x="5520" y="3544"/>
                </a:lnTo>
                <a:cubicBezTo>
                  <a:pt x="5630" y="3544"/>
                  <a:pt x="5720" y="3455"/>
                  <a:pt x="5720" y="3344"/>
                </a:cubicBezTo>
                <a:lnTo>
                  <a:pt x="5720" y="1676"/>
                </a:lnTo>
                <a:cubicBezTo>
                  <a:pt x="5720" y="1566"/>
                  <a:pt x="5630" y="1476"/>
                  <a:pt x="5520" y="1476"/>
                </a:cubicBezTo>
                <a:close/>
                <a:moveTo>
                  <a:pt x="3535" y="733"/>
                </a:moveTo>
                <a:cubicBezTo>
                  <a:pt x="3545" y="729"/>
                  <a:pt x="3553" y="736"/>
                  <a:pt x="3558" y="742"/>
                </a:cubicBezTo>
                <a:cubicBezTo>
                  <a:pt x="3631" y="836"/>
                  <a:pt x="3236" y="1522"/>
                  <a:pt x="3046" y="1436"/>
                </a:cubicBezTo>
                <a:cubicBezTo>
                  <a:pt x="2997" y="1341"/>
                  <a:pt x="3421" y="777"/>
                  <a:pt x="3535" y="733"/>
                </a:cubicBezTo>
                <a:close/>
                <a:moveTo>
                  <a:pt x="2129" y="699"/>
                </a:moveTo>
                <a:cubicBezTo>
                  <a:pt x="2404" y="776"/>
                  <a:pt x="2594" y="1244"/>
                  <a:pt x="2674" y="1476"/>
                </a:cubicBezTo>
                <a:lnTo>
                  <a:pt x="2442" y="1476"/>
                </a:lnTo>
                <a:cubicBezTo>
                  <a:pt x="2175" y="1209"/>
                  <a:pt x="1610" y="552"/>
                  <a:pt x="2129" y="699"/>
                </a:cubicBezTo>
                <a:close/>
                <a:moveTo>
                  <a:pt x="4916" y="6260"/>
                </a:moveTo>
                <a:lnTo>
                  <a:pt x="3480" y="6260"/>
                </a:lnTo>
                <a:lnTo>
                  <a:pt x="3480" y="3933"/>
                </a:lnTo>
                <a:cubicBezTo>
                  <a:pt x="3480" y="3822"/>
                  <a:pt x="3390" y="3733"/>
                  <a:pt x="3280" y="3733"/>
                </a:cubicBezTo>
                <a:lnTo>
                  <a:pt x="2440" y="3733"/>
                </a:lnTo>
                <a:cubicBezTo>
                  <a:pt x="2329" y="3733"/>
                  <a:pt x="2240" y="3822"/>
                  <a:pt x="2240" y="3933"/>
                </a:cubicBezTo>
                <a:lnTo>
                  <a:pt x="2240" y="6260"/>
                </a:lnTo>
                <a:lnTo>
                  <a:pt x="803" y="6260"/>
                </a:lnTo>
                <a:lnTo>
                  <a:pt x="803" y="3544"/>
                </a:lnTo>
                <a:lnTo>
                  <a:pt x="4916" y="3544"/>
                </a:lnTo>
                <a:lnTo>
                  <a:pt x="4916" y="6260"/>
                </a:lnTo>
                <a:close/>
                <a:moveTo>
                  <a:pt x="5320" y="3144"/>
                </a:moveTo>
                <a:lnTo>
                  <a:pt x="5116" y="3144"/>
                </a:lnTo>
                <a:lnTo>
                  <a:pt x="603" y="3144"/>
                </a:lnTo>
                <a:lnTo>
                  <a:pt x="400" y="3144"/>
                </a:lnTo>
                <a:lnTo>
                  <a:pt x="400" y="1876"/>
                </a:lnTo>
                <a:lnTo>
                  <a:pt x="2240" y="1876"/>
                </a:lnTo>
                <a:lnTo>
                  <a:pt x="2240" y="2730"/>
                </a:lnTo>
                <a:cubicBezTo>
                  <a:pt x="2240" y="2841"/>
                  <a:pt x="2329" y="2930"/>
                  <a:pt x="2440" y="2930"/>
                </a:cubicBezTo>
                <a:lnTo>
                  <a:pt x="3280" y="2930"/>
                </a:lnTo>
                <a:cubicBezTo>
                  <a:pt x="3390" y="2930"/>
                  <a:pt x="3480" y="2841"/>
                  <a:pt x="3480" y="2730"/>
                </a:cubicBezTo>
                <a:lnTo>
                  <a:pt x="3480" y="1876"/>
                </a:lnTo>
                <a:lnTo>
                  <a:pt x="5320" y="1876"/>
                </a:lnTo>
                <a:lnTo>
                  <a:pt x="5320" y="3144"/>
                </a:lnTo>
                <a:close/>
              </a:path>
            </a:pathLst>
          </a:custGeom>
          <a:solidFill>
            <a:srgbClr val="988563"/>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sp>
        <p:nvSpPr>
          <p:cNvPr id="37" name="business-bars-graphic_70650"/>
          <p:cNvSpPr>
            <a:spLocks noChangeAspect="1"/>
          </p:cNvSpPr>
          <p:nvPr>
            <p:custDataLst>
              <p:tags r:id="rId30"/>
            </p:custDataLst>
          </p:nvPr>
        </p:nvSpPr>
        <p:spPr bwMode="auto">
          <a:xfrm>
            <a:off x="6010617" y="2256970"/>
            <a:ext cx="309575" cy="284466"/>
          </a:xfrm>
          <a:custGeom>
            <a:avLst/>
            <a:gdLst>
              <a:gd name="connsiteX0" fmla="*/ 366665 w 604675"/>
              <a:gd name="connsiteY0" fmla="*/ 388199 h 555632"/>
              <a:gd name="connsiteX1" fmla="*/ 366665 w 604675"/>
              <a:gd name="connsiteY1" fmla="*/ 481413 h 555632"/>
              <a:gd name="connsiteX2" fmla="*/ 426977 w 604675"/>
              <a:gd name="connsiteY2" fmla="*/ 481413 h 555632"/>
              <a:gd name="connsiteX3" fmla="*/ 426977 w 604675"/>
              <a:gd name="connsiteY3" fmla="*/ 388199 h 555632"/>
              <a:gd name="connsiteX4" fmla="*/ 189710 w 604675"/>
              <a:gd name="connsiteY4" fmla="*/ 388199 h 555632"/>
              <a:gd name="connsiteX5" fmla="*/ 189710 w 604675"/>
              <a:gd name="connsiteY5" fmla="*/ 481413 h 555632"/>
              <a:gd name="connsiteX6" fmla="*/ 250022 w 604675"/>
              <a:gd name="connsiteY6" fmla="*/ 481413 h 555632"/>
              <a:gd name="connsiteX7" fmla="*/ 250022 w 604675"/>
              <a:gd name="connsiteY7" fmla="*/ 388199 h 555632"/>
              <a:gd name="connsiteX8" fmla="*/ 366665 w 604675"/>
              <a:gd name="connsiteY8" fmla="*/ 291853 h 555632"/>
              <a:gd name="connsiteX9" fmla="*/ 366665 w 604675"/>
              <a:gd name="connsiteY9" fmla="*/ 385067 h 555632"/>
              <a:gd name="connsiteX10" fmla="*/ 426977 w 604675"/>
              <a:gd name="connsiteY10" fmla="*/ 385067 h 555632"/>
              <a:gd name="connsiteX11" fmla="*/ 426977 w 604675"/>
              <a:gd name="connsiteY11" fmla="*/ 291853 h 555632"/>
              <a:gd name="connsiteX12" fmla="*/ 189710 w 604675"/>
              <a:gd name="connsiteY12" fmla="*/ 291853 h 555632"/>
              <a:gd name="connsiteX13" fmla="*/ 189710 w 604675"/>
              <a:gd name="connsiteY13" fmla="*/ 385067 h 555632"/>
              <a:gd name="connsiteX14" fmla="*/ 250022 w 604675"/>
              <a:gd name="connsiteY14" fmla="*/ 385067 h 555632"/>
              <a:gd name="connsiteX15" fmla="*/ 250022 w 604675"/>
              <a:gd name="connsiteY15" fmla="*/ 291853 h 555632"/>
              <a:gd name="connsiteX16" fmla="*/ 257380 w 604675"/>
              <a:gd name="connsiteY16" fmla="*/ 53277 h 555632"/>
              <a:gd name="connsiteX17" fmla="*/ 359428 w 604675"/>
              <a:gd name="connsiteY17" fmla="*/ 53277 h 555632"/>
              <a:gd name="connsiteX18" fmla="*/ 366665 w 604675"/>
              <a:gd name="connsiteY18" fmla="*/ 60503 h 555632"/>
              <a:gd name="connsiteX19" fmla="*/ 366665 w 604675"/>
              <a:gd name="connsiteY19" fmla="*/ 96030 h 555632"/>
              <a:gd name="connsiteX20" fmla="*/ 557612 w 604675"/>
              <a:gd name="connsiteY20" fmla="*/ 96030 h 555632"/>
              <a:gd name="connsiteX21" fmla="*/ 559301 w 604675"/>
              <a:gd name="connsiteY21" fmla="*/ 97596 h 555632"/>
              <a:gd name="connsiteX22" fmla="*/ 557612 w 604675"/>
              <a:gd name="connsiteY22" fmla="*/ 99162 h 555632"/>
              <a:gd name="connsiteX23" fmla="*/ 366665 w 604675"/>
              <a:gd name="connsiteY23" fmla="*/ 99162 h 555632"/>
              <a:gd name="connsiteX24" fmla="*/ 366665 w 604675"/>
              <a:gd name="connsiteY24" fmla="*/ 192376 h 555632"/>
              <a:gd name="connsiteX25" fmla="*/ 557612 w 604675"/>
              <a:gd name="connsiteY25" fmla="*/ 192376 h 555632"/>
              <a:gd name="connsiteX26" fmla="*/ 559301 w 604675"/>
              <a:gd name="connsiteY26" fmla="*/ 193942 h 555632"/>
              <a:gd name="connsiteX27" fmla="*/ 557612 w 604675"/>
              <a:gd name="connsiteY27" fmla="*/ 195507 h 555632"/>
              <a:gd name="connsiteX28" fmla="*/ 366665 w 604675"/>
              <a:gd name="connsiteY28" fmla="*/ 195507 h 555632"/>
              <a:gd name="connsiteX29" fmla="*/ 366665 w 604675"/>
              <a:gd name="connsiteY29" fmla="*/ 288722 h 555632"/>
              <a:gd name="connsiteX30" fmla="*/ 426977 w 604675"/>
              <a:gd name="connsiteY30" fmla="*/ 288722 h 555632"/>
              <a:gd name="connsiteX31" fmla="*/ 426977 w 604675"/>
              <a:gd name="connsiteY31" fmla="*/ 237177 h 555632"/>
              <a:gd name="connsiteX32" fmla="*/ 434214 w 604675"/>
              <a:gd name="connsiteY32" fmla="*/ 229830 h 555632"/>
              <a:gd name="connsiteX33" fmla="*/ 536262 w 604675"/>
              <a:gd name="connsiteY33" fmla="*/ 229830 h 555632"/>
              <a:gd name="connsiteX34" fmla="*/ 543620 w 604675"/>
              <a:gd name="connsiteY34" fmla="*/ 237177 h 555632"/>
              <a:gd name="connsiteX35" fmla="*/ 543620 w 604675"/>
              <a:gd name="connsiteY35" fmla="*/ 288722 h 555632"/>
              <a:gd name="connsiteX36" fmla="*/ 557612 w 604675"/>
              <a:gd name="connsiteY36" fmla="*/ 288722 h 555632"/>
              <a:gd name="connsiteX37" fmla="*/ 559301 w 604675"/>
              <a:gd name="connsiteY37" fmla="*/ 290287 h 555632"/>
              <a:gd name="connsiteX38" fmla="*/ 557612 w 604675"/>
              <a:gd name="connsiteY38" fmla="*/ 291853 h 555632"/>
              <a:gd name="connsiteX39" fmla="*/ 543620 w 604675"/>
              <a:gd name="connsiteY39" fmla="*/ 291853 h 555632"/>
              <a:gd name="connsiteX40" fmla="*/ 543620 w 604675"/>
              <a:gd name="connsiteY40" fmla="*/ 385067 h 555632"/>
              <a:gd name="connsiteX41" fmla="*/ 557612 w 604675"/>
              <a:gd name="connsiteY41" fmla="*/ 385067 h 555632"/>
              <a:gd name="connsiteX42" fmla="*/ 559301 w 604675"/>
              <a:gd name="connsiteY42" fmla="*/ 386633 h 555632"/>
              <a:gd name="connsiteX43" fmla="*/ 557612 w 604675"/>
              <a:gd name="connsiteY43" fmla="*/ 388199 h 555632"/>
              <a:gd name="connsiteX44" fmla="*/ 543620 w 604675"/>
              <a:gd name="connsiteY44" fmla="*/ 388199 h 555632"/>
              <a:gd name="connsiteX45" fmla="*/ 543620 w 604675"/>
              <a:gd name="connsiteY45" fmla="*/ 481413 h 555632"/>
              <a:gd name="connsiteX46" fmla="*/ 557612 w 604675"/>
              <a:gd name="connsiteY46" fmla="*/ 481413 h 555632"/>
              <a:gd name="connsiteX47" fmla="*/ 559301 w 604675"/>
              <a:gd name="connsiteY47" fmla="*/ 482979 h 555632"/>
              <a:gd name="connsiteX48" fmla="*/ 557612 w 604675"/>
              <a:gd name="connsiteY48" fmla="*/ 484544 h 555632"/>
              <a:gd name="connsiteX49" fmla="*/ 543620 w 604675"/>
              <a:gd name="connsiteY49" fmla="*/ 484544 h 555632"/>
              <a:gd name="connsiteX50" fmla="*/ 536262 w 604675"/>
              <a:gd name="connsiteY50" fmla="*/ 491770 h 555632"/>
              <a:gd name="connsiteX51" fmla="*/ 434214 w 604675"/>
              <a:gd name="connsiteY51" fmla="*/ 491770 h 555632"/>
              <a:gd name="connsiteX52" fmla="*/ 426977 w 604675"/>
              <a:gd name="connsiteY52" fmla="*/ 484544 h 555632"/>
              <a:gd name="connsiteX53" fmla="*/ 366665 w 604675"/>
              <a:gd name="connsiteY53" fmla="*/ 484544 h 555632"/>
              <a:gd name="connsiteX54" fmla="*/ 359428 w 604675"/>
              <a:gd name="connsiteY54" fmla="*/ 491770 h 555632"/>
              <a:gd name="connsiteX55" fmla="*/ 257380 w 604675"/>
              <a:gd name="connsiteY55" fmla="*/ 491770 h 555632"/>
              <a:gd name="connsiteX56" fmla="*/ 250022 w 604675"/>
              <a:gd name="connsiteY56" fmla="*/ 484544 h 555632"/>
              <a:gd name="connsiteX57" fmla="*/ 189710 w 604675"/>
              <a:gd name="connsiteY57" fmla="*/ 484544 h 555632"/>
              <a:gd name="connsiteX58" fmla="*/ 182473 w 604675"/>
              <a:gd name="connsiteY58" fmla="*/ 491770 h 555632"/>
              <a:gd name="connsiteX59" fmla="*/ 80425 w 604675"/>
              <a:gd name="connsiteY59" fmla="*/ 491770 h 555632"/>
              <a:gd name="connsiteX60" fmla="*/ 73187 w 604675"/>
              <a:gd name="connsiteY60" fmla="*/ 484544 h 555632"/>
              <a:gd name="connsiteX61" fmla="*/ 47012 w 604675"/>
              <a:gd name="connsiteY61" fmla="*/ 484544 h 555632"/>
              <a:gd name="connsiteX62" fmla="*/ 45444 w 604675"/>
              <a:gd name="connsiteY62" fmla="*/ 482979 h 555632"/>
              <a:gd name="connsiteX63" fmla="*/ 47012 w 604675"/>
              <a:gd name="connsiteY63" fmla="*/ 481413 h 555632"/>
              <a:gd name="connsiteX64" fmla="*/ 73187 w 604675"/>
              <a:gd name="connsiteY64" fmla="*/ 481413 h 555632"/>
              <a:gd name="connsiteX65" fmla="*/ 73187 w 604675"/>
              <a:gd name="connsiteY65" fmla="*/ 388199 h 555632"/>
              <a:gd name="connsiteX66" fmla="*/ 47012 w 604675"/>
              <a:gd name="connsiteY66" fmla="*/ 388199 h 555632"/>
              <a:gd name="connsiteX67" fmla="*/ 45444 w 604675"/>
              <a:gd name="connsiteY67" fmla="*/ 386633 h 555632"/>
              <a:gd name="connsiteX68" fmla="*/ 47012 w 604675"/>
              <a:gd name="connsiteY68" fmla="*/ 385067 h 555632"/>
              <a:gd name="connsiteX69" fmla="*/ 73187 w 604675"/>
              <a:gd name="connsiteY69" fmla="*/ 385067 h 555632"/>
              <a:gd name="connsiteX70" fmla="*/ 73187 w 604675"/>
              <a:gd name="connsiteY70" fmla="*/ 291853 h 555632"/>
              <a:gd name="connsiteX71" fmla="*/ 47012 w 604675"/>
              <a:gd name="connsiteY71" fmla="*/ 291853 h 555632"/>
              <a:gd name="connsiteX72" fmla="*/ 45444 w 604675"/>
              <a:gd name="connsiteY72" fmla="*/ 290287 h 555632"/>
              <a:gd name="connsiteX73" fmla="*/ 47012 w 604675"/>
              <a:gd name="connsiteY73" fmla="*/ 288722 h 555632"/>
              <a:gd name="connsiteX74" fmla="*/ 73187 w 604675"/>
              <a:gd name="connsiteY74" fmla="*/ 288722 h 555632"/>
              <a:gd name="connsiteX75" fmla="*/ 73187 w 604675"/>
              <a:gd name="connsiteY75" fmla="*/ 237177 h 555632"/>
              <a:gd name="connsiteX76" fmla="*/ 80425 w 604675"/>
              <a:gd name="connsiteY76" fmla="*/ 229830 h 555632"/>
              <a:gd name="connsiteX77" fmla="*/ 182473 w 604675"/>
              <a:gd name="connsiteY77" fmla="*/ 229830 h 555632"/>
              <a:gd name="connsiteX78" fmla="*/ 189710 w 604675"/>
              <a:gd name="connsiteY78" fmla="*/ 237177 h 555632"/>
              <a:gd name="connsiteX79" fmla="*/ 189710 w 604675"/>
              <a:gd name="connsiteY79" fmla="*/ 288722 h 555632"/>
              <a:gd name="connsiteX80" fmla="*/ 250022 w 604675"/>
              <a:gd name="connsiteY80" fmla="*/ 288722 h 555632"/>
              <a:gd name="connsiteX81" fmla="*/ 250022 w 604675"/>
              <a:gd name="connsiteY81" fmla="*/ 195507 h 555632"/>
              <a:gd name="connsiteX82" fmla="*/ 47012 w 604675"/>
              <a:gd name="connsiteY82" fmla="*/ 195507 h 555632"/>
              <a:gd name="connsiteX83" fmla="*/ 45444 w 604675"/>
              <a:gd name="connsiteY83" fmla="*/ 193942 h 555632"/>
              <a:gd name="connsiteX84" fmla="*/ 47012 w 604675"/>
              <a:gd name="connsiteY84" fmla="*/ 192376 h 555632"/>
              <a:gd name="connsiteX85" fmla="*/ 250022 w 604675"/>
              <a:gd name="connsiteY85" fmla="*/ 192376 h 555632"/>
              <a:gd name="connsiteX86" fmla="*/ 250022 w 604675"/>
              <a:gd name="connsiteY86" fmla="*/ 99162 h 555632"/>
              <a:gd name="connsiteX87" fmla="*/ 47012 w 604675"/>
              <a:gd name="connsiteY87" fmla="*/ 99162 h 555632"/>
              <a:gd name="connsiteX88" fmla="*/ 45444 w 604675"/>
              <a:gd name="connsiteY88" fmla="*/ 97596 h 555632"/>
              <a:gd name="connsiteX89" fmla="*/ 47012 w 604675"/>
              <a:gd name="connsiteY89" fmla="*/ 96030 h 555632"/>
              <a:gd name="connsiteX90" fmla="*/ 250022 w 604675"/>
              <a:gd name="connsiteY90" fmla="*/ 96030 h 555632"/>
              <a:gd name="connsiteX91" fmla="*/ 250022 w 604675"/>
              <a:gd name="connsiteY91" fmla="*/ 60503 h 555632"/>
              <a:gd name="connsiteX92" fmla="*/ 257380 w 604675"/>
              <a:gd name="connsiteY92" fmla="*/ 53277 h 555632"/>
              <a:gd name="connsiteX93" fmla="*/ 16043 w 604675"/>
              <a:gd name="connsiteY93" fmla="*/ 0 h 555632"/>
              <a:gd name="connsiteX94" fmla="*/ 32206 w 604675"/>
              <a:gd name="connsiteY94" fmla="*/ 16020 h 555632"/>
              <a:gd name="connsiteX95" fmla="*/ 32206 w 604675"/>
              <a:gd name="connsiteY95" fmla="*/ 523593 h 555632"/>
              <a:gd name="connsiteX96" fmla="*/ 588632 w 604675"/>
              <a:gd name="connsiteY96" fmla="*/ 523593 h 555632"/>
              <a:gd name="connsiteX97" fmla="*/ 604675 w 604675"/>
              <a:gd name="connsiteY97" fmla="*/ 539612 h 555632"/>
              <a:gd name="connsiteX98" fmla="*/ 588632 w 604675"/>
              <a:gd name="connsiteY98" fmla="*/ 555632 h 555632"/>
              <a:gd name="connsiteX99" fmla="*/ 16043 w 604675"/>
              <a:gd name="connsiteY99" fmla="*/ 555632 h 555632"/>
              <a:gd name="connsiteX100" fmla="*/ 0 w 604675"/>
              <a:gd name="connsiteY100" fmla="*/ 539612 h 555632"/>
              <a:gd name="connsiteX101" fmla="*/ 0 w 604675"/>
              <a:gd name="connsiteY101" fmla="*/ 16020 h 555632"/>
              <a:gd name="connsiteX102" fmla="*/ 16043 w 604675"/>
              <a:gd name="connsiteY102" fmla="*/ 0 h 55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4675" h="555632">
                <a:moveTo>
                  <a:pt x="366665" y="388199"/>
                </a:moveTo>
                <a:lnTo>
                  <a:pt x="366665" y="481413"/>
                </a:lnTo>
                <a:lnTo>
                  <a:pt x="426977" y="481413"/>
                </a:lnTo>
                <a:lnTo>
                  <a:pt x="426977" y="388199"/>
                </a:lnTo>
                <a:close/>
                <a:moveTo>
                  <a:pt x="189710" y="388199"/>
                </a:moveTo>
                <a:lnTo>
                  <a:pt x="189710" y="481413"/>
                </a:lnTo>
                <a:lnTo>
                  <a:pt x="250022" y="481413"/>
                </a:lnTo>
                <a:lnTo>
                  <a:pt x="250022" y="388199"/>
                </a:lnTo>
                <a:close/>
                <a:moveTo>
                  <a:pt x="366665" y="291853"/>
                </a:moveTo>
                <a:lnTo>
                  <a:pt x="366665" y="385067"/>
                </a:lnTo>
                <a:lnTo>
                  <a:pt x="426977" y="385067"/>
                </a:lnTo>
                <a:lnTo>
                  <a:pt x="426977" y="291853"/>
                </a:lnTo>
                <a:close/>
                <a:moveTo>
                  <a:pt x="189710" y="291853"/>
                </a:moveTo>
                <a:lnTo>
                  <a:pt x="189710" y="385067"/>
                </a:lnTo>
                <a:lnTo>
                  <a:pt x="250022" y="385067"/>
                </a:lnTo>
                <a:lnTo>
                  <a:pt x="250022" y="291853"/>
                </a:lnTo>
                <a:close/>
                <a:moveTo>
                  <a:pt x="257380" y="53277"/>
                </a:moveTo>
                <a:lnTo>
                  <a:pt x="359428" y="53277"/>
                </a:lnTo>
                <a:cubicBezTo>
                  <a:pt x="363408" y="53277"/>
                  <a:pt x="366665" y="56529"/>
                  <a:pt x="366665" y="60503"/>
                </a:cubicBezTo>
                <a:lnTo>
                  <a:pt x="366665" y="96030"/>
                </a:lnTo>
                <a:lnTo>
                  <a:pt x="557612" y="96030"/>
                </a:lnTo>
                <a:cubicBezTo>
                  <a:pt x="558577" y="96030"/>
                  <a:pt x="559301" y="96753"/>
                  <a:pt x="559301" y="97596"/>
                </a:cubicBezTo>
                <a:cubicBezTo>
                  <a:pt x="559301" y="98439"/>
                  <a:pt x="558577" y="99162"/>
                  <a:pt x="557612" y="99162"/>
                </a:cubicBezTo>
                <a:lnTo>
                  <a:pt x="366665" y="99162"/>
                </a:lnTo>
                <a:lnTo>
                  <a:pt x="366665" y="192376"/>
                </a:lnTo>
                <a:lnTo>
                  <a:pt x="557612" y="192376"/>
                </a:lnTo>
                <a:cubicBezTo>
                  <a:pt x="558577" y="192376"/>
                  <a:pt x="559301" y="193099"/>
                  <a:pt x="559301" y="193942"/>
                </a:cubicBezTo>
                <a:cubicBezTo>
                  <a:pt x="559301" y="194785"/>
                  <a:pt x="558577" y="195507"/>
                  <a:pt x="557612" y="195507"/>
                </a:cubicBezTo>
                <a:lnTo>
                  <a:pt x="366665" y="195507"/>
                </a:lnTo>
                <a:lnTo>
                  <a:pt x="366665" y="288722"/>
                </a:lnTo>
                <a:lnTo>
                  <a:pt x="426977" y="288722"/>
                </a:lnTo>
                <a:lnTo>
                  <a:pt x="426977" y="237177"/>
                </a:lnTo>
                <a:cubicBezTo>
                  <a:pt x="426977" y="233082"/>
                  <a:pt x="430234" y="229830"/>
                  <a:pt x="434214" y="229830"/>
                </a:cubicBezTo>
                <a:lnTo>
                  <a:pt x="536262" y="229830"/>
                </a:lnTo>
                <a:cubicBezTo>
                  <a:pt x="540363" y="229830"/>
                  <a:pt x="543620" y="233082"/>
                  <a:pt x="543620" y="237177"/>
                </a:cubicBezTo>
                <a:lnTo>
                  <a:pt x="543620" y="288722"/>
                </a:lnTo>
                <a:lnTo>
                  <a:pt x="557612" y="288722"/>
                </a:lnTo>
                <a:cubicBezTo>
                  <a:pt x="558577" y="288722"/>
                  <a:pt x="559301" y="289444"/>
                  <a:pt x="559301" y="290287"/>
                </a:cubicBezTo>
                <a:cubicBezTo>
                  <a:pt x="559301" y="291130"/>
                  <a:pt x="558577" y="291853"/>
                  <a:pt x="557612" y="291853"/>
                </a:cubicBezTo>
                <a:lnTo>
                  <a:pt x="543620" y="291853"/>
                </a:lnTo>
                <a:lnTo>
                  <a:pt x="543620" y="385067"/>
                </a:lnTo>
                <a:lnTo>
                  <a:pt x="557612" y="385067"/>
                </a:lnTo>
                <a:cubicBezTo>
                  <a:pt x="558577" y="385067"/>
                  <a:pt x="559301" y="385790"/>
                  <a:pt x="559301" y="386633"/>
                </a:cubicBezTo>
                <a:cubicBezTo>
                  <a:pt x="559301" y="387476"/>
                  <a:pt x="558577" y="388199"/>
                  <a:pt x="557612" y="388199"/>
                </a:cubicBezTo>
                <a:lnTo>
                  <a:pt x="543620" y="388199"/>
                </a:lnTo>
                <a:lnTo>
                  <a:pt x="543620" y="481413"/>
                </a:lnTo>
                <a:lnTo>
                  <a:pt x="557612" y="481413"/>
                </a:lnTo>
                <a:cubicBezTo>
                  <a:pt x="558577" y="481413"/>
                  <a:pt x="559301" y="482136"/>
                  <a:pt x="559301" y="482979"/>
                </a:cubicBezTo>
                <a:cubicBezTo>
                  <a:pt x="559301" y="483822"/>
                  <a:pt x="558577" y="484544"/>
                  <a:pt x="557612" y="484544"/>
                </a:cubicBezTo>
                <a:lnTo>
                  <a:pt x="543620" y="484544"/>
                </a:lnTo>
                <a:cubicBezTo>
                  <a:pt x="543499" y="488518"/>
                  <a:pt x="540243" y="491770"/>
                  <a:pt x="536262" y="491770"/>
                </a:cubicBezTo>
                <a:lnTo>
                  <a:pt x="434214" y="491770"/>
                </a:lnTo>
                <a:cubicBezTo>
                  <a:pt x="430234" y="491770"/>
                  <a:pt x="426977" y="488518"/>
                  <a:pt x="426977" y="484544"/>
                </a:cubicBezTo>
                <a:lnTo>
                  <a:pt x="366665" y="484544"/>
                </a:lnTo>
                <a:cubicBezTo>
                  <a:pt x="366665" y="488518"/>
                  <a:pt x="363408" y="491770"/>
                  <a:pt x="359428" y="491770"/>
                </a:cubicBezTo>
                <a:lnTo>
                  <a:pt x="257380" y="491770"/>
                </a:lnTo>
                <a:cubicBezTo>
                  <a:pt x="253399" y="491770"/>
                  <a:pt x="250142" y="488518"/>
                  <a:pt x="250022" y="484544"/>
                </a:cubicBezTo>
                <a:lnTo>
                  <a:pt x="189710" y="484544"/>
                </a:lnTo>
                <a:cubicBezTo>
                  <a:pt x="189710" y="488518"/>
                  <a:pt x="186453" y="491770"/>
                  <a:pt x="182473" y="491770"/>
                </a:cubicBezTo>
                <a:lnTo>
                  <a:pt x="80425" y="491770"/>
                </a:lnTo>
                <a:cubicBezTo>
                  <a:pt x="76444" y="491770"/>
                  <a:pt x="73187" y="488518"/>
                  <a:pt x="73187" y="484544"/>
                </a:cubicBezTo>
                <a:lnTo>
                  <a:pt x="47012" y="484544"/>
                </a:lnTo>
                <a:cubicBezTo>
                  <a:pt x="46168" y="484544"/>
                  <a:pt x="45444" y="483822"/>
                  <a:pt x="45444" y="482979"/>
                </a:cubicBezTo>
                <a:cubicBezTo>
                  <a:pt x="45444" y="482136"/>
                  <a:pt x="46168" y="481413"/>
                  <a:pt x="47012" y="481413"/>
                </a:cubicBezTo>
                <a:lnTo>
                  <a:pt x="73187" y="481413"/>
                </a:lnTo>
                <a:lnTo>
                  <a:pt x="73187" y="388199"/>
                </a:lnTo>
                <a:lnTo>
                  <a:pt x="47012" y="388199"/>
                </a:lnTo>
                <a:cubicBezTo>
                  <a:pt x="46168" y="388199"/>
                  <a:pt x="45444" y="387476"/>
                  <a:pt x="45444" y="386633"/>
                </a:cubicBezTo>
                <a:cubicBezTo>
                  <a:pt x="45444" y="385790"/>
                  <a:pt x="46168" y="385067"/>
                  <a:pt x="47012" y="385067"/>
                </a:cubicBezTo>
                <a:lnTo>
                  <a:pt x="73187" y="385067"/>
                </a:lnTo>
                <a:lnTo>
                  <a:pt x="73187" y="291853"/>
                </a:lnTo>
                <a:lnTo>
                  <a:pt x="47012" y="291853"/>
                </a:lnTo>
                <a:cubicBezTo>
                  <a:pt x="46168" y="291853"/>
                  <a:pt x="45444" y="291130"/>
                  <a:pt x="45444" y="290287"/>
                </a:cubicBezTo>
                <a:cubicBezTo>
                  <a:pt x="45444" y="289444"/>
                  <a:pt x="46168" y="288722"/>
                  <a:pt x="47012" y="288722"/>
                </a:cubicBezTo>
                <a:lnTo>
                  <a:pt x="73187" y="288722"/>
                </a:lnTo>
                <a:lnTo>
                  <a:pt x="73187" y="237177"/>
                </a:lnTo>
                <a:cubicBezTo>
                  <a:pt x="73187" y="233082"/>
                  <a:pt x="76444" y="229830"/>
                  <a:pt x="80425" y="229830"/>
                </a:cubicBezTo>
                <a:lnTo>
                  <a:pt x="182473" y="229830"/>
                </a:lnTo>
                <a:cubicBezTo>
                  <a:pt x="186453" y="229830"/>
                  <a:pt x="189710" y="233082"/>
                  <a:pt x="189710" y="237177"/>
                </a:cubicBezTo>
                <a:lnTo>
                  <a:pt x="189710" y="288722"/>
                </a:lnTo>
                <a:lnTo>
                  <a:pt x="250022" y="288722"/>
                </a:lnTo>
                <a:lnTo>
                  <a:pt x="250022" y="195507"/>
                </a:lnTo>
                <a:lnTo>
                  <a:pt x="47012" y="195507"/>
                </a:lnTo>
                <a:cubicBezTo>
                  <a:pt x="46168" y="195507"/>
                  <a:pt x="45444" y="194785"/>
                  <a:pt x="45444" y="193942"/>
                </a:cubicBezTo>
                <a:cubicBezTo>
                  <a:pt x="45444" y="193099"/>
                  <a:pt x="46168" y="192376"/>
                  <a:pt x="47012" y="192376"/>
                </a:cubicBezTo>
                <a:lnTo>
                  <a:pt x="250022" y="192376"/>
                </a:lnTo>
                <a:lnTo>
                  <a:pt x="250022" y="99162"/>
                </a:lnTo>
                <a:lnTo>
                  <a:pt x="47012" y="99162"/>
                </a:lnTo>
                <a:cubicBezTo>
                  <a:pt x="46168" y="99162"/>
                  <a:pt x="45444" y="98439"/>
                  <a:pt x="45444" y="97596"/>
                </a:cubicBezTo>
                <a:cubicBezTo>
                  <a:pt x="45444" y="96753"/>
                  <a:pt x="46168" y="96030"/>
                  <a:pt x="47012" y="96030"/>
                </a:cubicBezTo>
                <a:lnTo>
                  <a:pt x="250022" y="96030"/>
                </a:lnTo>
                <a:lnTo>
                  <a:pt x="250022" y="60503"/>
                </a:lnTo>
                <a:cubicBezTo>
                  <a:pt x="250022" y="56529"/>
                  <a:pt x="253279" y="53277"/>
                  <a:pt x="257380" y="53277"/>
                </a:cubicBezTo>
                <a:close/>
                <a:moveTo>
                  <a:pt x="16043" y="0"/>
                </a:moveTo>
                <a:cubicBezTo>
                  <a:pt x="24969" y="0"/>
                  <a:pt x="32206" y="7227"/>
                  <a:pt x="32206" y="16020"/>
                </a:cubicBezTo>
                <a:lnTo>
                  <a:pt x="32206" y="523593"/>
                </a:lnTo>
                <a:lnTo>
                  <a:pt x="588632" y="523593"/>
                </a:lnTo>
                <a:cubicBezTo>
                  <a:pt x="597558" y="523593"/>
                  <a:pt x="604675" y="530699"/>
                  <a:pt x="604675" y="539612"/>
                </a:cubicBezTo>
                <a:cubicBezTo>
                  <a:pt x="604675" y="548526"/>
                  <a:pt x="597558" y="555632"/>
                  <a:pt x="588632" y="555632"/>
                </a:cubicBezTo>
                <a:lnTo>
                  <a:pt x="16043" y="555632"/>
                </a:lnTo>
                <a:cubicBezTo>
                  <a:pt x="7237" y="555632"/>
                  <a:pt x="0" y="548526"/>
                  <a:pt x="0" y="539612"/>
                </a:cubicBezTo>
                <a:lnTo>
                  <a:pt x="0" y="16020"/>
                </a:lnTo>
                <a:cubicBezTo>
                  <a:pt x="0" y="7227"/>
                  <a:pt x="7237" y="0"/>
                  <a:pt x="16043" y="0"/>
                </a:cubicBezTo>
                <a:close/>
              </a:path>
            </a:pathLst>
          </a:custGeom>
          <a:solidFill>
            <a:schemeClr val="bg1"/>
          </a:solidFill>
          <a:ln>
            <a:noFill/>
          </a:ln>
        </p:spPr>
      </p:sp>
      <p:pic>
        <p:nvPicPr>
          <p:cNvPr id="2" name="图片 1" descr="无背景logo"/>
          <p:cNvPicPr>
            <a:picLocks noChangeAspect="1"/>
          </p:cNvPicPr>
          <p:nvPr>
            <p:custDataLst>
              <p:tags r:id="rId31"/>
            </p:custDataLst>
          </p:nvPr>
        </p:nvPicPr>
        <p:blipFill>
          <a:blip r:embed="rId32"/>
          <a:stretch>
            <a:fillRect/>
          </a:stretch>
        </p:blipFill>
        <p:spPr>
          <a:xfrm>
            <a:off x="10072370" y="76200"/>
            <a:ext cx="1689735" cy="858520"/>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34035"/>
          </a:xfrm>
          <a:prstGeom prst="rect">
            <a:avLst/>
          </a:prstGeom>
          <a:noFill/>
        </p:spPr>
        <p:txBody>
          <a:bodyPr wrap="square" rtlCol="0">
            <a:spAutoFit/>
          </a:bodyPr>
          <a:lstStyle/>
          <a:p>
            <a:pPr>
              <a:lnSpc>
                <a:spcPct val="120000"/>
              </a:lnSpc>
            </a:pPr>
            <a:r>
              <a:rPr lang="zh-CN" sz="2400" spc="100">
                <a:solidFill>
                  <a:schemeClr val="accent4">
                    <a:lumMod val="50000"/>
                  </a:schemeClr>
                </a:solidFill>
                <a:latin typeface="微软雅黑 Light" panose="020B0502040204020203" pitchFamily="34" charset="-122"/>
                <a:ea typeface="微软雅黑 Light" panose="020B0502040204020203" pitchFamily="34" charset="-122"/>
                <a:sym typeface="+mn-ea"/>
              </a:rPr>
              <a:t>RISC-V指令集设计</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170493" y="578048"/>
            <a:ext cx="4028790" cy="306705"/>
          </a:xfrm>
          <a:prstGeom prst="rect">
            <a:avLst/>
          </a:prstGeom>
          <a:noFill/>
        </p:spPr>
        <p:txBody>
          <a:bodyPr wrap="square" rtlCol="0">
            <a:spAutoFit/>
          </a:bodyPr>
          <a:lstStyle/>
          <a:p>
            <a:pPr algn="dist"/>
            <a:r>
              <a:rPr lang="en-US"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RISC-V</a:t>
            </a: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的特权模式</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			</a:t>
            </a:r>
            <a:endPar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5" name="矩形 4"/>
          <p:cNvSpPr/>
          <p:nvPr/>
        </p:nvSpPr>
        <p:spPr>
          <a:xfrm>
            <a:off x="0" y="1654175"/>
            <a:ext cx="12191365" cy="520382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9" name="矩形: 圆角 1"/>
          <p:cNvSpPr/>
          <p:nvPr>
            <p:custDataLst>
              <p:tags r:id="rId1"/>
            </p:custDataLst>
          </p:nvPr>
        </p:nvSpPr>
        <p:spPr>
          <a:xfrm>
            <a:off x="967740" y="4141470"/>
            <a:ext cx="2434590" cy="2505075"/>
          </a:xfrm>
          <a:prstGeom prst="roundRect">
            <a:avLst>
              <a:gd name="adj" fmla="val 2472"/>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0" name="矩形: 圆角 29"/>
          <p:cNvSpPr/>
          <p:nvPr>
            <p:custDataLst>
              <p:tags r:id="rId2"/>
            </p:custDataLst>
          </p:nvPr>
        </p:nvSpPr>
        <p:spPr>
          <a:xfrm>
            <a:off x="4878070" y="4140835"/>
            <a:ext cx="2434590" cy="2506345"/>
          </a:xfrm>
          <a:prstGeom prst="roundRect">
            <a:avLst>
              <a:gd name="adj" fmla="val 2472"/>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2" name="矩形: 圆角 31"/>
          <p:cNvSpPr/>
          <p:nvPr>
            <p:custDataLst>
              <p:tags r:id="rId3"/>
            </p:custDataLst>
          </p:nvPr>
        </p:nvSpPr>
        <p:spPr>
          <a:xfrm>
            <a:off x="9127490" y="4141470"/>
            <a:ext cx="2434590" cy="2505075"/>
          </a:xfrm>
          <a:prstGeom prst="roundRect">
            <a:avLst>
              <a:gd name="adj" fmla="val 2472"/>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4" name="tracker_109732"/>
          <p:cNvSpPr>
            <a:spLocks noChangeAspect="1"/>
          </p:cNvSpPr>
          <p:nvPr>
            <p:custDataLst>
              <p:tags r:id="rId4"/>
            </p:custDataLst>
          </p:nvPr>
        </p:nvSpPr>
        <p:spPr bwMode="auto">
          <a:xfrm>
            <a:off x="1879930" y="4286326"/>
            <a:ext cx="609685" cy="608764"/>
          </a:xfrm>
          <a:custGeom>
            <a:avLst/>
            <a:gdLst>
              <a:gd name="connsiteX0" fmla="*/ 303831 w 607427"/>
              <a:gd name="connsiteY0" fmla="*/ 262898 h 606510"/>
              <a:gd name="connsiteX1" fmla="*/ 263292 w 607427"/>
              <a:gd name="connsiteY1" fmla="*/ 303373 h 606510"/>
              <a:gd name="connsiteX2" fmla="*/ 303831 w 607427"/>
              <a:gd name="connsiteY2" fmla="*/ 343683 h 606510"/>
              <a:gd name="connsiteX3" fmla="*/ 344205 w 607427"/>
              <a:gd name="connsiteY3" fmla="*/ 303373 h 606510"/>
              <a:gd name="connsiteX4" fmla="*/ 303831 w 607427"/>
              <a:gd name="connsiteY4" fmla="*/ 262898 h 606510"/>
              <a:gd name="connsiteX5" fmla="*/ 303831 w 607427"/>
              <a:gd name="connsiteY5" fmla="*/ 236465 h 606510"/>
              <a:gd name="connsiteX6" fmla="*/ 370680 w 607427"/>
              <a:gd name="connsiteY6" fmla="*/ 303373 h 606510"/>
              <a:gd name="connsiteX7" fmla="*/ 303831 w 607427"/>
              <a:gd name="connsiteY7" fmla="*/ 370116 h 606510"/>
              <a:gd name="connsiteX8" fmla="*/ 236817 w 607427"/>
              <a:gd name="connsiteY8" fmla="*/ 303373 h 606510"/>
              <a:gd name="connsiteX9" fmla="*/ 303831 w 607427"/>
              <a:gd name="connsiteY9" fmla="*/ 236465 h 606510"/>
              <a:gd name="connsiteX10" fmla="*/ 303796 w 607427"/>
              <a:gd name="connsiteY10" fmla="*/ 0 h 606510"/>
              <a:gd name="connsiteX11" fmla="*/ 317034 w 607427"/>
              <a:gd name="connsiteY11" fmla="*/ 13217 h 606510"/>
              <a:gd name="connsiteX12" fmla="*/ 317034 w 607427"/>
              <a:gd name="connsiteY12" fmla="*/ 65591 h 606510"/>
              <a:gd name="connsiteX13" fmla="*/ 541737 w 607427"/>
              <a:gd name="connsiteY13" fmla="*/ 290120 h 606510"/>
              <a:gd name="connsiteX14" fmla="*/ 594190 w 607427"/>
              <a:gd name="connsiteY14" fmla="*/ 290120 h 606510"/>
              <a:gd name="connsiteX15" fmla="*/ 607427 w 607427"/>
              <a:gd name="connsiteY15" fmla="*/ 303338 h 606510"/>
              <a:gd name="connsiteX16" fmla="*/ 594190 w 607427"/>
              <a:gd name="connsiteY16" fmla="*/ 316555 h 606510"/>
              <a:gd name="connsiteX17" fmla="*/ 541737 w 607427"/>
              <a:gd name="connsiteY17" fmla="*/ 316555 h 606510"/>
              <a:gd name="connsiteX18" fmla="*/ 317034 w 607427"/>
              <a:gd name="connsiteY18" fmla="*/ 540919 h 606510"/>
              <a:gd name="connsiteX19" fmla="*/ 317034 w 607427"/>
              <a:gd name="connsiteY19" fmla="*/ 593293 h 606510"/>
              <a:gd name="connsiteX20" fmla="*/ 303796 w 607427"/>
              <a:gd name="connsiteY20" fmla="*/ 606510 h 606510"/>
              <a:gd name="connsiteX21" fmla="*/ 290559 w 607427"/>
              <a:gd name="connsiteY21" fmla="*/ 593293 h 606510"/>
              <a:gd name="connsiteX22" fmla="*/ 290559 w 607427"/>
              <a:gd name="connsiteY22" fmla="*/ 540919 h 606510"/>
              <a:gd name="connsiteX23" fmla="*/ 65690 w 607427"/>
              <a:gd name="connsiteY23" fmla="*/ 316555 h 606510"/>
              <a:gd name="connsiteX24" fmla="*/ 13237 w 607427"/>
              <a:gd name="connsiteY24" fmla="*/ 316555 h 606510"/>
              <a:gd name="connsiteX25" fmla="*/ 0 w 607427"/>
              <a:gd name="connsiteY25" fmla="*/ 303338 h 606510"/>
              <a:gd name="connsiteX26" fmla="*/ 13237 w 607427"/>
              <a:gd name="connsiteY26" fmla="*/ 290120 h 606510"/>
              <a:gd name="connsiteX27" fmla="*/ 65690 w 607427"/>
              <a:gd name="connsiteY27" fmla="*/ 290120 h 606510"/>
              <a:gd name="connsiteX28" fmla="*/ 103086 w 607427"/>
              <a:gd name="connsiteY28" fmla="*/ 174634 h 606510"/>
              <a:gd name="connsiteX29" fmla="*/ 200876 w 607427"/>
              <a:gd name="connsiteY29" fmla="*/ 88391 h 606510"/>
              <a:gd name="connsiteX30" fmla="*/ 218581 w 607427"/>
              <a:gd name="connsiteY30" fmla="*/ 94669 h 606510"/>
              <a:gd name="connsiteX31" fmla="*/ 212293 w 607427"/>
              <a:gd name="connsiteY31" fmla="*/ 112347 h 606510"/>
              <a:gd name="connsiteX32" fmla="*/ 91834 w 607427"/>
              <a:gd name="connsiteY32" fmla="*/ 303338 h 606510"/>
              <a:gd name="connsiteX33" fmla="*/ 303796 w 607427"/>
              <a:gd name="connsiteY33" fmla="*/ 514815 h 606510"/>
              <a:gd name="connsiteX34" fmla="*/ 515593 w 607427"/>
              <a:gd name="connsiteY34" fmla="*/ 303338 h 606510"/>
              <a:gd name="connsiteX35" fmla="*/ 303796 w 607427"/>
              <a:gd name="connsiteY35" fmla="*/ 91695 h 606510"/>
              <a:gd name="connsiteX36" fmla="*/ 290559 w 607427"/>
              <a:gd name="connsiteY36" fmla="*/ 78478 h 606510"/>
              <a:gd name="connsiteX37" fmla="*/ 290559 w 607427"/>
              <a:gd name="connsiteY37" fmla="*/ 13217 h 606510"/>
              <a:gd name="connsiteX38" fmla="*/ 303796 w 607427"/>
              <a:gd name="connsiteY38" fmla="*/ 0 h 60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7427" h="606510">
                <a:moveTo>
                  <a:pt x="303831" y="262898"/>
                </a:moveTo>
                <a:cubicBezTo>
                  <a:pt x="281493" y="262898"/>
                  <a:pt x="263292" y="281070"/>
                  <a:pt x="263292" y="303373"/>
                </a:cubicBezTo>
                <a:cubicBezTo>
                  <a:pt x="263292" y="325676"/>
                  <a:pt x="281493" y="343683"/>
                  <a:pt x="303831" y="343683"/>
                </a:cubicBezTo>
                <a:cubicBezTo>
                  <a:pt x="326169" y="343683"/>
                  <a:pt x="344205" y="325676"/>
                  <a:pt x="344205" y="303373"/>
                </a:cubicBezTo>
                <a:cubicBezTo>
                  <a:pt x="344205" y="281070"/>
                  <a:pt x="326169" y="262898"/>
                  <a:pt x="303831" y="262898"/>
                </a:cubicBezTo>
                <a:close/>
                <a:moveTo>
                  <a:pt x="303831" y="236465"/>
                </a:moveTo>
                <a:cubicBezTo>
                  <a:pt x="340730" y="236465"/>
                  <a:pt x="370680" y="266367"/>
                  <a:pt x="370680" y="303373"/>
                </a:cubicBezTo>
                <a:cubicBezTo>
                  <a:pt x="370680" y="340214"/>
                  <a:pt x="340730" y="370116"/>
                  <a:pt x="303831" y="370116"/>
                </a:cubicBezTo>
                <a:cubicBezTo>
                  <a:pt x="266767" y="370116"/>
                  <a:pt x="236817" y="340214"/>
                  <a:pt x="236817" y="303373"/>
                </a:cubicBezTo>
                <a:cubicBezTo>
                  <a:pt x="236817" y="266367"/>
                  <a:pt x="266767" y="236465"/>
                  <a:pt x="303831" y="236465"/>
                </a:cubicBezTo>
                <a:close/>
                <a:moveTo>
                  <a:pt x="303796" y="0"/>
                </a:moveTo>
                <a:cubicBezTo>
                  <a:pt x="311077" y="0"/>
                  <a:pt x="317034" y="5948"/>
                  <a:pt x="317034" y="13217"/>
                </a:cubicBezTo>
                <a:lnTo>
                  <a:pt x="317034" y="65591"/>
                </a:lnTo>
                <a:cubicBezTo>
                  <a:pt x="437824" y="72200"/>
                  <a:pt x="535118" y="169347"/>
                  <a:pt x="541737" y="290120"/>
                </a:cubicBezTo>
                <a:lnTo>
                  <a:pt x="594190" y="290120"/>
                </a:lnTo>
                <a:cubicBezTo>
                  <a:pt x="601470" y="290120"/>
                  <a:pt x="607427" y="295903"/>
                  <a:pt x="607427" y="303338"/>
                </a:cubicBezTo>
                <a:cubicBezTo>
                  <a:pt x="607427" y="310607"/>
                  <a:pt x="601470" y="316555"/>
                  <a:pt x="594190" y="316555"/>
                </a:cubicBezTo>
                <a:lnTo>
                  <a:pt x="541737" y="316555"/>
                </a:lnTo>
                <a:cubicBezTo>
                  <a:pt x="535118" y="437163"/>
                  <a:pt x="437824" y="534310"/>
                  <a:pt x="317034" y="540919"/>
                </a:cubicBezTo>
                <a:lnTo>
                  <a:pt x="317034" y="593293"/>
                </a:lnTo>
                <a:cubicBezTo>
                  <a:pt x="317034" y="600562"/>
                  <a:pt x="311077" y="606510"/>
                  <a:pt x="303796" y="606510"/>
                </a:cubicBezTo>
                <a:cubicBezTo>
                  <a:pt x="296350" y="606510"/>
                  <a:pt x="290559" y="600562"/>
                  <a:pt x="290559" y="593293"/>
                </a:cubicBezTo>
                <a:lnTo>
                  <a:pt x="290559" y="540919"/>
                </a:lnTo>
                <a:cubicBezTo>
                  <a:pt x="169603" y="534310"/>
                  <a:pt x="72309" y="437163"/>
                  <a:pt x="65690" y="316555"/>
                </a:cubicBezTo>
                <a:lnTo>
                  <a:pt x="13237" y="316555"/>
                </a:lnTo>
                <a:cubicBezTo>
                  <a:pt x="5957" y="316555"/>
                  <a:pt x="0" y="310607"/>
                  <a:pt x="0" y="303338"/>
                </a:cubicBezTo>
                <a:cubicBezTo>
                  <a:pt x="0" y="295903"/>
                  <a:pt x="5957" y="290120"/>
                  <a:pt x="13237" y="290120"/>
                </a:cubicBezTo>
                <a:lnTo>
                  <a:pt x="65690" y="290120"/>
                </a:lnTo>
                <a:cubicBezTo>
                  <a:pt x="68007" y="248981"/>
                  <a:pt x="80748" y="209329"/>
                  <a:pt x="103086" y="174634"/>
                </a:cubicBezTo>
                <a:cubicBezTo>
                  <a:pt x="127078" y="137295"/>
                  <a:pt x="160999" y="107556"/>
                  <a:pt x="200876" y="88391"/>
                </a:cubicBezTo>
                <a:cubicBezTo>
                  <a:pt x="207495" y="85252"/>
                  <a:pt x="215437" y="88060"/>
                  <a:pt x="218581" y="94669"/>
                </a:cubicBezTo>
                <a:cubicBezTo>
                  <a:pt x="221725" y="101278"/>
                  <a:pt x="218912" y="109043"/>
                  <a:pt x="212293" y="112347"/>
                </a:cubicBezTo>
                <a:cubicBezTo>
                  <a:pt x="139157" y="147208"/>
                  <a:pt x="91834" y="222216"/>
                  <a:pt x="91834" y="303338"/>
                </a:cubicBezTo>
                <a:cubicBezTo>
                  <a:pt x="91834" y="419980"/>
                  <a:pt x="186812" y="514815"/>
                  <a:pt x="303796" y="514815"/>
                </a:cubicBezTo>
                <a:cubicBezTo>
                  <a:pt x="420615" y="514815"/>
                  <a:pt x="515593" y="419980"/>
                  <a:pt x="515593" y="303338"/>
                </a:cubicBezTo>
                <a:cubicBezTo>
                  <a:pt x="515593" y="186530"/>
                  <a:pt x="420615" y="91695"/>
                  <a:pt x="303796" y="91695"/>
                </a:cubicBezTo>
                <a:cubicBezTo>
                  <a:pt x="296350" y="91695"/>
                  <a:pt x="290559" y="85747"/>
                  <a:pt x="290559" y="78478"/>
                </a:cubicBezTo>
                <a:lnTo>
                  <a:pt x="290559" y="13217"/>
                </a:lnTo>
                <a:cubicBezTo>
                  <a:pt x="290559" y="5948"/>
                  <a:pt x="296350" y="0"/>
                  <a:pt x="303796" y="0"/>
                </a:cubicBezTo>
                <a:close/>
              </a:path>
            </a:pathLst>
          </a:custGeom>
          <a:solidFill>
            <a:srgbClr val="988563"/>
          </a:solidFill>
          <a:ln>
            <a:noFill/>
          </a:ln>
        </p:spPr>
      </p:sp>
      <p:sp>
        <p:nvSpPr>
          <p:cNvPr id="22" name="tracker_109732"/>
          <p:cNvSpPr>
            <a:spLocks noChangeAspect="1"/>
          </p:cNvSpPr>
          <p:nvPr>
            <p:custDataLst>
              <p:tags r:id="rId5"/>
            </p:custDataLst>
          </p:nvPr>
        </p:nvSpPr>
        <p:spPr bwMode="auto">
          <a:xfrm>
            <a:off x="5837555" y="4328795"/>
            <a:ext cx="546735" cy="546100"/>
          </a:xfrm>
          <a:custGeom>
            <a:avLst/>
            <a:gdLst>
              <a:gd name="connsiteX0" fmla="*/ 355425 w 607614"/>
              <a:gd name="connsiteY0" fmla="*/ 530180 h 606761"/>
              <a:gd name="connsiteX1" fmla="*/ 342509 w 607614"/>
              <a:gd name="connsiteY1" fmla="*/ 574916 h 606761"/>
              <a:gd name="connsiteX2" fmla="*/ 388096 w 607614"/>
              <a:gd name="connsiteY2" fmla="*/ 562784 h 606761"/>
              <a:gd name="connsiteX3" fmla="*/ 467874 w 607614"/>
              <a:gd name="connsiteY3" fmla="*/ 407347 h 606761"/>
              <a:gd name="connsiteX4" fmla="*/ 364543 w 607614"/>
              <a:gd name="connsiteY4" fmla="*/ 511224 h 606761"/>
              <a:gd name="connsiteX5" fmla="*/ 407091 w 607614"/>
              <a:gd name="connsiteY5" fmla="*/ 553685 h 606761"/>
              <a:gd name="connsiteX6" fmla="*/ 511181 w 607614"/>
              <a:gd name="connsiteY6" fmla="*/ 450566 h 606761"/>
              <a:gd name="connsiteX7" fmla="*/ 511181 w 607614"/>
              <a:gd name="connsiteY7" fmla="*/ 364128 h 606761"/>
              <a:gd name="connsiteX8" fmla="*/ 482310 w 607614"/>
              <a:gd name="connsiteY8" fmla="*/ 392941 h 606761"/>
              <a:gd name="connsiteX9" fmla="*/ 525617 w 607614"/>
              <a:gd name="connsiteY9" fmla="*/ 436160 h 606761"/>
              <a:gd name="connsiteX10" fmla="*/ 553730 w 607614"/>
              <a:gd name="connsiteY10" fmla="*/ 407347 h 606761"/>
              <a:gd name="connsiteX11" fmla="*/ 553730 w 607614"/>
              <a:gd name="connsiteY11" fmla="*/ 392941 h 606761"/>
              <a:gd name="connsiteX12" fmla="*/ 524858 w 607614"/>
              <a:gd name="connsiteY12" fmla="*/ 364128 h 606761"/>
              <a:gd name="connsiteX13" fmla="*/ 511181 w 607614"/>
              <a:gd name="connsiteY13" fmla="*/ 364128 h 606761"/>
              <a:gd name="connsiteX14" fmla="*/ 518020 w 607614"/>
              <a:gd name="connsiteY14" fmla="*/ 341192 h 606761"/>
              <a:gd name="connsiteX15" fmla="*/ 539294 w 607614"/>
              <a:gd name="connsiteY15" fmla="*/ 349722 h 606761"/>
              <a:gd name="connsiteX16" fmla="*/ 568165 w 607614"/>
              <a:gd name="connsiteY16" fmla="*/ 378534 h 606761"/>
              <a:gd name="connsiteX17" fmla="*/ 568165 w 607614"/>
              <a:gd name="connsiteY17" fmla="*/ 421753 h 606761"/>
              <a:gd name="connsiteX18" fmla="*/ 412409 w 607614"/>
              <a:gd name="connsiteY18" fmla="*/ 577190 h 606761"/>
              <a:gd name="connsiteX19" fmla="*/ 333391 w 607614"/>
              <a:gd name="connsiteY19" fmla="*/ 598421 h 606761"/>
              <a:gd name="connsiteX20" fmla="*/ 328073 w 607614"/>
              <a:gd name="connsiteY20" fmla="*/ 603728 h 606761"/>
              <a:gd name="connsiteX21" fmla="*/ 321235 w 607614"/>
              <a:gd name="connsiteY21" fmla="*/ 606761 h 606761"/>
              <a:gd name="connsiteX22" fmla="*/ 314397 w 607614"/>
              <a:gd name="connsiteY22" fmla="*/ 603728 h 606761"/>
              <a:gd name="connsiteX23" fmla="*/ 314397 w 607614"/>
              <a:gd name="connsiteY23" fmla="*/ 589322 h 606761"/>
              <a:gd name="connsiteX24" fmla="*/ 319715 w 607614"/>
              <a:gd name="connsiteY24" fmla="*/ 584014 h 606761"/>
              <a:gd name="connsiteX25" fmla="*/ 340989 w 607614"/>
              <a:gd name="connsiteY25" fmla="*/ 505917 h 606761"/>
              <a:gd name="connsiteX26" fmla="*/ 496746 w 607614"/>
              <a:gd name="connsiteY26" fmla="*/ 349722 h 606761"/>
              <a:gd name="connsiteX27" fmla="*/ 518020 w 607614"/>
              <a:gd name="connsiteY27" fmla="*/ 341192 h 606761"/>
              <a:gd name="connsiteX28" fmla="*/ 208113 w 607614"/>
              <a:gd name="connsiteY28" fmla="*/ 194199 h 606761"/>
              <a:gd name="connsiteX29" fmla="*/ 339462 w 607614"/>
              <a:gd name="connsiteY29" fmla="*/ 288979 h 606761"/>
              <a:gd name="connsiteX30" fmla="*/ 354647 w 607614"/>
              <a:gd name="connsiteY30" fmla="*/ 314759 h 606761"/>
              <a:gd name="connsiteX31" fmla="*/ 344017 w 607614"/>
              <a:gd name="connsiteY31" fmla="*/ 343572 h 606761"/>
              <a:gd name="connsiteX32" fmla="*/ 318203 w 607614"/>
              <a:gd name="connsiteY32" fmla="*/ 354187 h 606761"/>
              <a:gd name="connsiteX33" fmla="*/ 289352 w 607614"/>
              <a:gd name="connsiteY33" fmla="*/ 339022 h 606761"/>
              <a:gd name="connsiteX34" fmla="*/ 194447 w 607614"/>
              <a:gd name="connsiteY34" fmla="*/ 207847 h 606761"/>
              <a:gd name="connsiteX35" fmla="*/ 195206 w 607614"/>
              <a:gd name="connsiteY35" fmla="*/ 194957 h 606761"/>
              <a:gd name="connsiteX36" fmla="*/ 208113 w 607614"/>
              <a:gd name="connsiteY36" fmla="*/ 194199 h 606761"/>
              <a:gd name="connsiteX37" fmla="*/ 88850 w 607614"/>
              <a:gd name="connsiteY37" fmla="*/ 89473 h 606761"/>
              <a:gd name="connsiteX38" fmla="*/ 103279 w 607614"/>
              <a:gd name="connsiteY38" fmla="*/ 89473 h 606761"/>
              <a:gd name="connsiteX39" fmla="*/ 103279 w 607614"/>
              <a:gd name="connsiteY39" fmla="*/ 103127 h 606761"/>
              <a:gd name="connsiteX40" fmla="*/ 20504 w 607614"/>
              <a:gd name="connsiteY40" fmla="*/ 303378 h 606761"/>
              <a:gd name="connsiteX41" fmla="*/ 287054 w 607614"/>
              <a:gd name="connsiteY41" fmla="*/ 586309 h 606761"/>
              <a:gd name="connsiteX42" fmla="*/ 281738 w 607614"/>
              <a:gd name="connsiteY42" fmla="*/ 606030 h 606761"/>
              <a:gd name="connsiteX43" fmla="*/ 0 w 607614"/>
              <a:gd name="connsiteY43" fmla="*/ 303378 h 606761"/>
              <a:gd name="connsiteX44" fmla="*/ 88850 w 607614"/>
              <a:gd name="connsiteY44" fmla="*/ 89473 h 606761"/>
              <a:gd name="connsiteX45" fmla="*/ 303871 w 607614"/>
              <a:gd name="connsiteY45" fmla="*/ 0 h 606761"/>
              <a:gd name="connsiteX46" fmla="*/ 607614 w 607614"/>
              <a:gd name="connsiteY46" fmla="*/ 303389 h 606761"/>
              <a:gd name="connsiteX47" fmla="*/ 604577 w 607614"/>
              <a:gd name="connsiteY47" fmla="*/ 343588 h 606761"/>
              <a:gd name="connsiteX48" fmla="*/ 584074 w 607614"/>
              <a:gd name="connsiteY48" fmla="*/ 343588 h 606761"/>
              <a:gd name="connsiteX49" fmla="*/ 587111 w 607614"/>
              <a:gd name="connsiteY49" fmla="*/ 303389 h 606761"/>
              <a:gd name="connsiteX50" fmla="*/ 313742 w 607614"/>
              <a:gd name="connsiteY50" fmla="*/ 20479 h 606761"/>
              <a:gd name="connsiteX51" fmla="*/ 313742 w 607614"/>
              <a:gd name="connsiteY51" fmla="*/ 144868 h 606761"/>
              <a:gd name="connsiteX52" fmla="*/ 303871 w 607614"/>
              <a:gd name="connsiteY52" fmla="*/ 154729 h 606761"/>
              <a:gd name="connsiteX53" fmla="*/ 293999 w 607614"/>
              <a:gd name="connsiteY53" fmla="*/ 144868 h 606761"/>
              <a:gd name="connsiteX54" fmla="*/ 293999 w 607614"/>
              <a:gd name="connsiteY54" fmla="*/ 9860 h 606761"/>
              <a:gd name="connsiteX55" fmla="*/ 303871 w 607614"/>
              <a:gd name="connsiteY55"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7614" h="606761">
                <a:moveTo>
                  <a:pt x="355425" y="530180"/>
                </a:moveTo>
                <a:lnTo>
                  <a:pt x="342509" y="574916"/>
                </a:lnTo>
                <a:lnTo>
                  <a:pt x="388096" y="562784"/>
                </a:lnTo>
                <a:close/>
                <a:moveTo>
                  <a:pt x="467874" y="407347"/>
                </a:moveTo>
                <a:lnTo>
                  <a:pt x="364543" y="511224"/>
                </a:lnTo>
                <a:lnTo>
                  <a:pt x="407091" y="553685"/>
                </a:lnTo>
                <a:lnTo>
                  <a:pt x="511181" y="450566"/>
                </a:lnTo>
                <a:close/>
                <a:moveTo>
                  <a:pt x="511181" y="364128"/>
                </a:moveTo>
                <a:lnTo>
                  <a:pt x="482310" y="392941"/>
                </a:lnTo>
                <a:lnTo>
                  <a:pt x="525617" y="436160"/>
                </a:lnTo>
                <a:lnTo>
                  <a:pt x="553730" y="407347"/>
                </a:lnTo>
                <a:cubicBezTo>
                  <a:pt x="558288" y="403556"/>
                  <a:pt x="558288" y="396732"/>
                  <a:pt x="553730" y="392941"/>
                </a:cubicBezTo>
                <a:lnTo>
                  <a:pt x="524858" y="364128"/>
                </a:lnTo>
                <a:cubicBezTo>
                  <a:pt x="521818" y="360337"/>
                  <a:pt x="514980" y="360337"/>
                  <a:pt x="511181" y="364128"/>
                </a:cubicBezTo>
                <a:close/>
                <a:moveTo>
                  <a:pt x="518020" y="341192"/>
                </a:moveTo>
                <a:cubicBezTo>
                  <a:pt x="525807" y="341192"/>
                  <a:pt x="533595" y="344035"/>
                  <a:pt x="539294" y="349722"/>
                </a:cubicBezTo>
                <a:lnTo>
                  <a:pt x="568165" y="378534"/>
                </a:lnTo>
                <a:cubicBezTo>
                  <a:pt x="580322" y="390666"/>
                  <a:pt x="580322" y="409622"/>
                  <a:pt x="568165" y="421753"/>
                </a:cubicBezTo>
                <a:lnTo>
                  <a:pt x="412409" y="577190"/>
                </a:lnTo>
                <a:lnTo>
                  <a:pt x="333391" y="598421"/>
                </a:lnTo>
                <a:lnTo>
                  <a:pt x="328073" y="603728"/>
                </a:lnTo>
                <a:cubicBezTo>
                  <a:pt x="326553" y="606003"/>
                  <a:pt x="323514" y="606761"/>
                  <a:pt x="321235" y="606761"/>
                </a:cubicBezTo>
                <a:cubicBezTo>
                  <a:pt x="318955" y="606761"/>
                  <a:pt x="315916" y="606003"/>
                  <a:pt x="314397" y="603728"/>
                </a:cubicBezTo>
                <a:cubicBezTo>
                  <a:pt x="309838" y="599937"/>
                  <a:pt x="309838" y="593113"/>
                  <a:pt x="314397" y="589322"/>
                </a:cubicBezTo>
                <a:lnTo>
                  <a:pt x="319715" y="584014"/>
                </a:lnTo>
                <a:lnTo>
                  <a:pt x="340989" y="505917"/>
                </a:lnTo>
                <a:lnTo>
                  <a:pt x="496746" y="349722"/>
                </a:lnTo>
                <a:cubicBezTo>
                  <a:pt x="502444" y="344035"/>
                  <a:pt x="510232" y="341192"/>
                  <a:pt x="518020" y="341192"/>
                </a:cubicBezTo>
                <a:close/>
                <a:moveTo>
                  <a:pt x="208113" y="194199"/>
                </a:moveTo>
                <a:lnTo>
                  <a:pt x="339462" y="288979"/>
                </a:lnTo>
                <a:cubicBezTo>
                  <a:pt x="347814" y="295045"/>
                  <a:pt x="353128" y="304902"/>
                  <a:pt x="354647" y="314759"/>
                </a:cubicBezTo>
                <a:cubicBezTo>
                  <a:pt x="355406" y="325374"/>
                  <a:pt x="351610" y="335990"/>
                  <a:pt x="344017" y="343572"/>
                </a:cubicBezTo>
                <a:cubicBezTo>
                  <a:pt x="337184" y="350396"/>
                  <a:pt x="328073" y="354187"/>
                  <a:pt x="318203" y="354187"/>
                </a:cubicBezTo>
                <a:cubicBezTo>
                  <a:pt x="306815" y="354187"/>
                  <a:pt x="296185" y="348121"/>
                  <a:pt x="289352" y="339022"/>
                </a:cubicBezTo>
                <a:lnTo>
                  <a:pt x="194447" y="207847"/>
                </a:lnTo>
                <a:cubicBezTo>
                  <a:pt x="191410" y="204056"/>
                  <a:pt x="192169" y="198749"/>
                  <a:pt x="195206" y="194957"/>
                </a:cubicBezTo>
                <a:cubicBezTo>
                  <a:pt x="199002" y="191924"/>
                  <a:pt x="204317" y="191166"/>
                  <a:pt x="208113" y="194199"/>
                </a:cubicBezTo>
                <a:close/>
                <a:moveTo>
                  <a:pt x="88850" y="89473"/>
                </a:moveTo>
                <a:cubicBezTo>
                  <a:pt x="92647" y="84922"/>
                  <a:pt x="98722" y="84922"/>
                  <a:pt x="103279" y="89473"/>
                </a:cubicBezTo>
                <a:cubicBezTo>
                  <a:pt x="107076" y="93266"/>
                  <a:pt x="107076" y="99334"/>
                  <a:pt x="103279" y="103127"/>
                </a:cubicBezTo>
                <a:cubicBezTo>
                  <a:pt x="49361" y="156982"/>
                  <a:pt x="20504" y="228284"/>
                  <a:pt x="20504" y="303378"/>
                </a:cubicBezTo>
                <a:cubicBezTo>
                  <a:pt x="20504" y="454325"/>
                  <a:pt x="138971" y="577206"/>
                  <a:pt x="287054" y="586309"/>
                </a:cubicBezTo>
                <a:lnTo>
                  <a:pt x="281738" y="606030"/>
                </a:lnTo>
                <a:cubicBezTo>
                  <a:pt x="124542" y="594652"/>
                  <a:pt x="0" y="463427"/>
                  <a:pt x="0" y="303378"/>
                </a:cubicBezTo>
                <a:cubicBezTo>
                  <a:pt x="0" y="222216"/>
                  <a:pt x="31136" y="146363"/>
                  <a:pt x="88850" y="89473"/>
                </a:cubicBezTo>
                <a:close/>
                <a:moveTo>
                  <a:pt x="303871" y="0"/>
                </a:moveTo>
                <a:cubicBezTo>
                  <a:pt x="471689" y="0"/>
                  <a:pt x="607614" y="135767"/>
                  <a:pt x="607614" y="303389"/>
                </a:cubicBezTo>
                <a:cubicBezTo>
                  <a:pt x="607614" y="317042"/>
                  <a:pt x="606855" y="330694"/>
                  <a:pt x="604577" y="343588"/>
                </a:cubicBezTo>
                <a:lnTo>
                  <a:pt x="584074" y="343588"/>
                </a:lnTo>
                <a:cubicBezTo>
                  <a:pt x="586352" y="330694"/>
                  <a:pt x="587111" y="317042"/>
                  <a:pt x="587111" y="303389"/>
                </a:cubicBezTo>
                <a:cubicBezTo>
                  <a:pt x="587111" y="150936"/>
                  <a:pt x="465614" y="25788"/>
                  <a:pt x="313742" y="20479"/>
                </a:cubicBezTo>
                <a:lnTo>
                  <a:pt x="313742" y="144868"/>
                </a:lnTo>
                <a:cubicBezTo>
                  <a:pt x="313742" y="150178"/>
                  <a:pt x="309186" y="154729"/>
                  <a:pt x="303871" y="154729"/>
                </a:cubicBezTo>
                <a:cubicBezTo>
                  <a:pt x="298555" y="154729"/>
                  <a:pt x="293999" y="150178"/>
                  <a:pt x="293999" y="144868"/>
                </a:cubicBezTo>
                <a:lnTo>
                  <a:pt x="293999" y="9860"/>
                </a:lnTo>
                <a:cubicBezTo>
                  <a:pt x="293999" y="4551"/>
                  <a:pt x="298555" y="0"/>
                  <a:pt x="303871" y="0"/>
                </a:cubicBezTo>
                <a:close/>
              </a:path>
            </a:pathLst>
          </a:custGeom>
          <a:solidFill>
            <a:srgbClr val="988563"/>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grpSp>
        <p:nvGrpSpPr>
          <p:cNvPr id="23" name="组合 22"/>
          <p:cNvGrpSpPr/>
          <p:nvPr>
            <p:custDataLst>
              <p:tags r:id="rId6"/>
            </p:custDataLst>
          </p:nvPr>
        </p:nvGrpSpPr>
        <p:grpSpPr>
          <a:xfrm>
            <a:off x="4877898" y="4875183"/>
            <a:ext cx="2298854" cy="1707480"/>
            <a:chOff x="6568157" y="1244552"/>
            <a:chExt cx="2298854" cy="1707480"/>
          </a:xfrm>
        </p:grpSpPr>
        <p:sp>
          <p:nvSpPr>
            <p:cNvPr id="24" name="矩形 23"/>
            <p:cNvSpPr/>
            <p:nvPr>
              <p:custDataLst>
                <p:tags r:id="rId7"/>
              </p:custDataLst>
            </p:nvPr>
          </p:nvSpPr>
          <p:spPr>
            <a:xfrm>
              <a:off x="6568157" y="1661712"/>
              <a:ext cx="2298854" cy="1290320"/>
            </a:xfrm>
            <a:prstGeom prst="rect">
              <a:avLst/>
            </a:prstGeom>
          </p:spPr>
          <p:txBody>
            <a:bodyPr wrap="square">
              <a:spAutoFit/>
            </a:bodyPr>
            <a:lstStyle/>
            <a:p>
              <a:pPr algn="ctr">
                <a:lnSpc>
                  <a:spcPct val="130000"/>
                </a:lnSpc>
              </a:pPr>
              <a:r>
                <a:rPr lang="en-US" altLang="zh-CN" sz="120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sz="1200">
                  <a:solidFill>
                    <a:schemeClr val="bg1">
                      <a:lumMod val="50000"/>
                    </a:schemeClr>
                  </a:solidFill>
                  <a:latin typeface="微软雅黑 Light" panose="020B0502040204020203" pitchFamily="34" charset="-122"/>
                  <a:ea typeface="微软雅黑 Light" panose="020B0502040204020203" pitchFamily="34" charset="-122"/>
                </a:rPr>
                <a:t>sret是从管理模式返回到先前的模式的指令。当内核完成了特权操作后，它可以使用sret指令返回到先前的模式，通常是用户模式</a:t>
              </a:r>
              <a:endParaRPr lang="zh-CN" altLang="en-US" sz="120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5" name="文本框 24"/>
            <p:cNvSpPr txBox="1"/>
            <p:nvPr>
              <p:custDataLst>
                <p:tags r:id="rId8"/>
              </p:custDataLst>
            </p:nvPr>
          </p:nvSpPr>
          <p:spPr>
            <a:xfrm>
              <a:off x="6980272" y="1244552"/>
              <a:ext cx="1692910" cy="397510"/>
            </a:xfrm>
            <a:prstGeom prst="rect">
              <a:avLst/>
            </a:prstGeom>
            <a:noFill/>
          </p:spPr>
          <p:txBody>
            <a:bodyPr wrap="square" rtlCol="0">
              <a:no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indent="457200"/>
              <a:r>
                <a:rPr lang="en-US" altLang="zh-CN" sz="1800" b="0" spc="-150">
                  <a:solidFill>
                    <a:srgbClr val="988563"/>
                  </a:solidFill>
                  <a:latin typeface="微软雅黑 Light" panose="020B0502040204020203" pitchFamily="34" charset="-122"/>
                  <a:ea typeface="微软雅黑 Light" panose="020B0502040204020203" pitchFamily="34" charset="-122"/>
                </a:rPr>
                <a:t>sret</a:t>
              </a:r>
              <a:r>
                <a:rPr lang="zh-CN" altLang="en-US" sz="1800" b="0" spc="-150">
                  <a:solidFill>
                    <a:srgbClr val="988563"/>
                  </a:solidFill>
                  <a:latin typeface="微软雅黑 Light" panose="020B0502040204020203" pitchFamily="34" charset="-122"/>
                  <a:ea typeface="微软雅黑 Light" panose="020B0502040204020203" pitchFamily="34" charset="-122"/>
                </a:rPr>
                <a:t>指令</a:t>
              </a:r>
              <a:r>
                <a:rPr lang="en-US" altLang="zh-CN" sz="1800" b="0" spc="-150">
                  <a:solidFill>
                    <a:srgbClr val="988563"/>
                  </a:solidFill>
                  <a:latin typeface="微软雅黑 Light" panose="020B0502040204020203" pitchFamily="34" charset="-122"/>
                  <a:ea typeface="微软雅黑 Light" panose="020B0502040204020203" pitchFamily="34" charset="-122"/>
                </a:rPr>
                <a:t>		</a:t>
              </a:r>
              <a:endParaRPr lang="en-US" altLang="zh-CN" sz="1800" b="0" spc="-150">
                <a:solidFill>
                  <a:srgbClr val="988563"/>
                </a:solidFill>
                <a:latin typeface="微软雅黑 Light" panose="020B0502040204020203" pitchFamily="34" charset="-122"/>
                <a:ea typeface="微软雅黑 Light" panose="020B0502040204020203" pitchFamily="34" charset="-122"/>
              </a:endParaRPr>
            </a:p>
          </p:txBody>
        </p:sp>
      </p:grpSp>
      <p:sp>
        <p:nvSpPr>
          <p:cNvPr id="26" name="tracker_109732"/>
          <p:cNvSpPr>
            <a:spLocks noChangeAspect="1"/>
          </p:cNvSpPr>
          <p:nvPr>
            <p:custDataLst>
              <p:tags r:id="rId9"/>
            </p:custDataLst>
          </p:nvPr>
        </p:nvSpPr>
        <p:spPr bwMode="auto">
          <a:xfrm>
            <a:off x="10039983" y="4328525"/>
            <a:ext cx="609685" cy="427579"/>
          </a:xfrm>
          <a:custGeom>
            <a:avLst/>
            <a:gdLst>
              <a:gd name="connsiteX0" fmla="*/ 273335 w 607639"/>
              <a:gd name="connsiteY0" fmla="*/ 374599 h 426145"/>
              <a:gd name="connsiteX1" fmla="*/ 273335 w 607639"/>
              <a:gd name="connsiteY1" fmla="*/ 398061 h 426145"/>
              <a:gd name="connsiteX2" fmla="*/ 334304 w 607639"/>
              <a:gd name="connsiteY2" fmla="*/ 398061 h 426145"/>
              <a:gd name="connsiteX3" fmla="*/ 334304 w 607639"/>
              <a:gd name="connsiteY3" fmla="*/ 374599 h 426145"/>
              <a:gd name="connsiteX4" fmla="*/ 124137 w 607639"/>
              <a:gd name="connsiteY4" fmla="*/ 291153 h 426145"/>
              <a:gd name="connsiteX5" fmla="*/ 129475 w 607639"/>
              <a:gd name="connsiteY5" fmla="*/ 291153 h 426145"/>
              <a:gd name="connsiteX6" fmla="*/ 143530 w 607639"/>
              <a:gd name="connsiteY6" fmla="*/ 305196 h 426145"/>
              <a:gd name="connsiteX7" fmla="*/ 129475 w 607639"/>
              <a:gd name="connsiteY7" fmla="*/ 319238 h 426145"/>
              <a:gd name="connsiteX8" fmla="*/ 124137 w 607639"/>
              <a:gd name="connsiteY8" fmla="*/ 319238 h 426145"/>
              <a:gd name="connsiteX9" fmla="*/ 110082 w 607639"/>
              <a:gd name="connsiteY9" fmla="*/ 305196 h 426145"/>
              <a:gd name="connsiteX10" fmla="*/ 124137 w 607639"/>
              <a:gd name="connsiteY10" fmla="*/ 291153 h 426145"/>
              <a:gd name="connsiteX11" fmla="*/ 28215 w 607639"/>
              <a:gd name="connsiteY11" fmla="*/ 28084 h 426145"/>
              <a:gd name="connsiteX12" fmla="*/ 28215 w 607639"/>
              <a:gd name="connsiteY12" fmla="*/ 291147 h 426145"/>
              <a:gd name="connsiteX13" fmla="*/ 81262 w 607639"/>
              <a:gd name="connsiteY13" fmla="*/ 291147 h 426145"/>
              <a:gd name="connsiteX14" fmla="*/ 95325 w 607639"/>
              <a:gd name="connsiteY14" fmla="*/ 305189 h 426145"/>
              <a:gd name="connsiteX15" fmla="*/ 81262 w 607639"/>
              <a:gd name="connsiteY15" fmla="*/ 319231 h 426145"/>
              <a:gd name="connsiteX16" fmla="*/ 28215 w 607639"/>
              <a:gd name="connsiteY16" fmla="*/ 319231 h 426145"/>
              <a:gd name="connsiteX17" fmla="*/ 28215 w 607639"/>
              <a:gd name="connsiteY17" fmla="*/ 346426 h 426145"/>
              <a:gd name="connsiteX18" fmla="*/ 259183 w 607639"/>
              <a:gd name="connsiteY18" fmla="*/ 346426 h 426145"/>
              <a:gd name="connsiteX19" fmla="*/ 348456 w 607639"/>
              <a:gd name="connsiteY19" fmla="*/ 346426 h 426145"/>
              <a:gd name="connsiteX20" fmla="*/ 579424 w 607639"/>
              <a:gd name="connsiteY20" fmla="*/ 346426 h 426145"/>
              <a:gd name="connsiteX21" fmla="*/ 579424 w 607639"/>
              <a:gd name="connsiteY21" fmla="*/ 319231 h 426145"/>
              <a:gd name="connsiteX22" fmla="*/ 174183 w 607639"/>
              <a:gd name="connsiteY22" fmla="*/ 319231 h 426145"/>
              <a:gd name="connsiteX23" fmla="*/ 160121 w 607639"/>
              <a:gd name="connsiteY23" fmla="*/ 305189 h 426145"/>
              <a:gd name="connsiteX24" fmla="*/ 174183 w 607639"/>
              <a:gd name="connsiteY24" fmla="*/ 291147 h 426145"/>
              <a:gd name="connsiteX25" fmla="*/ 579424 w 607639"/>
              <a:gd name="connsiteY25" fmla="*/ 291147 h 426145"/>
              <a:gd name="connsiteX26" fmla="*/ 579424 w 607639"/>
              <a:gd name="connsiteY26" fmla="*/ 28084 h 426145"/>
              <a:gd name="connsiteX27" fmla="*/ 14063 w 607639"/>
              <a:gd name="connsiteY27" fmla="*/ 0 h 426145"/>
              <a:gd name="connsiteX28" fmla="*/ 593487 w 607639"/>
              <a:gd name="connsiteY28" fmla="*/ 0 h 426145"/>
              <a:gd name="connsiteX29" fmla="*/ 607639 w 607639"/>
              <a:gd name="connsiteY29" fmla="*/ 14042 h 426145"/>
              <a:gd name="connsiteX30" fmla="*/ 607639 w 607639"/>
              <a:gd name="connsiteY30" fmla="*/ 305189 h 426145"/>
              <a:gd name="connsiteX31" fmla="*/ 607639 w 607639"/>
              <a:gd name="connsiteY31" fmla="*/ 360468 h 426145"/>
              <a:gd name="connsiteX32" fmla="*/ 593487 w 607639"/>
              <a:gd name="connsiteY32" fmla="*/ 374599 h 426145"/>
              <a:gd name="connsiteX33" fmla="*/ 362519 w 607639"/>
              <a:gd name="connsiteY33" fmla="*/ 374599 h 426145"/>
              <a:gd name="connsiteX34" fmla="*/ 362519 w 607639"/>
              <a:gd name="connsiteY34" fmla="*/ 398061 h 426145"/>
              <a:gd name="connsiteX35" fmla="*/ 416456 w 607639"/>
              <a:gd name="connsiteY35" fmla="*/ 398061 h 426145"/>
              <a:gd name="connsiteX36" fmla="*/ 430608 w 607639"/>
              <a:gd name="connsiteY36" fmla="*/ 412103 h 426145"/>
              <a:gd name="connsiteX37" fmla="*/ 416456 w 607639"/>
              <a:gd name="connsiteY37" fmla="*/ 426145 h 426145"/>
              <a:gd name="connsiteX38" fmla="*/ 191094 w 607639"/>
              <a:gd name="connsiteY38" fmla="*/ 426145 h 426145"/>
              <a:gd name="connsiteX39" fmla="*/ 177032 w 607639"/>
              <a:gd name="connsiteY39" fmla="*/ 412103 h 426145"/>
              <a:gd name="connsiteX40" fmla="*/ 191094 w 607639"/>
              <a:gd name="connsiteY40" fmla="*/ 398061 h 426145"/>
              <a:gd name="connsiteX41" fmla="*/ 245121 w 607639"/>
              <a:gd name="connsiteY41" fmla="*/ 398061 h 426145"/>
              <a:gd name="connsiteX42" fmla="*/ 245121 w 607639"/>
              <a:gd name="connsiteY42" fmla="*/ 374599 h 426145"/>
              <a:gd name="connsiteX43" fmla="*/ 14063 w 607639"/>
              <a:gd name="connsiteY43" fmla="*/ 374599 h 426145"/>
              <a:gd name="connsiteX44" fmla="*/ 0 w 607639"/>
              <a:gd name="connsiteY44" fmla="*/ 360468 h 426145"/>
              <a:gd name="connsiteX45" fmla="*/ 0 w 607639"/>
              <a:gd name="connsiteY45" fmla="*/ 305189 h 426145"/>
              <a:gd name="connsiteX46" fmla="*/ 0 w 607639"/>
              <a:gd name="connsiteY46" fmla="*/ 14042 h 426145"/>
              <a:gd name="connsiteX47" fmla="*/ 14063 w 607639"/>
              <a:gd name="connsiteY47" fmla="*/ 0 h 42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426145">
                <a:moveTo>
                  <a:pt x="273335" y="374599"/>
                </a:moveTo>
                <a:lnTo>
                  <a:pt x="273335" y="398061"/>
                </a:lnTo>
                <a:lnTo>
                  <a:pt x="334304" y="398061"/>
                </a:lnTo>
                <a:lnTo>
                  <a:pt x="334304" y="374599"/>
                </a:lnTo>
                <a:close/>
                <a:moveTo>
                  <a:pt x="124137" y="291153"/>
                </a:moveTo>
                <a:lnTo>
                  <a:pt x="129475" y="291153"/>
                </a:lnTo>
                <a:cubicBezTo>
                  <a:pt x="137214" y="291153"/>
                  <a:pt x="143530" y="297463"/>
                  <a:pt x="143530" y="305196"/>
                </a:cubicBezTo>
                <a:cubicBezTo>
                  <a:pt x="143530" y="312928"/>
                  <a:pt x="137214" y="319238"/>
                  <a:pt x="129475" y="319238"/>
                </a:cubicBezTo>
                <a:lnTo>
                  <a:pt x="124137" y="319238"/>
                </a:lnTo>
                <a:cubicBezTo>
                  <a:pt x="116398" y="319238"/>
                  <a:pt x="110082" y="312928"/>
                  <a:pt x="110082" y="305196"/>
                </a:cubicBezTo>
                <a:cubicBezTo>
                  <a:pt x="110082" y="297463"/>
                  <a:pt x="116398" y="291153"/>
                  <a:pt x="124137" y="291153"/>
                </a:cubicBezTo>
                <a:close/>
                <a:moveTo>
                  <a:pt x="28215" y="28084"/>
                </a:moveTo>
                <a:lnTo>
                  <a:pt x="28215" y="291147"/>
                </a:lnTo>
                <a:lnTo>
                  <a:pt x="81262" y="291147"/>
                </a:lnTo>
                <a:cubicBezTo>
                  <a:pt x="89005" y="291147"/>
                  <a:pt x="95325" y="297457"/>
                  <a:pt x="95325" y="305189"/>
                </a:cubicBezTo>
                <a:cubicBezTo>
                  <a:pt x="95325" y="312921"/>
                  <a:pt x="89005" y="319231"/>
                  <a:pt x="81262" y="319231"/>
                </a:cubicBezTo>
                <a:lnTo>
                  <a:pt x="28215" y="319231"/>
                </a:lnTo>
                <a:lnTo>
                  <a:pt x="28215" y="346426"/>
                </a:lnTo>
                <a:lnTo>
                  <a:pt x="259183" y="346426"/>
                </a:lnTo>
                <a:lnTo>
                  <a:pt x="348456" y="346426"/>
                </a:lnTo>
                <a:lnTo>
                  <a:pt x="579424" y="346426"/>
                </a:lnTo>
                <a:lnTo>
                  <a:pt x="579424" y="319231"/>
                </a:lnTo>
                <a:lnTo>
                  <a:pt x="174183" y="319231"/>
                </a:lnTo>
                <a:cubicBezTo>
                  <a:pt x="166440" y="319231"/>
                  <a:pt x="160121" y="312921"/>
                  <a:pt x="160121" y="305189"/>
                </a:cubicBezTo>
                <a:cubicBezTo>
                  <a:pt x="160121" y="297457"/>
                  <a:pt x="166440" y="291147"/>
                  <a:pt x="174183" y="291147"/>
                </a:cubicBezTo>
                <a:lnTo>
                  <a:pt x="579424" y="291147"/>
                </a:lnTo>
                <a:lnTo>
                  <a:pt x="579424" y="28084"/>
                </a:lnTo>
                <a:close/>
                <a:moveTo>
                  <a:pt x="14063" y="0"/>
                </a:moveTo>
                <a:lnTo>
                  <a:pt x="593487" y="0"/>
                </a:lnTo>
                <a:cubicBezTo>
                  <a:pt x="601320" y="0"/>
                  <a:pt x="607639" y="6221"/>
                  <a:pt x="607639" y="14042"/>
                </a:cubicBezTo>
                <a:lnTo>
                  <a:pt x="607639" y="305189"/>
                </a:lnTo>
                <a:lnTo>
                  <a:pt x="607639" y="360468"/>
                </a:lnTo>
                <a:cubicBezTo>
                  <a:pt x="607639" y="368289"/>
                  <a:pt x="601320" y="374599"/>
                  <a:pt x="593487" y="374599"/>
                </a:cubicBezTo>
                <a:lnTo>
                  <a:pt x="362519" y="374599"/>
                </a:lnTo>
                <a:lnTo>
                  <a:pt x="362519" y="398061"/>
                </a:lnTo>
                <a:lnTo>
                  <a:pt x="416456" y="398061"/>
                </a:lnTo>
                <a:cubicBezTo>
                  <a:pt x="424288" y="398061"/>
                  <a:pt x="430608" y="404283"/>
                  <a:pt x="430608" y="412103"/>
                </a:cubicBezTo>
                <a:cubicBezTo>
                  <a:pt x="430608" y="419835"/>
                  <a:pt x="424288" y="426145"/>
                  <a:pt x="416456" y="426145"/>
                </a:cubicBezTo>
                <a:lnTo>
                  <a:pt x="191094" y="426145"/>
                </a:lnTo>
                <a:cubicBezTo>
                  <a:pt x="183351" y="426145"/>
                  <a:pt x="177032" y="419835"/>
                  <a:pt x="177032" y="412103"/>
                </a:cubicBezTo>
                <a:cubicBezTo>
                  <a:pt x="177032" y="404283"/>
                  <a:pt x="183351" y="398061"/>
                  <a:pt x="191094" y="398061"/>
                </a:cubicBezTo>
                <a:lnTo>
                  <a:pt x="245121" y="398061"/>
                </a:lnTo>
                <a:lnTo>
                  <a:pt x="245121" y="374599"/>
                </a:lnTo>
                <a:lnTo>
                  <a:pt x="14063" y="374599"/>
                </a:lnTo>
                <a:cubicBezTo>
                  <a:pt x="6319" y="374599"/>
                  <a:pt x="0" y="368289"/>
                  <a:pt x="0" y="360468"/>
                </a:cubicBezTo>
                <a:lnTo>
                  <a:pt x="0" y="305189"/>
                </a:lnTo>
                <a:lnTo>
                  <a:pt x="0" y="14042"/>
                </a:lnTo>
                <a:cubicBezTo>
                  <a:pt x="0" y="6221"/>
                  <a:pt x="6319" y="0"/>
                  <a:pt x="14063" y="0"/>
                </a:cubicBezTo>
                <a:close/>
              </a:path>
            </a:pathLst>
          </a:custGeom>
          <a:solidFill>
            <a:srgbClr val="988563"/>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grpSp>
        <p:nvGrpSpPr>
          <p:cNvPr id="27" name="组合 26"/>
          <p:cNvGrpSpPr/>
          <p:nvPr>
            <p:custDataLst>
              <p:tags r:id="rId10"/>
            </p:custDataLst>
          </p:nvPr>
        </p:nvGrpSpPr>
        <p:grpSpPr>
          <a:xfrm>
            <a:off x="9264179" y="4849015"/>
            <a:ext cx="2298854" cy="1853530"/>
            <a:chOff x="6568792" y="1218517"/>
            <a:chExt cx="2298854" cy="1853530"/>
          </a:xfrm>
        </p:grpSpPr>
        <p:sp>
          <p:nvSpPr>
            <p:cNvPr id="28" name="矩形 27"/>
            <p:cNvSpPr/>
            <p:nvPr>
              <p:custDataLst>
                <p:tags r:id="rId11"/>
              </p:custDataLst>
            </p:nvPr>
          </p:nvSpPr>
          <p:spPr>
            <a:xfrm>
              <a:off x="6568792" y="1542332"/>
              <a:ext cx="2298854" cy="1529715"/>
            </a:xfrm>
            <a:prstGeom prst="rect">
              <a:avLst/>
            </a:prstGeom>
          </p:spPr>
          <p:txBody>
            <a:bodyPr wrap="square">
              <a:spAutoFit/>
            </a:bodyPr>
            <a:lstStyle/>
            <a:p>
              <a:pPr algn="ctr">
                <a:lnSpc>
                  <a:spcPct val="130000"/>
                </a:lnSpc>
              </a:pPr>
              <a:r>
                <a:rPr lang="en-US" altLang="zh-CN" sz="120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sz="1200">
                  <a:solidFill>
                    <a:schemeClr val="bg1">
                      <a:lumMod val="50000"/>
                    </a:schemeClr>
                  </a:solidFill>
                  <a:latin typeface="微软雅黑 Light" panose="020B0502040204020203" pitchFamily="34" charset="-122"/>
                  <a:ea typeface="微软雅黑 Light" panose="020B0502040204020203" pitchFamily="34" charset="-122"/>
                </a:rPr>
                <a:t>uret是从用户模式返回到先前的模式的指令。当应用程序执行需要特权的操作时，它可能会切换到更高特权级别的模式，完成操作后再使用uret指令返回到用户模式</a:t>
              </a:r>
              <a:endParaRPr lang="zh-CN" altLang="en-US" sz="120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9" name="文本框 28"/>
            <p:cNvSpPr txBox="1"/>
            <p:nvPr>
              <p:custDataLst>
                <p:tags r:id="rId12"/>
              </p:custDataLst>
            </p:nvPr>
          </p:nvSpPr>
          <p:spPr>
            <a:xfrm>
              <a:off x="6756299" y="1218517"/>
              <a:ext cx="1647460" cy="42354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indent="457200"/>
              <a:r>
                <a:rPr lang="zh-CN" altLang="en-US" sz="1800" b="0" spc="-150">
                  <a:solidFill>
                    <a:srgbClr val="988563"/>
                  </a:solidFill>
                  <a:latin typeface="微软雅黑 Light" panose="020B0502040204020203" pitchFamily="34" charset="-122"/>
                  <a:ea typeface="微软雅黑 Light" panose="020B0502040204020203" pitchFamily="34" charset="-122"/>
                </a:rPr>
                <a:t>uret</a:t>
              </a:r>
              <a:r>
                <a:rPr lang="zh-CN" altLang="en-US" sz="1800" b="0" spc="-150">
                  <a:solidFill>
                    <a:srgbClr val="988563"/>
                  </a:solidFill>
                  <a:latin typeface="微软雅黑 Light" panose="020B0502040204020203" pitchFamily="34" charset="-122"/>
                  <a:ea typeface="微软雅黑 Light" panose="020B0502040204020203" pitchFamily="34" charset="-122"/>
                </a:rPr>
                <a:t>指令</a:t>
              </a:r>
              <a:endParaRPr lang="zh-CN" altLang="en-US" sz="1800" b="0" spc="-150">
                <a:solidFill>
                  <a:srgbClr val="988563"/>
                </a:solidFill>
                <a:latin typeface="微软雅黑 Light" panose="020B0502040204020203" pitchFamily="34" charset="-122"/>
                <a:ea typeface="微软雅黑 Light" panose="020B0502040204020203" pitchFamily="34" charset="-122"/>
              </a:endParaRPr>
            </a:p>
          </p:txBody>
        </p:sp>
      </p:grpSp>
      <p:sp>
        <p:nvSpPr>
          <p:cNvPr id="30" name="文本框 29"/>
          <p:cNvSpPr txBox="1"/>
          <p:nvPr/>
        </p:nvSpPr>
        <p:spPr>
          <a:xfrm>
            <a:off x="3669030" y="866775"/>
            <a:ext cx="4854575" cy="683260"/>
          </a:xfrm>
          <a:prstGeom prst="rect">
            <a:avLst/>
          </a:prstGeom>
          <a:noFill/>
        </p:spPr>
        <p:txBody>
          <a:bodyPr wrap="square" rtlCol="0">
            <a:no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r>
              <a:rPr lang="en-US" sz="2400" b="0" dirty="0">
                <a:solidFill>
                  <a:srgbClr val="2F3032"/>
                </a:solidFill>
                <a:latin typeface="微软雅黑 Light" panose="020B0502040204020203" pitchFamily="34" charset="-122"/>
                <a:ea typeface="微软雅黑 Light" panose="020B0502040204020203" pitchFamily="34" charset="-122"/>
              </a:rPr>
              <a:t>RISC-V</a:t>
            </a:r>
            <a:r>
              <a:rPr lang="zh-CN" altLang="en-US" sz="2400" b="0" dirty="0">
                <a:solidFill>
                  <a:srgbClr val="2F3032"/>
                </a:solidFill>
                <a:latin typeface="微软雅黑 Light" panose="020B0502040204020203" pitchFamily="34" charset="-122"/>
                <a:ea typeface="微软雅黑 Light" panose="020B0502040204020203" pitchFamily="34" charset="-122"/>
              </a:rPr>
              <a:t>特权模式的</a:t>
            </a:r>
            <a:r>
              <a:rPr lang="zh-CN" altLang="en-US" sz="2400" b="0" dirty="0">
                <a:solidFill>
                  <a:srgbClr val="2F3032"/>
                </a:solidFill>
                <a:latin typeface="微软雅黑 Light" panose="020B0502040204020203" pitchFamily="34" charset="-122"/>
                <a:ea typeface="微软雅黑 Light" panose="020B0502040204020203" pitchFamily="34" charset="-122"/>
              </a:rPr>
              <a:t>互相转化</a:t>
            </a:r>
            <a:endParaRPr lang="zh-CN" altLang="en-US" sz="2400" b="0" dirty="0">
              <a:solidFill>
                <a:srgbClr val="2F3032"/>
              </a:solidFill>
              <a:latin typeface="微软雅黑 Light" panose="020B0502040204020203" pitchFamily="34" charset="-122"/>
              <a:ea typeface="微软雅黑 Light" panose="020B0502040204020203" pitchFamily="34" charset="-122"/>
            </a:endParaRPr>
          </a:p>
        </p:txBody>
      </p:sp>
      <p:pic>
        <p:nvPicPr>
          <p:cNvPr id="2" name="图片 2"/>
          <p:cNvPicPr>
            <a:picLocks noChangeAspect="1"/>
          </p:cNvPicPr>
          <p:nvPr/>
        </p:nvPicPr>
        <p:blipFill>
          <a:blip r:embed="rId13"/>
          <a:stretch>
            <a:fillRect/>
          </a:stretch>
        </p:blipFill>
        <p:spPr>
          <a:xfrm>
            <a:off x="8376285" y="1847215"/>
            <a:ext cx="3362960" cy="1476375"/>
          </a:xfrm>
          <a:prstGeom prst="rect">
            <a:avLst/>
          </a:prstGeom>
          <a:noFill/>
          <a:ln>
            <a:noFill/>
          </a:ln>
        </p:spPr>
      </p:pic>
      <p:sp>
        <p:nvSpPr>
          <p:cNvPr id="3" name="文本框 2"/>
          <p:cNvSpPr txBox="1"/>
          <p:nvPr/>
        </p:nvSpPr>
        <p:spPr>
          <a:xfrm>
            <a:off x="967740" y="1847215"/>
            <a:ext cx="6840855" cy="1476375"/>
          </a:xfrm>
          <a:prstGeom prst="rect">
            <a:avLst/>
          </a:prstGeom>
          <a:noFill/>
        </p:spPr>
        <p:txBody>
          <a:bodyPr wrap="square" rtlCol="0">
            <a:spAutoFit/>
          </a:bodyPr>
          <a:p>
            <a:pPr indent="457200"/>
            <a:r>
              <a:rPr lang="zh-CN" altLang="en-US">
                <a:solidFill>
                  <a:schemeClr val="bg1"/>
                </a:solidFill>
              </a:rPr>
              <a:t>机器模式是RISC-V指令集架构中最高级别的权限模式，提供裸机执行环境。用户模式是特权架构里最低级别的权限模式，通实现用户和系统之间的隔离。管理模式具有比用户模式更高的权限，它可以设置相应组件来实现操作系统的使用，调度多个应用程序。只有在响应异常或异常返回时才会发生特权级的切换。</a:t>
            </a:r>
            <a:endParaRPr lang="zh-CN" altLang="en-US">
              <a:solidFill>
                <a:schemeClr val="bg1"/>
              </a:solidFill>
            </a:endParaRPr>
          </a:p>
        </p:txBody>
      </p:sp>
      <p:sp>
        <p:nvSpPr>
          <p:cNvPr id="4" name="文本框 3"/>
          <p:cNvSpPr txBox="1"/>
          <p:nvPr>
            <p:custDataLst>
              <p:tags r:id="rId14"/>
            </p:custDataLst>
          </p:nvPr>
        </p:nvSpPr>
        <p:spPr>
          <a:xfrm>
            <a:off x="1223645" y="4932680"/>
            <a:ext cx="1922780" cy="42354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indent="457200"/>
            <a:r>
              <a:rPr lang="zh-CN" altLang="en-US" sz="1800" b="0" spc="-150">
                <a:solidFill>
                  <a:srgbClr val="988563"/>
                </a:solidFill>
                <a:latin typeface="微软雅黑 Light" panose="020B0502040204020203" pitchFamily="34" charset="-122"/>
                <a:ea typeface="微软雅黑 Light" panose="020B0502040204020203" pitchFamily="34" charset="-122"/>
              </a:rPr>
              <a:t>mret</a:t>
            </a:r>
            <a:r>
              <a:rPr lang="zh-CN" altLang="en-US" sz="1800" b="0" spc="-150">
                <a:solidFill>
                  <a:srgbClr val="988563"/>
                </a:solidFill>
                <a:latin typeface="微软雅黑 Light" panose="020B0502040204020203" pitchFamily="34" charset="-122"/>
                <a:ea typeface="微软雅黑 Light" panose="020B0502040204020203" pitchFamily="34" charset="-122"/>
              </a:rPr>
              <a:t>指令</a:t>
            </a:r>
            <a:endParaRPr lang="zh-CN" altLang="en-US" sz="1800" b="0" spc="-150">
              <a:solidFill>
                <a:srgbClr val="988563"/>
              </a:solidFill>
              <a:latin typeface="微软雅黑 Light" panose="020B0502040204020203" pitchFamily="34" charset="-122"/>
              <a:ea typeface="微软雅黑 Light" panose="020B0502040204020203" pitchFamily="34" charset="-122"/>
            </a:endParaRPr>
          </a:p>
        </p:txBody>
      </p:sp>
      <p:sp>
        <p:nvSpPr>
          <p:cNvPr id="40" name="文本框 39"/>
          <p:cNvSpPr txBox="1"/>
          <p:nvPr/>
        </p:nvSpPr>
        <p:spPr>
          <a:xfrm>
            <a:off x="365125" y="3429000"/>
            <a:ext cx="4044315" cy="460375"/>
          </a:xfrm>
          <a:prstGeom prst="rect">
            <a:avLst/>
          </a:prstGeom>
          <a:noFill/>
        </p:spPr>
        <p:txBody>
          <a:bodyPr wrap="square" rtlCol="0" anchor="t">
            <a:spAutoFit/>
          </a:bodyPr>
          <a:p>
            <a:r>
              <a:rPr lang="zh-CN" altLang="en-US" sz="2400" b="1">
                <a:solidFill>
                  <a:schemeClr val="bg1"/>
                </a:solidFill>
              </a:rPr>
              <a:t>使用特定的模式转化的指令：</a:t>
            </a:r>
            <a:endParaRPr lang="zh-CN" altLang="en-US" sz="2400" b="1">
              <a:solidFill>
                <a:schemeClr val="bg1"/>
              </a:solidFill>
            </a:endParaRPr>
          </a:p>
        </p:txBody>
      </p:sp>
      <p:sp>
        <p:nvSpPr>
          <p:cNvPr id="41" name="矩形 40"/>
          <p:cNvSpPr/>
          <p:nvPr>
            <p:custDataLst>
              <p:tags r:id="rId15"/>
            </p:custDataLst>
          </p:nvPr>
        </p:nvSpPr>
        <p:spPr>
          <a:xfrm>
            <a:off x="967740" y="5292090"/>
            <a:ext cx="2510790" cy="1290320"/>
          </a:xfrm>
          <a:prstGeom prst="rect">
            <a:avLst/>
          </a:prstGeom>
        </p:spPr>
        <p:txBody>
          <a:bodyPr wrap="square">
            <a:spAutoFit/>
          </a:bodyPr>
          <a:p>
            <a:pPr algn="ctr">
              <a:lnSpc>
                <a:spcPct val="130000"/>
              </a:lnSpc>
            </a:pPr>
            <a:r>
              <a:rPr lang="en-US" altLang="zh-CN" sz="1200">
                <a:solidFill>
                  <a:schemeClr val="bg1">
                    <a:lumMod val="50000"/>
                  </a:schemeClr>
                </a:solidFill>
                <a:latin typeface="微软雅黑 Light" panose="020B0502040204020203" pitchFamily="34" charset="-122"/>
                <a:ea typeface="微软雅黑 Light" panose="020B0502040204020203" pitchFamily="34" charset="-122"/>
              </a:rPr>
              <a:t>      </a:t>
            </a:r>
            <a:r>
              <a:rPr lang="zh-CN" altLang="en-US" sz="1200">
                <a:solidFill>
                  <a:schemeClr val="bg1">
                    <a:lumMod val="50000"/>
                  </a:schemeClr>
                </a:solidFill>
                <a:latin typeface="微软雅黑 Light" panose="020B0502040204020203" pitchFamily="34" charset="-122"/>
                <a:ea typeface="微软雅黑 Light" panose="020B0502040204020203" pitchFamily="34" charset="-122"/>
              </a:rPr>
              <a:t>从机器模式返回到先前的模式的指令，当操作系统内核完成了必要的特权操作后，它可以使用mret指令返回到先前的模式，通常是用户模式和管理模式</a:t>
            </a:r>
            <a:endParaRPr lang="zh-CN" altLang="en-US" sz="120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Users\Yuki\Desktop\ppt\图片素材\26.png26"/>
          <p:cNvPicPr>
            <a:picLocks noChangeAspect="1"/>
          </p:cNvPicPr>
          <p:nvPr/>
        </p:nvPicPr>
        <p:blipFill>
          <a:blip r:embed="rId1"/>
          <a:srcRect l="7806" r="7806"/>
          <a:stretch>
            <a:fillRect/>
          </a:stretch>
        </p:blipFill>
        <p:spPr>
          <a:xfrm>
            <a:off x="-1631315" y="0"/>
            <a:ext cx="10290674" cy="6858000"/>
          </a:xfrm>
          <a:prstGeom prst="rect">
            <a:avLst/>
          </a:prstGeom>
        </p:spPr>
      </p:pic>
      <p:sp>
        <p:nvSpPr>
          <p:cNvPr id="2" name="矩形 1"/>
          <p:cNvSpPr/>
          <p:nvPr/>
        </p:nvSpPr>
        <p:spPr>
          <a:xfrm>
            <a:off x="6895652" y="0"/>
            <a:ext cx="5296348"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379745" y="2156725"/>
            <a:ext cx="5054671" cy="1227387"/>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en-US" altLang="zh-CN" sz="3200" spc="100" dirty="0">
                <a:solidFill>
                  <a:schemeClr val="bg1"/>
                </a:solidFill>
                <a:latin typeface="微软雅黑 Light" panose="020B0502040204020203" pitchFamily="34" charset="-122"/>
                <a:ea typeface="微软雅黑 Light" panose="020B0502040204020203" pitchFamily="34" charset="-122"/>
                <a:sym typeface="+mn-ea"/>
              </a:rPr>
              <a:t>RISC-V</a:t>
            </a:r>
            <a:r>
              <a:rPr lang="zh-CN" altLang="en-US" sz="3200" spc="100" dirty="0">
                <a:solidFill>
                  <a:schemeClr val="bg1"/>
                </a:solidFill>
                <a:latin typeface="微软雅黑 Light" panose="020B0502040204020203" pitchFamily="34" charset="-122"/>
                <a:ea typeface="微软雅黑 Light" panose="020B0502040204020203" pitchFamily="34" charset="-122"/>
                <a:sym typeface="+mn-ea"/>
              </a:rPr>
              <a:t>的</a:t>
            </a:r>
            <a:endParaRPr lang="en-US" altLang="zh-CN" sz="3200" spc="100" dirty="0">
              <a:solidFill>
                <a:schemeClr val="bg1"/>
              </a:solidFill>
              <a:latin typeface="微软雅黑 Light" panose="020B0502040204020203" pitchFamily="34" charset="-122"/>
              <a:ea typeface="微软雅黑 Light" panose="020B0502040204020203" pitchFamily="34" charset="-122"/>
              <a:sym typeface="+mn-ea"/>
            </a:endParaRPr>
          </a:p>
          <a:p>
            <a:pPr>
              <a:lnSpc>
                <a:spcPct val="120000"/>
              </a:lnSpc>
            </a:pPr>
            <a:r>
              <a:rPr lang="zh-CN" altLang="en-US" sz="3200" b="0" spc="100" dirty="0">
                <a:solidFill>
                  <a:schemeClr val="bg1"/>
                </a:solidFill>
                <a:latin typeface="微软雅黑 Light" panose="020B0502040204020203" pitchFamily="34" charset="-122"/>
                <a:ea typeface="微软雅黑 Light" panose="020B0502040204020203" pitchFamily="34" charset="-122"/>
                <a:sym typeface="+mn-ea"/>
              </a:rPr>
              <a:t>架构设计</a:t>
            </a:r>
            <a:endParaRPr lang="zh-CN" altLang="en-US" sz="3200" b="0" spc="100" dirty="0">
              <a:solidFill>
                <a:schemeClr val="bg1"/>
              </a:solidFill>
              <a:latin typeface="微软雅黑 Light" panose="020B0502040204020203" pitchFamily="34" charset="-122"/>
              <a:ea typeface="微软雅黑 Light" panose="020B0502040204020203" pitchFamily="34" charset="-122"/>
              <a:sym typeface="+mn-ea"/>
            </a:endParaRPr>
          </a:p>
        </p:txBody>
      </p:sp>
      <p:sp>
        <p:nvSpPr>
          <p:cNvPr id="6" name="箭头: 五边形 22"/>
          <p:cNvSpPr/>
          <p:nvPr/>
        </p:nvSpPr>
        <p:spPr>
          <a:xfrm flipH="1">
            <a:off x="10058398" y="5587019"/>
            <a:ext cx="2150358" cy="427208"/>
          </a:xfrm>
          <a:prstGeom prst="homePlate">
            <a:avLst>
              <a:gd name="adj" fmla="val 269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315410" y="5627332"/>
            <a:ext cx="1893346" cy="368300"/>
          </a:xfrm>
          <a:prstGeom prst="rect">
            <a:avLst/>
          </a:prstGeom>
          <a:noFill/>
        </p:spPr>
        <p:txBody>
          <a:bodyPr wrap="square" rtlCol="0">
            <a:spAutoFit/>
          </a:bodyPr>
          <a:lstStyle/>
          <a:p>
            <a:pPr algn="ctr"/>
            <a:r>
              <a:rPr lang="en-US" altLang="zh-CN" b="1" i="1" dirty="0">
                <a:solidFill>
                  <a:srgbClr val="988563"/>
                </a:solidFill>
                <a:latin typeface="Century Gothic" panose="020B0502020202020204" pitchFamily="34" charset="0"/>
              </a:rPr>
              <a:t>PART  THREE</a:t>
            </a:r>
            <a:r>
              <a:rPr lang="en-US" altLang="zh-CN" b="1" i="1" dirty="0">
                <a:solidFill>
                  <a:srgbClr val="988563"/>
                </a:solidFill>
                <a:latin typeface="Century Gothic" panose="020B0502020202020204" pitchFamily="34" charset="0"/>
              </a:rPr>
              <a:t>.</a:t>
            </a:r>
            <a:endParaRPr lang="zh-CN" altLang="en-US" b="1" i="1" dirty="0">
              <a:solidFill>
                <a:srgbClr val="988563"/>
              </a:solidFill>
              <a:latin typeface="Century Gothic" panose="020B0502020202020204" pitchFamily="34" charset="0"/>
            </a:endParaRPr>
          </a:p>
        </p:txBody>
      </p:sp>
      <p:sp>
        <p:nvSpPr>
          <p:cNvPr id="8" name="文本框 7"/>
          <p:cNvSpPr txBox="1"/>
          <p:nvPr/>
        </p:nvSpPr>
        <p:spPr>
          <a:xfrm>
            <a:off x="10089697" y="2060661"/>
            <a:ext cx="1893346" cy="1445260"/>
          </a:xfrm>
          <a:prstGeom prst="rect">
            <a:avLst/>
          </a:prstGeom>
          <a:noFill/>
        </p:spPr>
        <p:txBody>
          <a:bodyPr wrap="square" rtlCol="0">
            <a:spAutoFit/>
          </a:bodyPr>
          <a:lstStyle/>
          <a:p>
            <a:r>
              <a:rPr lang="en-US" altLang="zh-CN" sz="8800" b="1" i="1" dirty="0">
                <a:solidFill>
                  <a:schemeClr val="bg1"/>
                </a:solidFill>
                <a:latin typeface="Century Gothic" panose="020B0502020202020204" pitchFamily="34" charset="0"/>
              </a:rPr>
              <a:t>03</a:t>
            </a:r>
            <a:endParaRPr lang="zh-CN" altLang="en-US" sz="8800" b="1" i="1" dirty="0">
              <a:solidFill>
                <a:schemeClr val="bg1"/>
              </a:solidFill>
              <a:latin typeface="Century Gothic" panose="020B0502020202020204" pitchFamily="34" charset="0"/>
            </a:endParaRPr>
          </a:p>
        </p:txBody>
      </p:sp>
      <p:pic>
        <p:nvPicPr>
          <p:cNvPr id="10" name="图片 9" descr="无背景logo"/>
          <p:cNvPicPr>
            <a:picLocks noChangeAspect="1"/>
          </p:cNvPicPr>
          <p:nvPr>
            <p:custDataLst>
              <p:tags r:id="rId2"/>
            </p:custDataLst>
          </p:nvPr>
        </p:nvPicPr>
        <p:blipFill>
          <a:blip r:embed="rId3"/>
          <a:stretch>
            <a:fillRect/>
          </a:stretch>
        </p:blipFill>
        <p:spPr>
          <a:xfrm>
            <a:off x="10072370" y="76200"/>
            <a:ext cx="1689735" cy="858520"/>
          </a:xfrm>
          <a:prstGeom prst="rect">
            <a:avLst/>
          </a:prstGeom>
        </p:spPr>
      </p:pic>
      <p:sp>
        <p:nvSpPr>
          <p:cNvPr id="4" name="文本框 3"/>
          <p:cNvSpPr txBox="1"/>
          <p:nvPr/>
        </p:nvSpPr>
        <p:spPr>
          <a:xfrm>
            <a:off x="7304405" y="3602990"/>
            <a:ext cx="3859530" cy="737235"/>
          </a:xfrm>
          <a:prstGeom prst="rect">
            <a:avLst/>
          </a:prstGeom>
          <a:solidFill>
            <a:schemeClr val="bg1"/>
          </a:solidFill>
        </p:spPr>
        <p:txBody>
          <a:bodyPr wrap="square" rtlCol="0">
            <a:spAutoFit/>
          </a:bodyPr>
          <a:p>
            <a:pPr algn="dist"/>
            <a:r>
              <a:rPr sz="1400" dirty="0">
                <a:solidFill>
                  <a:schemeClr val="tx1">
                    <a:lumMod val="75000"/>
                    <a:lumOff val="25000"/>
                  </a:schemeClr>
                </a:solidFill>
                <a:latin typeface="微软雅黑 Light" panose="020B0502040204020203" pitchFamily="34" charset="-122"/>
                <a:ea typeface="微软雅黑 Light" panose="020B0502040204020203" pitchFamily="34" charset="-122"/>
              </a:rPr>
              <a:t>RISC-V的流水线设计</a:t>
            </a:r>
            <a:endPar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a:p>
            <a:pPr algn="dist"/>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RISC-V的处理器设计</a:t>
            </a:r>
            <a:endPar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a:p>
            <a:pPr algn="dist"/>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rPr>
              <a:t>RISC-V的多处理器系统</a:t>
            </a:r>
            <a:endPar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RISC-V</a:t>
            </a: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应用流水线的优点</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grpSp>
        <p:nvGrpSpPr>
          <p:cNvPr id="5" name="组合 4"/>
          <p:cNvGrpSpPr/>
          <p:nvPr/>
        </p:nvGrpSpPr>
        <p:grpSpPr>
          <a:xfrm>
            <a:off x="535022" y="2730397"/>
            <a:ext cx="3307063" cy="2697295"/>
            <a:chOff x="700392" y="2720670"/>
            <a:chExt cx="3307063" cy="2697295"/>
          </a:xfrm>
        </p:grpSpPr>
        <p:sp>
          <p:nvSpPr>
            <p:cNvPr id="9" name="矩形 8"/>
            <p:cNvSpPr/>
            <p:nvPr/>
          </p:nvSpPr>
          <p:spPr>
            <a:xfrm>
              <a:off x="1118681" y="5184501"/>
              <a:ext cx="2568102" cy="233464"/>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0" name="矩形: 圆角 11"/>
            <p:cNvSpPr/>
            <p:nvPr/>
          </p:nvSpPr>
          <p:spPr>
            <a:xfrm>
              <a:off x="700392" y="2720670"/>
              <a:ext cx="3307063" cy="2580563"/>
            </a:xfrm>
            <a:prstGeom prst="roundRect">
              <a:avLst>
                <a:gd name="adj" fmla="val 3430"/>
              </a:avLst>
            </a:prstGeom>
            <a:solidFill>
              <a:schemeClr val="bg1"/>
            </a:solidFill>
            <a:ln>
              <a:noFill/>
            </a:ln>
            <a:effectLst>
              <a:outerShdw blurRad="63500" sx="101000" sy="1010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grpSp>
        <p:nvGrpSpPr>
          <p:cNvPr id="11" name="组合 10"/>
          <p:cNvGrpSpPr/>
          <p:nvPr/>
        </p:nvGrpSpPr>
        <p:grpSpPr>
          <a:xfrm>
            <a:off x="4469545" y="2730397"/>
            <a:ext cx="3307063" cy="2697295"/>
            <a:chOff x="700392" y="2720670"/>
            <a:chExt cx="3307063" cy="2697295"/>
          </a:xfrm>
        </p:grpSpPr>
        <p:sp>
          <p:nvSpPr>
            <p:cNvPr id="12" name="矩形 11"/>
            <p:cNvSpPr/>
            <p:nvPr/>
          </p:nvSpPr>
          <p:spPr>
            <a:xfrm>
              <a:off x="1118681" y="5184501"/>
              <a:ext cx="2568102" cy="233464"/>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3" name="矩形: 圆角 16"/>
            <p:cNvSpPr/>
            <p:nvPr/>
          </p:nvSpPr>
          <p:spPr>
            <a:xfrm>
              <a:off x="700392" y="2720670"/>
              <a:ext cx="3307063" cy="2580563"/>
            </a:xfrm>
            <a:prstGeom prst="roundRect">
              <a:avLst>
                <a:gd name="adj" fmla="val 3430"/>
              </a:avLst>
            </a:prstGeom>
            <a:solidFill>
              <a:schemeClr val="bg1"/>
            </a:solidFill>
            <a:ln>
              <a:noFill/>
            </a:ln>
            <a:effectLst>
              <a:outerShdw blurRad="63500" sx="101000" sy="1010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grpSp>
        <p:nvGrpSpPr>
          <p:cNvPr id="14" name="组合 13"/>
          <p:cNvGrpSpPr/>
          <p:nvPr/>
        </p:nvGrpSpPr>
        <p:grpSpPr>
          <a:xfrm>
            <a:off x="8404067" y="2730397"/>
            <a:ext cx="3307063" cy="2697295"/>
            <a:chOff x="700392" y="2720670"/>
            <a:chExt cx="3307063" cy="2697295"/>
          </a:xfrm>
        </p:grpSpPr>
        <p:sp>
          <p:nvSpPr>
            <p:cNvPr id="15" name="矩形 14"/>
            <p:cNvSpPr/>
            <p:nvPr/>
          </p:nvSpPr>
          <p:spPr>
            <a:xfrm>
              <a:off x="1118681" y="5184501"/>
              <a:ext cx="2568102" cy="233464"/>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6" name="矩形: 圆角 19"/>
            <p:cNvSpPr/>
            <p:nvPr/>
          </p:nvSpPr>
          <p:spPr>
            <a:xfrm>
              <a:off x="700392" y="2720670"/>
              <a:ext cx="3307063" cy="2580563"/>
            </a:xfrm>
            <a:prstGeom prst="roundRect">
              <a:avLst>
                <a:gd name="adj" fmla="val 3430"/>
              </a:avLst>
            </a:prstGeom>
            <a:solidFill>
              <a:schemeClr val="bg1"/>
            </a:solidFill>
            <a:ln>
              <a:noFill/>
            </a:ln>
            <a:effectLst>
              <a:outerShdw blurRad="63500" sx="101000" sy="1010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sp>
        <p:nvSpPr>
          <p:cNvPr id="17" name="quotation-marks_63204"/>
          <p:cNvSpPr>
            <a:spLocks noChangeAspect="1"/>
          </p:cNvSpPr>
          <p:nvPr/>
        </p:nvSpPr>
        <p:spPr bwMode="auto">
          <a:xfrm>
            <a:off x="732775" y="2954531"/>
            <a:ext cx="392193" cy="304236"/>
          </a:xfrm>
          <a:custGeom>
            <a:avLst/>
            <a:gdLst>
              <a:gd name="connsiteX0" fmla="*/ 551754 w 604227"/>
              <a:gd name="connsiteY0" fmla="*/ 199 h 468718"/>
              <a:gd name="connsiteX1" fmla="*/ 577323 w 604227"/>
              <a:gd name="connsiteY1" fmla="*/ 9237 h 468718"/>
              <a:gd name="connsiteX2" fmla="*/ 596294 w 604227"/>
              <a:gd name="connsiteY2" fmla="*/ 80625 h 468718"/>
              <a:gd name="connsiteX3" fmla="*/ 591002 w 604227"/>
              <a:gd name="connsiteY3" fmla="*/ 85908 h 468718"/>
              <a:gd name="connsiteX4" fmla="*/ 582614 w 604227"/>
              <a:gd name="connsiteY4" fmla="*/ 89129 h 468718"/>
              <a:gd name="connsiteX5" fmla="*/ 472015 w 604227"/>
              <a:gd name="connsiteY5" fmla="*/ 185773 h 468718"/>
              <a:gd name="connsiteX6" fmla="*/ 576290 w 604227"/>
              <a:gd name="connsiteY6" fmla="*/ 242600 h 468718"/>
              <a:gd name="connsiteX7" fmla="*/ 593196 w 604227"/>
              <a:gd name="connsiteY7" fmla="*/ 369783 h 468718"/>
              <a:gd name="connsiteX8" fmla="*/ 559384 w 604227"/>
              <a:gd name="connsiteY8" fmla="*/ 457149 h 468718"/>
              <a:gd name="connsiteX9" fmla="*/ 434074 w 604227"/>
              <a:gd name="connsiteY9" fmla="*/ 464494 h 468718"/>
              <a:gd name="connsiteX10" fmla="*/ 361416 w 604227"/>
              <a:gd name="connsiteY10" fmla="*/ 415012 h 468718"/>
              <a:gd name="connsiteX11" fmla="*/ 354060 w 604227"/>
              <a:gd name="connsiteY11" fmla="*/ 249945 h 468718"/>
              <a:gd name="connsiteX12" fmla="*/ 474080 w 604227"/>
              <a:gd name="connsiteY12" fmla="*/ 29210 h 468718"/>
              <a:gd name="connsiteX13" fmla="*/ 551754 w 604227"/>
              <a:gd name="connsiteY13" fmla="*/ 199 h 468718"/>
              <a:gd name="connsiteX14" fmla="*/ 204160 w 604227"/>
              <a:gd name="connsiteY14" fmla="*/ 199 h 468718"/>
              <a:gd name="connsiteX15" fmla="*/ 229728 w 604227"/>
              <a:gd name="connsiteY15" fmla="*/ 9237 h 468718"/>
              <a:gd name="connsiteX16" fmla="*/ 248700 w 604227"/>
              <a:gd name="connsiteY16" fmla="*/ 80625 h 468718"/>
              <a:gd name="connsiteX17" fmla="*/ 243408 w 604227"/>
              <a:gd name="connsiteY17" fmla="*/ 85908 h 468718"/>
              <a:gd name="connsiteX18" fmla="*/ 235019 w 604227"/>
              <a:gd name="connsiteY18" fmla="*/ 89129 h 468718"/>
              <a:gd name="connsiteX19" fmla="*/ 124416 w 604227"/>
              <a:gd name="connsiteY19" fmla="*/ 185773 h 468718"/>
              <a:gd name="connsiteX20" fmla="*/ 228695 w 604227"/>
              <a:gd name="connsiteY20" fmla="*/ 242600 h 468718"/>
              <a:gd name="connsiteX21" fmla="*/ 245602 w 604227"/>
              <a:gd name="connsiteY21" fmla="*/ 369783 h 468718"/>
              <a:gd name="connsiteX22" fmla="*/ 211918 w 604227"/>
              <a:gd name="connsiteY22" fmla="*/ 457149 h 468718"/>
              <a:gd name="connsiteX23" fmla="*/ 86601 w 604227"/>
              <a:gd name="connsiteY23" fmla="*/ 464494 h 468718"/>
              <a:gd name="connsiteX24" fmla="*/ 13941 w 604227"/>
              <a:gd name="connsiteY24" fmla="*/ 415012 h 468718"/>
              <a:gd name="connsiteX25" fmla="*/ 6456 w 604227"/>
              <a:gd name="connsiteY25" fmla="*/ 249945 h 468718"/>
              <a:gd name="connsiteX26" fmla="*/ 126610 w 604227"/>
              <a:gd name="connsiteY26" fmla="*/ 29210 h 468718"/>
              <a:gd name="connsiteX27" fmla="*/ 204160 w 604227"/>
              <a:gd name="connsiteY27" fmla="*/ 199 h 4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4227" h="468718">
                <a:moveTo>
                  <a:pt x="551754" y="199"/>
                </a:moveTo>
                <a:cubicBezTo>
                  <a:pt x="560965" y="925"/>
                  <a:pt x="569709" y="3696"/>
                  <a:pt x="577323" y="9237"/>
                </a:cubicBezTo>
                <a:cubicBezTo>
                  <a:pt x="603650" y="28050"/>
                  <a:pt x="612038" y="51245"/>
                  <a:pt x="596294" y="80625"/>
                </a:cubicBezTo>
                <a:cubicBezTo>
                  <a:pt x="595261" y="83846"/>
                  <a:pt x="593196" y="84877"/>
                  <a:pt x="591002" y="85908"/>
                </a:cubicBezTo>
                <a:cubicBezTo>
                  <a:pt x="588938" y="88098"/>
                  <a:pt x="585711" y="89129"/>
                  <a:pt x="582614" y="89129"/>
                </a:cubicBezTo>
                <a:cubicBezTo>
                  <a:pt x="537316" y="90160"/>
                  <a:pt x="479371" y="139513"/>
                  <a:pt x="472015" y="185773"/>
                </a:cubicBezTo>
                <a:cubicBezTo>
                  <a:pt x="461562" y="244661"/>
                  <a:pt x="546866" y="216313"/>
                  <a:pt x="576290" y="242600"/>
                </a:cubicBezTo>
                <a:cubicBezTo>
                  <a:pt x="605715" y="269918"/>
                  <a:pt x="596294" y="335120"/>
                  <a:pt x="593196" y="369783"/>
                </a:cubicBezTo>
                <a:cubicBezTo>
                  <a:pt x="589970" y="401353"/>
                  <a:pt x="587905" y="438207"/>
                  <a:pt x="559384" y="457149"/>
                </a:cubicBezTo>
                <a:cubicBezTo>
                  <a:pt x="530993" y="476091"/>
                  <a:pt x="465692" y="466556"/>
                  <a:pt x="434074" y="464494"/>
                </a:cubicBezTo>
                <a:cubicBezTo>
                  <a:pt x="402585" y="462303"/>
                  <a:pt x="371999" y="446583"/>
                  <a:pt x="361416" y="415012"/>
                </a:cubicBezTo>
                <a:cubicBezTo>
                  <a:pt x="345672" y="365660"/>
                  <a:pt x="343607" y="305740"/>
                  <a:pt x="354060" y="249945"/>
                </a:cubicBezTo>
                <a:cubicBezTo>
                  <a:pt x="350963" y="166960"/>
                  <a:pt x="413038" y="79594"/>
                  <a:pt x="474080" y="29210"/>
                </a:cubicBezTo>
                <a:cubicBezTo>
                  <a:pt x="492277" y="14230"/>
                  <a:pt x="524121" y="-1982"/>
                  <a:pt x="551754" y="199"/>
                </a:cubicBezTo>
                <a:close/>
                <a:moveTo>
                  <a:pt x="204160" y="199"/>
                </a:moveTo>
                <a:cubicBezTo>
                  <a:pt x="213370" y="925"/>
                  <a:pt x="222113" y="3696"/>
                  <a:pt x="229728" y="9237"/>
                </a:cubicBezTo>
                <a:cubicBezTo>
                  <a:pt x="256056" y="28050"/>
                  <a:pt x="264574" y="51245"/>
                  <a:pt x="248700" y="80625"/>
                </a:cubicBezTo>
                <a:cubicBezTo>
                  <a:pt x="247667" y="83846"/>
                  <a:pt x="245602" y="84877"/>
                  <a:pt x="243408" y="85908"/>
                </a:cubicBezTo>
                <a:cubicBezTo>
                  <a:pt x="241343" y="88098"/>
                  <a:pt x="238246" y="89129"/>
                  <a:pt x="235019" y="89129"/>
                </a:cubicBezTo>
                <a:cubicBezTo>
                  <a:pt x="189720" y="90160"/>
                  <a:pt x="131772" y="139513"/>
                  <a:pt x="124416" y="185773"/>
                </a:cubicBezTo>
                <a:cubicBezTo>
                  <a:pt x="114994" y="244661"/>
                  <a:pt x="199270" y="216313"/>
                  <a:pt x="228695" y="242600"/>
                </a:cubicBezTo>
                <a:cubicBezTo>
                  <a:pt x="258250" y="269918"/>
                  <a:pt x="248700" y="335120"/>
                  <a:pt x="245602" y="369783"/>
                </a:cubicBezTo>
                <a:cubicBezTo>
                  <a:pt x="242376" y="401353"/>
                  <a:pt x="240311" y="438207"/>
                  <a:pt x="211918" y="457149"/>
                </a:cubicBezTo>
                <a:cubicBezTo>
                  <a:pt x="183396" y="476091"/>
                  <a:pt x="118092" y="466556"/>
                  <a:pt x="86601" y="464494"/>
                </a:cubicBezTo>
                <a:cubicBezTo>
                  <a:pt x="54982" y="462303"/>
                  <a:pt x="24395" y="446583"/>
                  <a:pt x="13941" y="415012"/>
                </a:cubicBezTo>
                <a:cubicBezTo>
                  <a:pt x="-1933" y="365660"/>
                  <a:pt x="-3998" y="305740"/>
                  <a:pt x="6456" y="249945"/>
                </a:cubicBezTo>
                <a:cubicBezTo>
                  <a:pt x="3358" y="166960"/>
                  <a:pt x="65436" y="79594"/>
                  <a:pt x="126610" y="29210"/>
                </a:cubicBezTo>
                <a:cubicBezTo>
                  <a:pt x="144710" y="14230"/>
                  <a:pt x="176531" y="-1982"/>
                  <a:pt x="204160" y="199"/>
                </a:cubicBezTo>
                <a:close/>
              </a:path>
            </a:pathLst>
          </a:custGeom>
          <a:solidFill>
            <a:srgbClr val="F0F0F0"/>
          </a:solidFill>
          <a:ln>
            <a:noFill/>
          </a:ln>
        </p:spPr>
      </p:sp>
      <p:sp>
        <p:nvSpPr>
          <p:cNvPr id="18" name="quotation-marks_63204"/>
          <p:cNvSpPr>
            <a:spLocks noChangeAspect="1"/>
          </p:cNvSpPr>
          <p:nvPr/>
        </p:nvSpPr>
        <p:spPr bwMode="auto">
          <a:xfrm rot="10800000">
            <a:off x="3229541" y="4773260"/>
            <a:ext cx="392193" cy="304236"/>
          </a:xfrm>
          <a:custGeom>
            <a:avLst/>
            <a:gdLst>
              <a:gd name="connsiteX0" fmla="*/ 551754 w 604227"/>
              <a:gd name="connsiteY0" fmla="*/ 199 h 468718"/>
              <a:gd name="connsiteX1" fmla="*/ 577323 w 604227"/>
              <a:gd name="connsiteY1" fmla="*/ 9237 h 468718"/>
              <a:gd name="connsiteX2" fmla="*/ 596294 w 604227"/>
              <a:gd name="connsiteY2" fmla="*/ 80625 h 468718"/>
              <a:gd name="connsiteX3" fmla="*/ 591002 w 604227"/>
              <a:gd name="connsiteY3" fmla="*/ 85908 h 468718"/>
              <a:gd name="connsiteX4" fmla="*/ 582614 w 604227"/>
              <a:gd name="connsiteY4" fmla="*/ 89129 h 468718"/>
              <a:gd name="connsiteX5" fmla="*/ 472015 w 604227"/>
              <a:gd name="connsiteY5" fmla="*/ 185773 h 468718"/>
              <a:gd name="connsiteX6" fmla="*/ 576290 w 604227"/>
              <a:gd name="connsiteY6" fmla="*/ 242600 h 468718"/>
              <a:gd name="connsiteX7" fmla="*/ 593196 w 604227"/>
              <a:gd name="connsiteY7" fmla="*/ 369783 h 468718"/>
              <a:gd name="connsiteX8" fmla="*/ 559384 w 604227"/>
              <a:gd name="connsiteY8" fmla="*/ 457149 h 468718"/>
              <a:gd name="connsiteX9" fmla="*/ 434074 w 604227"/>
              <a:gd name="connsiteY9" fmla="*/ 464494 h 468718"/>
              <a:gd name="connsiteX10" fmla="*/ 361416 w 604227"/>
              <a:gd name="connsiteY10" fmla="*/ 415012 h 468718"/>
              <a:gd name="connsiteX11" fmla="*/ 354060 w 604227"/>
              <a:gd name="connsiteY11" fmla="*/ 249945 h 468718"/>
              <a:gd name="connsiteX12" fmla="*/ 474080 w 604227"/>
              <a:gd name="connsiteY12" fmla="*/ 29210 h 468718"/>
              <a:gd name="connsiteX13" fmla="*/ 551754 w 604227"/>
              <a:gd name="connsiteY13" fmla="*/ 199 h 468718"/>
              <a:gd name="connsiteX14" fmla="*/ 204160 w 604227"/>
              <a:gd name="connsiteY14" fmla="*/ 199 h 468718"/>
              <a:gd name="connsiteX15" fmla="*/ 229728 w 604227"/>
              <a:gd name="connsiteY15" fmla="*/ 9237 h 468718"/>
              <a:gd name="connsiteX16" fmla="*/ 248700 w 604227"/>
              <a:gd name="connsiteY16" fmla="*/ 80625 h 468718"/>
              <a:gd name="connsiteX17" fmla="*/ 243408 w 604227"/>
              <a:gd name="connsiteY17" fmla="*/ 85908 h 468718"/>
              <a:gd name="connsiteX18" fmla="*/ 235019 w 604227"/>
              <a:gd name="connsiteY18" fmla="*/ 89129 h 468718"/>
              <a:gd name="connsiteX19" fmla="*/ 124416 w 604227"/>
              <a:gd name="connsiteY19" fmla="*/ 185773 h 468718"/>
              <a:gd name="connsiteX20" fmla="*/ 228695 w 604227"/>
              <a:gd name="connsiteY20" fmla="*/ 242600 h 468718"/>
              <a:gd name="connsiteX21" fmla="*/ 245602 w 604227"/>
              <a:gd name="connsiteY21" fmla="*/ 369783 h 468718"/>
              <a:gd name="connsiteX22" fmla="*/ 211918 w 604227"/>
              <a:gd name="connsiteY22" fmla="*/ 457149 h 468718"/>
              <a:gd name="connsiteX23" fmla="*/ 86601 w 604227"/>
              <a:gd name="connsiteY23" fmla="*/ 464494 h 468718"/>
              <a:gd name="connsiteX24" fmla="*/ 13941 w 604227"/>
              <a:gd name="connsiteY24" fmla="*/ 415012 h 468718"/>
              <a:gd name="connsiteX25" fmla="*/ 6456 w 604227"/>
              <a:gd name="connsiteY25" fmla="*/ 249945 h 468718"/>
              <a:gd name="connsiteX26" fmla="*/ 126610 w 604227"/>
              <a:gd name="connsiteY26" fmla="*/ 29210 h 468718"/>
              <a:gd name="connsiteX27" fmla="*/ 204160 w 604227"/>
              <a:gd name="connsiteY27" fmla="*/ 199 h 4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4227" h="468718">
                <a:moveTo>
                  <a:pt x="551754" y="199"/>
                </a:moveTo>
                <a:cubicBezTo>
                  <a:pt x="560965" y="925"/>
                  <a:pt x="569709" y="3696"/>
                  <a:pt x="577323" y="9237"/>
                </a:cubicBezTo>
                <a:cubicBezTo>
                  <a:pt x="603650" y="28050"/>
                  <a:pt x="612038" y="51245"/>
                  <a:pt x="596294" y="80625"/>
                </a:cubicBezTo>
                <a:cubicBezTo>
                  <a:pt x="595261" y="83846"/>
                  <a:pt x="593196" y="84877"/>
                  <a:pt x="591002" y="85908"/>
                </a:cubicBezTo>
                <a:cubicBezTo>
                  <a:pt x="588938" y="88098"/>
                  <a:pt x="585711" y="89129"/>
                  <a:pt x="582614" y="89129"/>
                </a:cubicBezTo>
                <a:cubicBezTo>
                  <a:pt x="537316" y="90160"/>
                  <a:pt x="479371" y="139513"/>
                  <a:pt x="472015" y="185773"/>
                </a:cubicBezTo>
                <a:cubicBezTo>
                  <a:pt x="461562" y="244661"/>
                  <a:pt x="546866" y="216313"/>
                  <a:pt x="576290" y="242600"/>
                </a:cubicBezTo>
                <a:cubicBezTo>
                  <a:pt x="605715" y="269918"/>
                  <a:pt x="596294" y="335120"/>
                  <a:pt x="593196" y="369783"/>
                </a:cubicBezTo>
                <a:cubicBezTo>
                  <a:pt x="589970" y="401353"/>
                  <a:pt x="587905" y="438207"/>
                  <a:pt x="559384" y="457149"/>
                </a:cubicBezTo>
                <a:cubicBezTo>
                  <a:pt x="530993" y="476091"/>
                  <a:pt x="465692" y="466556"/>
                  <a:pt x="434074" y="464494"/>
                </a:cubicBezTo>
                <a:cubicBezTo>
                  <a:pt x="402585" y="462303"/>
                  <a:pt x="371999" y="446583"/>
                  <a:pt x="361416" y="415012"/>
                </a:cubicBezTo>
                <a:cubicBezTo>
                  <a:pt x="345672" y="365660"/>
                  <a:pt x="343607" y="305740"/>
                  <a:pt x="354060" y="249945"/>
                </a:cubicBezTo>
                <a:cubicBezTo>
                  <a:pt x="350963" y="166960"/>
                  <a:pt x="413038" y="79594"/>
                  <a:pt x="474080" y="29210"/>
                </a:cubicBezTo>
                <a:cubicBezTo>
                  <a:pt x="492277" y="14230"/>
                  <a:pt x="524121" y="-1982"/>
                  <a:pt x="551754" y="199"/>
                </a:cubicBezTo>
                <a:close/>
                <a:moveTo>
                  <a:pt x="204160" y="199"/>
                </a:moveTo>
                <a:cubicBezTo>
                  <a:pt x="213370" y="925"/>
                  <a:pt x="222113" y="3696"/>
                  <a:pt x="229728" y="9237"/>
                </a:cubicBezTo>
                <a:cubicBezTo>
                  <a:pt x="256056" y="28050"/>
                  <a:pt x="264574" y="51245"/>
                  <a:pt x="248700" y="80625"/>
                </a:cubicBezTo>
                <a:cubicBezTo>
                  <a:pt x="247667" y="83846"/>
                  <a:pt x="245602" y="84877"/>
                  <a:pt x="243408" y="85908"/>
                </a:cubicBezTo>
                <a:cubicBezTo>
                  <a:pt x="241343" y="88098"/>
                  <a:pt x="238246" y="89129"/>
                  <a:pt x="235019" y="89129"/>
                </a:cubicBezTo>
                <a:cubicBezTo>
                  <a:pt x="189720" y="90160"/>
                  <a:pt x="131772" y="139513"/>
                  <a:pt x="124416" y="185773"/>
                </a:cubicBezTo>
                <a:cubicBezTo>
                  <a:pt x="114994" y="244661"/>
                  <a:pt x="199270" y="216313"/>
                  <a:pt x="228695" y="242600"/>
                </a:cubicBezTo>
                <a:cubicBezTo>
                  <a:pt x="258250" y="269918"/>
                  <a:pt x="248700" y="335120"/>
                  <a:pt x="245602" y="369783"/>
                </a:cubicBezTo>
                <a:cubicBezTo>
                  <a:pt x="242376" y="401353"/>
                  <a:pt x="240311" y="438207"/>
                  <a:pt x="211918" y="457149"/>
                </a:cubicBezTo>
                <a:cubicBezTo>
                  <a:pt x="183396" y="476091"/>
                  <a:pt x="118092" y="466556"/>
                  <a:pt x="86601" y="464494"/>
                </a:cubicBezTo>
                <a:cubicBezTo>
                  <a:pt x="54982" y="462303"/>
                  <a:pt x="24395" y="446583"/>
                  <a:pt x="13941" y="415012"/>
                </a:cubicBezTo>
                <a:cubicBezTo>
                  <a:pt x="-1933" y="365660"/>
                  <a:pt x="-3998" y="305740"/>
                  <a:pt x="6456" y="249945"/>
                </a:cubicBezTo>
                <a:cubicBezTo>
                  <a:pt x="3358" y="166960"/>
                  <a:pt x="65436" y="79594"/>
                  <a:pt x="126610" y="29210"/>
                </a:cubicBezTo>
                <a:cubicBezTo>
                  <a:pt x="144710" y="14230"/>
                  <a:pt x="176531" y="-1982"/>
                  <a:pt x="204160" y="199"/>
                </a:cubicBezTo>
                <a:close/>
              </a:path>
            </a:pathLst>
          </a:custGeom>
          <a:solidFill>
            <a:srgbClr val="F0F0F0"/>
          </a:solidFill>
          <a:ln>
            <a:noFill/>
          </a:ln>
        </p:spPr>
      </p:sp>
      <p:grpSp>
        <p:nvGrpSpPr>
          <p:cNvPr id="19" name="组合 18"/>
          <p:cNvGrpSpPr/>
          <p:nvPr/>
        </p:nvGrpSpPr>
        <p:grpSpPr>
          <a:xfrm>
            <a:off x="1160991" y="3632490"/>
            <a:ext cx="2068549" cy="1139251"/>
            <a:chOff x="1160991" y="3632490"/>
            <a:chExt cx="2068549" cy="1139251"/>
          </a:xfrm>
        </p:grpSpPr>
        <p:sp>
          <p:nvSpPr>
            <p:cNvPr id="20" name="矩形 19"/>
            <p:cNvSpPr/>
            <p:nvPr/>
          </p:nvSpPr>
          <p:spPr>
            <a:xfrm>
              <a:off x="1160991" y="4039553"/>
              <a:ext cx="2068549" cy="732188"/>
            </a:xfrm>
            <a:prstGeom prst="rect">
              <a:avLst/>
            </a:prstGeom>
          </p:spPr>
          <p:txBody>
            <a:bodyPr wrap="square">
              <a:spAutoFit/>
            </a:bodyPr>
            <a:lstStyle/>
            <a:p>
              <a:pPr algn="ctr">
                <a:lnSpc>
                  <a:spcPct val="130000"/>
                </a:lnSpc>
              </a:pPr>
              <a:r>
                <a:rPr kumimoji="1" lang="zh-CN" altLang="en-US" sz="1100" dirty="0">
                  <a:solidFill>
                    <a:srgbClr val="2F3032"/>
                  </a:solidFill>
                  <a:latin typeface="微软雅黑 Light" panose="020B0502040204020203" pitchFamily="34" charset="-122"/>
                  <a:ea typeface="微软雅黑 Light" panose="020B0502040204020203" pitchFamily="34" charset="-122"/>
                </a:rPr>
                <a:t>所有</a:t>
              </a:r>
              <a:r>
                <a:rPr kumimoji="1" lang="en-US" altLang="zh-CN" sz="1100" dirty="0">
                  <a:solidFill>
                    <a:srgbClr val="2F3032"/>
                  </a:solidFill>
                  <a:latin typeface="微软雅黑 Light" panose="020B0502040204020203" pitchFamily="34" charset="-122"/>
                  <a:ea typeface="微软雅黑 Light" panose="020B0502040204020203" pitchFamily="34" charset="-122"/>
                </a:rPr>
                <a:t>RISC-V</a:t>
              </a:r>
              <a:r>
                <a:rPr kumimoji="1" lang="zh-CN" altLang="en-US" sz="1100" dirty="0">
                  <a:solidFill>
                    <a:srgbClr val="2F3032"/>
                  </a:solidFill>
                  <a:latin typeface="微软雅黑 Light" panose="020B0502040204020203" pitchFamily="34" charset="-122"/>
                  <a:ea typeface="微软雅黑 Light" panose="020B0502040204020203" pitchFamily="34" charset="-122"/>
                </a:rPr>
                <a:t>指令都是</a:t>
              </a:r>
              <a:r>
                <a:rPr kumimoji="1" lang="en-US" altLang="zh-CN" sz="1100" dirty="0">
                  <a:solidFill>
                    <a:srgbClr val="2F3032"/>
                  </a:solidFill>
                  <a:latin typeface="微软雅黑 Light" panose="020B0502040204020203" pitchFamily="34" charset="-122"/>
                  <a:ea typeface="微软雅黑 Light" panose="020B0502040204020203" pitchFamily="34" charset="-122"/>
                </a:rPr>
                <a:t>32</a:t>
              </a:r>
              <a:r>
                <a:rPr kumimoji="1" lang="zh-CN" altLang="en-US" sz="1100" dirty="0">
                  <a:solidFill>
                    <a:srgbClr val="2F3032"/>
                  </a:solidFill>
                  <a:latin typeface="微软雅黑 Light" panose="020B0502040204020203" pitchFamily="34" charset="-122"/>
                  <a:ea typeface="微软雅黑 Light" panose="020B0502040204020203" pitchFamily="34" charset="-122"/>
                </a:rPr>
                <a:t>位长度，使得取值和译码的操作相当容易</a:t>
              </a:r>
              <a:endParaRPr kumimoji="1" lang="zh-CN" altLang="en-US" sz="1100" dirty="0">
                <a:solidFill>
                  <a:srgbClr val="2F3032"/>
                </a:soli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1357088" y="3632490"/>
              <a:ext cx="1569660" cy="369332"/>
            </a:xfrm>
            <a:prstGeom prst="rect">
              <a:avLst/>
            </a:prstGeom>
            <a:noFill/>
          </p:spPr>
          <p:txBody>
            <a:bodyPr wrap="square" rtlCol="0">
              <a:spAutoFit/>
            </a:bodyPr>
            <a:lstStyle/>
            <a:p>
              <a:pPr algn="ctr"/>
              <a:r>
                <a:rPr lang="zh-CN" altLang="en-US" dirty="0">
                  <a:solidFill>
                    <a:srgbClr val="2F3032"/>
                  </a:solidFill>
                  <a:latin typeface="微软雅黑 Light" panose="020B0502040204020203" pitchFamily="34" charset="-122"/>
                  <a:ea typeface="微软雅黑 Light" panose="020B0502040204020203" pitchFamily="34" charset="-122"/>
                </a:rPr>
                <a:t>定长指令</a:t>
              </a:r>
              <a:endParaRPr lang="zh-CN" altLang="en-US" dirty="0">
                <a:solidFill>
                  <a:srgbClr val="2F3032"/>
                </a:solidFill>
                <a:latin typeface="微软雅黑 Light" panose="020B0502040204020203" pitchFamily="34" charset="-122"/>
                <a:ea typeface="微软雅黑 Light" panose="020B0502040204020203" pitchFamily="34" charset="-122"/>
              </a:endParaRPr>
            </a:p>
          </p:txBody>
        </p:sp>
      </p:grpSp>
      <p:sp>
        <p:nvSpPr>
          <p:cNvPr id="22" name="quotation-marks_63204"/>
          <p:cNvSpPr>
            <a:spLocks noChangeAspect="1"/>
          </p:cNvSpPr>
          <p:nvPr/>
        </p:nvSpPr>
        <p:spPr bwMode="auto">
          <a:xfrm>
            <a:off x="4691737" y="2917932"/>
            <a:ext cx="392193" cy="304236"/>
          </a:xfrm>
          <a:custGeom>
            <a:avLst/>
            <a:gdLst>
              <a:gd name="connsiteX0" fmla="*/ 551754 w 604227"/>
              <a:gd name="connsiteY0" fmla="*/ 199 h 468718"/>
              <a:gd name="connsiteX1" fmla="*/ 577323 w 604227"/>
              <a:gd name="connsiteY1" fmla="*/ 9237 h 468718"/>
              <a:gd name="connsiteX2" fmla="*/ 596294 w 604227"/>
              <a:gd name="connsiteY2" fmla="*/ 80625 h 468718"/>
              <a:gd name="connsiteX3" fmla="*/ 591002 w 604227"/>
              <a:gd name="connsiteY3" fmla="*/ 85908 h 468718"/>
              <a:gd name="connsiteX4" fmla="*/ 582614 w 604227"/>
              <a:gd name="connsiteY4" fmla="*/ 89129 h 468718"/>
              <a:gd name="connsiteX5" fmla="*/ 472015 w 604227"/>
              <a:gd name="connsiteY5" fmla="*/ 185773 h 468718"/>
              <a:gd name="connsiteX6" fmla="*/ 576290 w 604227"/>
              <a:gd name="connsiteY6" fmla="*/ 242600 h 468718"/>
              <a:gd name="connsiteX7" fmla="*/ 593196 w 604227"/>
              <a:gd name="connsiteY7" fmla="*/ 369783 h 468718"/>
              <a:gd name="connsiteX8" fmla="*/ 559384 w 604227"/>
              <a:gd name="connsiteY8" fmla="*/ 457149 h 468718"/>
              <a:gd name="connsiteX9" fmla="*/ 434074 w 604227"/>
              <a:gd name="connsiteY9" fmla="*/ 464494 h 468718"/>
              <a:gd name="connsiteX10" fmla="*/ 361416 w 604227"/>
              <a:gd name="connsiteY10" fmla="*/ 415012 h 468718"/>
              <a:gd name="connsiteX11" fmla="*/ 354060 w 604227"/>
              <a:gd name="connsiteY11" fmla="*/ 249945 h 468718"/>
              <a:gd name="connsiteX12" fmla="*/ 474080 w 604227"/>
              <a:gd name="connsiteY12" fmla="*/ 29210 h 468718"/>
              <a:gd name="connsiteX13" fmla="*/ 551754 w 604227"/>
              <a:gd name="connsiteY13" fmla="*/ 199 h 468718"/>
              <a:gd name="connsiteX14" fmla="*/ 204160 w 604227"/>
              <a:gd name="connsiteY14" fmla="*/ 199 h 468718"/>
              <a:gd name="connsiteX15" fmla="*/ 229728 w 604227"/>
              <a:gd name="connsiteY15" fmla="*/ 9237 h 468718"/>
              <a:gd name="connsiteX16" fmla="*/ 248700 w 604227"/>
              <a:gd name="connsiteY16" fmla="*/ 80625 h 468718"/>
              <a:gd name="connsiteX17" fmla="*/ 243408 w 604227"/>
              <a:gd name="connsiteY17" fmla="*/ 85908 h 468718"/>
              <a:gd name="connsiteX18" fmla="*/ 235019 w 604227"/>
              <a:gd name="connsiteY18" fmla="*/ 89129 h 468718"/>
              <a:gd name="connsiteX19" fmla="*/ 124416 w 604227"/>
              <a:gd name="connsiteY19" fmla="*/ 185773 h 468718"/>
              <a:gd name="connsiteX20" fmla="*/ 228695 w 604227"/>
              <a:gd name="connsiteY20" fmla="*/ 242600 h 468718"/>
              <a:gd name="connsiteX21" fmla="*/ 245602 w 604227"/>
              <a:gd name="connsiteY21" fmla="*/ 369783 h 468718"/>
              <a:gd name="connsiteX22" fmla="*/ 211918 w 604227"/>
              <a:gd name="connsiteY22" fmla="*/ 457149 h 468718"/>
              <a:gd name="connsiteX23" fmla="*/ 86601 w 604227"/>
              <a:gd name="connsiteY23" fmla="*/ 464494 h 468718"/>
              <a:gd name="connsiteX24" fmla="*/ 13941 w 604227"/>
              <a:gd name="connsiteY24" fmla="*/ 415012 h 468718"/>
              <a:gd name="connsiteX25" fmla="*/ 6456 w 604227"/>
              <a:gd name="connsiteY25" fmla="*/ 249945 h 468718"/>
              <a:gd name="connsiteX26" fmla="*/ 126610 w 604227"/>
              <a:gd name="connsiteY26" fmla="*/ 29210 h 468718"/>
              <a:gd name="connsiteX27" fmla="*/ 204160 w 604227"/>
              <a:gd name="connsiteY27" fmla="*/ 199 h 4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4227" h="468718">
                <a:moveTo>
                  <a:pt x="551754" y="199"/>
                </a:moveTo>
                <a:cubicBezTo>
                  <a:pt x="560965" y="925"/>
                  <a:pt x="569709" y="3696"/>
                  <a:pt x="577323" y="9237"/>
                </a:cubicBezTo>
                <a:cubicBezTo>
                  <a:pt x="603650" y="28050"/>
                  <a:pt x="612038" y="51245"/>
                  <a:pt x="596294" y="80625"/>
                </a:cubicBezTo>
                <a:cubicBezTo>
                  <a:pt x="595261" y="83846"/>
                  <a:pt x="593196" y="84877"/>
                  <a:pt x="591002" y="85908"/>
                </a:cubicBezTo>
                <a:cubicBezTo>
                  <a:pt x="588938" y="88098"/>
                  <a:pt x="585711" y="89129"/>
                  <a:pt x="582614" y="89129"/>
                </a:cubicBezTo>
                <a:cubicBezTo>
                  <a:pt x="537316" y="90160"/>
                  <a:pt x="479371" y="139513"/>
                  <a:pt x="472015" y="185773"/>
                </a:cubicBezTo>
                <a:cubicBezTo>
                  <a:pt x="461562" y="244661"/>
                  <a:pt x="546866" y="216313"/>
                  <a:pt x="576290" y="242600"/>
                </a:cubicBezTo>
                <a:cubicBezTo>
                  <a:pt x="605715" y="269918"/>
                  <a:pt x="596294" y="335120"/>
                  <a:pt x="593196" y="369783"/>
                </a:cubicBezTo>
                <a:cubicBezTo>
                  <a:pt x="589970" y="401353"/>
                  <a:pt x="587905" y="438207"/>
                  <a:pt x="559384" y="457149"/>
                </a:cubicBezTo>
                <a:cubicBezTo>
                  <a:pt x="530993" y="476091"/>
                  <a:pt x="465692" y="466556"/>
                  <a:pt x="434074" y="464494"/>
                </a:cubicBezTo>
                <a:cubicBezTo>
                  <a:pt x="402585" y="462303"/>
                  <a:pt x="371999" y="446583"/>
                  <a:pt x="361416" y="415012"/>
                </a:cubicBezTo>
                <a:cubicBezTo>
                  <a:pt x="345672" y="365660"/>
                  <a:pt x="343607" y="305740"/>
                  <a:pt x="354060" y="249945"/>
                </a:cubicBezTo>
                <a:cubicBezTo>
                  <a:pt x="350963" y="166960"/>
                  <a:pt x="413038" y="79594"/>
                  <a:pt x="474080" y="29210"/>
                </a:cubicBezTo>
                <a:cubicBezTo>
                  <a:pt x="492277" y="14230"/>
                  <a:pt x="524121" y="-1982"/>
                  <a:pt x="551754" y="199"/>
                </a:cubicBezTo>
                <a:close/>
                <a:moveTo>
                  <a:pt x="204160" y="199"/>
                </a:moveTo>
                <a:cubicBezTo>
                  <a:pt x="213370" y="925"/>
                  <a:pt x="222113" y="3696"/>
                  <a:pt x="229728" y="9237"/>
                </a:cubicBezTo>
                <a:cubicBezTo>
                  <a:pt x="256056" y="28050"/>
                  <a:pt x="264574" y="51245"/>
                  <a:pt x="248700" y="80625"/>
                </a:cubicBezTo>
                <a:cubicBezTo>
                  <a:pt x="247667" y="83846"/>
                  <a:pt x="245602" y="84877"/>
                  <a:pt x="243408" y="85908"/>
                </a:cubicBezTo>
                <a:cubicBezTo>
                  <a:pt x="241343" y="88098"/>
                  <a:pt x="238246" y="89129"/>
                  <a:pt x="235019" y="89129"/>
                </a:cubicBezTo>
                <a:cubicBezTo>
                  <a:pt x="189720" y="90160"/>
                  <a:pt x="131772" y="139513"/>
                  <a:pt x="124416" y="185773"/>
                </a:cubicBezTo>
                <a:cubicBezTo>
                  <a:pt x="114994" y="244661"/>
                  <a:pt x="199270" y="216313"/>
                  <a:pt x="228695" y="242600"/>
                </a:cubicBezTo>
                <a:cubicBezTo>
                  <a:pt x="258250" y="269918"/>
                  <a:pt x="248700" y="335120"/>
                  <a:pt x="245602" y="369783"/>
                </a:cubicBezTo>
                <a:cubicBezTo>
                  <a:pt x="242376" y="401353"/>
                  <a:pt x="240311" y="438207"/>
                  <a:pt x="211918" y="457149"/>
                </a:cubicBezTo>
                <a:cubicBezTo>
                  <a:pt x="183396" y="476091"/>
                  <a:pt x="118092" y="466556"/>
                  <a:pt x="86601" y="464494"/>
                </a:cubicBezTo>
                <a:cubicBezTo>
                  <a:pt x="54982" y="462303"/>
                  <a:pt x="24395" y="446583"/>
                  <a:pt x="13941" y="415012"/>
                </a:cubicBezTo>
                <a:cubicBezTo>
                  <a:pt x="-1933" y="365660"/>
                  <a:pt x="-3998" y="305740"/>
                  <a:pt x="6456" y="249945"/>
                </a:cubicBezTo>
                <a:cubicBezTo>
                  <a:pt x="3358" y="166960"/>
                  <a:pt x="65436" y="79594"/>
                  <a:pt x="126610" y="29210"/>
                </a:cubicBezTo>
                <a:cubicBezTo>
                  <a:pt x="144710" y="14230"/>
                  <a:pt x="176531" y="-1982"/>
                  <a:pt x="204160" y="199"/>
                </a:cubicBezTo>
                <a:close/>
              </a:path>
            </a:pathLst>
          </a:custGeom>
          <a:solidFill>
            <a:srgbClr val="F0F0F0"/>
          </a:solidFill>
          <a:ln>
            <a:noFill/>
          </a:ln>
        </p:spPr>
      </p:sp>
      <p:sp>
        <p:nvSpPr>
          <p:cNvPr id="23" name="quotation-marks_63204"/>
          <p:cNvSpPr>
            <a:spLocks noChangeAspect="1"/>
          </p:cNvSpPr>
          <p:nvPr/>
        </p:nvSpPr>
        <p:spPr bwMode="auto">
          <a:xfrm rot="10800000">
            <a:off x="7188503" y="4736661"/>
            <a:ext cx="392193" cy="304236"/>
          </a:xfrm>
          <a:custGeom>
            <a:avLst/>
            <a:gdLst>
              <a:gd name="connsiteX0" fmla="*/ 551754 w 604227"/>
              <a:gd name="connsiteY0" fmla="*/ 199 h 468718"/>
              <a:gd name="connsiteX1" fmla="*/ 577323 w 604227"/>
              <a:gd name="connsiteY1" fmla="*/ 9237 h 468718"/>
              <a:gd name="connsiteX2" fmla="*/ 596294 w 604227"/>
              <a:gd name="connsiteY2" fmla="*/ 80625 h 468718"/>
              <a:gd name="connsiteX3" fmla="*/ 591002 w 604227"/>
              <a:gd name="connsiteY3" fmla="*/ 85908 h 468718"/>
              <a:gd name="connsiteX4" fmla="*/ 582614 w 604227"/>
              <a:gd name="connsiteY4" fmla="*/ 89129 h 468718"/>
              <a:gd name="connsiteX5" fmla="*/ 472015 w 604227"/>
              <a:gd name="connsiteY5" fmla="*/ 185773 h 468718"/>
              <a:gd name="connsiteX6" fmla="*/ 576290 w 604227"/>
              <a:gd name="connsiteY6" fmla="*/ 242600 h 468718"/>
              <a:gd name="connsiteX7" fmla="*/ 593196 w 604227"/>
              <a:gd name="connsiteY7" fmla="*/ 369783 h 468718"/>
              <a:gd name="connsiteX8" fmla="*/ 559384 w 604227"/>
              <a:gd name="connsiteY8" fmla="*/ 457149 h 468718"/>
              <a:gd name="connsiteX9" fmla="*/ 434074 w 604227"/>
              <a:gd name="connsiteY9" fmla="*/ 464494 h 468718"/>
              <a:gd name="connsiteX10" fmla="*/ 361416 w 604227"/>
              <a:gd name="connsiteY10" fmla="*/ 415012 h 468718"/>
              <a:gd name="connsiteX11" fmla="*/ 354060 w 604227"/>
              <a:gd name="connsiteY11" fmla="*/ 249945 h 468718"/>
              <a:gd name="connsiteX12" fmla="*/ 474080 w 604227"/>
              <a:gd name="connsiteY12" fmla="*/ 29210 h 468718"/>
              <a:gd name="connsiteX13" fmla="*/ 551754 w 604227"/>
              <a:gd name="connsiteY13" fmla="*/ 199 h 468718"/>
              <a:gd name="connsiteX14" fmla="*/ 204160 w 604227"/>
              <a:gd name="connsiteY14" fmla="*/ 199 h 468718"/>
              <a:gd name="connsiteX15" fmla="*/ 229728 w 604227"/>
              <a:gd name="connsiteY15" fmla="*/ 9237 h 468718"/>
              <a:gd name="connsiteX16" fmla="*/ 248700 w 604227"/>
              <a:gd name="connsiteY16" fmla="*/ 80625 h 468718"/>
              <a:gd name="connsiteX17" fmla="*/ 243408 w 604227"/>
              <a:gd name="connsiteY17" fmla="*/ 85908 h 468718"/>
              <a:gd name="connsiteX18" fmla="*/ 235019 w 604227"/>
              <a:gd name="connsiteY18" fmla="*/ 89129 h 468718"/>
              <a:gd name="connsiteX19" fmla="*/ 124416 w 604227"/>
              <a:gd name="connsiteY19" fmla="*/ 185773 h 468718"/>
              <a:gd name="connsiteX20" fmla="*/ 228695 w 604227"/>
              <a:gd name="connsiteY20" fmla="*/ 242600 h 468718"/>
              <a:gd name="connsiteX21" fmla="*/ 245602 w 604227"/>
              <a:gd name="connsiteY21" fmla="*/ 369783 h 468718"/>
              <a:gd name="connsiteX22" fmla="*/ 211918 w 604227"/>
              <a:gd name="connsiteY22" fmla="*/ 457149 h 468718"/>
              <a:gd name="connsiteX23" fmla="*/ 86601 w 604227"/>
              <a:gd name="connsiteY23" fmla="*/ 464494 h 468718"/>
              <a:gd name="connsiteX24" fmla="*/ 13941 w 604227"/>
              <a:gd name="connsiteY24" fmla="*/ 415012 h 468718"/>
              <a:gd name="connsiteX25" fmla="*/ 6456 w 604227"/>
              <a:gd name="connsiteY25" fmla="*/ 249945 h 468718"/>
              <a:gd name="connsiteX26" fmla="*/ 126610 w 604227"/>
              <a:gd name="connsiteY26" fmla="*/ 29210 h 468718"/>
              <a:gd name="connsiteX27" fmla="*/ 204160 w 604227"/>
              <a:gd name="connsiteY27" fmla="*/ 199 h 4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4227" h="468718">
                <a:moveTo>
                  <a:pt x="551754" y="199"/>
                </a:moveTo>
                <a:cubicBezTo>
                  <a:pt x="560965" y="925"/>
                  <a:pt x="569709" y="3696"/>
                  <a:pt x="577323" y="9237"/>
                </a:cubicBezTo>
                <a:cubicBezTo>
                  <a:pt x="603650" y="28050"/>
                  <a:pt x="612038" y="51245"/>
                  <a:pt x="596294" y="80625"/>
                </a:cubicBezTo>
                <a:cubicBezTo>
                  <a:pt x="595261" y="83846"/>
                  <a:pt x="593196" y="84877"/>
                  <a:pt x="591002" y="85908"/>
                </a:cubicBezTo>
                <a:cubicBezTo>
                  <a:pt x="588938" y="88098"/>
                  <a:pt x="585711" y="89129"/>
                  <a:pt x="582614" y="89129"/>
                </a:cubicBezTo>
                <a:cubicBezTo>
                  <a:pt x="537316" y="90160"/>
                  <a:pt x="479371" y="139513"/>
                  <a:pt x="472015" y="185773"/>
                </a:cubicBezTo>
                <a:cubicBezTo>
                  <a:pt x="461562" y="244661"/>
                  <a:pt x="546866" y="216313"/>
                  <a:pt x="576290" y="242600"/>
                </a:cubicBezTo>
                <a:cubicBezTo>
                  <a:pt x="605715" y="269918"/>
                  <a:pt x="596294" y="335120"/>
                  <a:pt x="593196" y="369783"/>
                </a:cubicBezTo>
                <a:cubicBezTo>
                  <a:pt x="589970" y="401353"/>
                  <a:pt x="587905" y="438207"/>
                  <a:pt x="559384" y="457149"/>
                </a:cubicBezTo>
                <a:cubicBezTo>
                  <a:pt x="530993" y="476091"/>
                  <a:pt x="465692" y="466556"/>
                  <a:pt x="434074" y="464494"/>
                </a:cubicBezTo>
                <a:cubicBezTo>
                  <a:pt x="402585" y="462303"/>
                  <a:pt x="371999" y="446583"/>
                  <a:pt x="361416" y="415012"/>
                </a:cubicBezTo>
                <a:cubicBezTo>
                  <a:pt x="345672" y="365660"/>
                  <a:pt x="343607" y="305740"/>
                  <a:pt x="354060" y="249945"/>
                </a:cubicBezTo>
                <a:cubicBezTo>
                  <a:pt x="350963" y="166960"/>
                  <a:pt x="413038" y="79594"/>
                  <a:pt x="474080" y="29210"/>
                </a:cubicBezTo>
                <a:cubicBezTo>
                  <a:pt x="492277" y="14230"/>
                  <a:pt x="524121" y="-1982"/>
                  <a:pt x="551754" y="199"/>
                </a:cubicBezTo>
                <a:close/>
                <a:moveTo>
                  <a:pt x="204160" y="199"/>
                </a:moveTo>
                <a:cubicBezTo>
                  <a:pt x="213370" y="925"/>
                  <a:pt x="222113" y="3696"/>
                  <a:pt x="229728" y="9237"/>
                </a:cubicBezTo>
                <a:cubicBezTo>
                  <a:pt x="256056" y="28050"/>
                  <a:pt x="264574" y="51245"/>
                  <a:pt x="248700" y="80625"/>
                </a:cubicBezTo>
                <a:cubicBezTo>
                  <a:pt x="247667" y="83846"/>
                  <a:pt x="245602" y="84877"/>
                  <a:pt x="243408" y="85908"/>
                </a:cubicBezTo>
                <a:cubicBezTo>
                  <a:pt x="241343" y="88098"/>
                  <a:pt x="238246" y="89129"/>
                  <a:pt x="235019" y="89129"/>
                </a:cubicBezTo>
                <a:cubicBezTo>
                  <a:pt x="189720" y="90160"/>
                  <a:pt x="131772" y="139513"/>
                  <a:pt x="124416" y="185773"/>
                </a:cubicBezTo>
                <a:cubicBezTo>
                  <a:pt x="114994" y="244661"/>
                  <a:pt x="199270" y="216313"/>
                  <a:pt x="228695" y="242600"/>
                </a:cubicBezTo>
                <a:cubicBezTo>
                  <a:pt x="258250" y="269918"/>
                  <a:pt x="248700" y="335120"/>
                  <a:pt x="245602" y="369783"/>
                </a:cubicBezTo>
                <a:cubicBezTo>
                  <a:pt x="242376" y="401353"/>
                  <a:pt x="240311" y="438207"/>
                  <a:pt x="211918" y="457149"/>
                </a:cubicBezTo>
                <a:cubicBezTo>
                  <a:pt x="183396" y="476091"/>
                  <a:pt x="118092" y="466556"/>
                  <a:pt x="86601" y="464494"/>
                </a:cubicBezTo>
                <a:cubicBezTo>
                  <a:pt x="54982" y="462303"/>
                  <a:pt x="24395" y="446583"/>
                  <a:pt x="13941" y="415012"/>
                </a:cubicBezTo>
                <a:cubicBezTo>
                  <a:pt x="-1933" y="365660"/>
                  <a:pt x="-3998" y="305740"/>
                  <a:pt x="6456" y="249945"/>
                </a:cubicBezTo>
                <a:cubicBezTo>
                  <a:pt x="3358" y="166960"/>
                  <a:pt x="65436" y="79594"/>
                  <a:pt x="126610" y="29210"/>
                </a:cubicBezTo>
                <a:cubicBezTo>
                  <a:pt x="144710" y="14230"/>
                  <a:pt x="176531" y="-1982"/>
                  <a:pt x="204160" y="199"/>
                </a:cubicBezTo>
                <a:close/>
              </a:path>
            </a:pathLst>
          </a:custGeom>
          <a:solidFill>
            <a:srgbClr val="F0F0F0"/>
          </a:solidFill>
          <a:ln>
            <a:noFill/>
          </a:ln>
        </p:spPr>
      </p:sp>
      <p:grpSp>
        <p:nvGrpSpPr>
          <p:cNvPr id="24" name="组合 23"/>
          <p:cNvGrpSpPr/>
          <p:nvPr/>
        </p:nvGrpSpPr>
        <p:grpSpPr>
          <a:xfrm>
            <a:off x="5119953" y="3595891"/>
            <a:ext cx="2068549" cy="1359311"/>
            <a:chOff x="1160991" y="3632490"/>
            <a:chExt cx="2068549" cy="1359311"/>
          </a:xfrm>
        </p:grpSpPr>
        <p:sp>
          <p:nvSpPr>
            <p:cNvPr id="25" name="矩形 24"/>
            <p:cNvSpPr/>
            <p:nvPr/>
          </p:nvSpPr>
          <p:spPr>
            <a:xfrm>
              <a:off x="1160991" y="4039553"/>
              <a:ext cx="2068549" cy="952248"/>
            </a:xfrm>
            <a:prstGeom prst="rect">
              <a:avLst/>
            </a:prstGeom>
          </p:spPr>
          <p:txBody>
            <a:bodyPr wrap="square">
              <a:spAutoFit/>
            </a:bodyPr>
            <a:lstStyle/>
            <a:p>
              <a:pPr algn="ctr">
                <a:lnSpc>
                  <a:spcPct val="130000"/>
                </a:lnSpc>
              </a:pPr>
              <a:r>
                <a:rPr kumimoji="1" lang="en-US" altLang="zh-CN" sz="1100" dirty="0">
                  <a:solidFill>
                    <a:srgbClr val="2F3032"/>
                  </a:solidFill>
                  <a:latin typeface="微软雅黑 Light" panose="020B0502040204020203" pitchFamily="34" charset="-122"/>
                  <a:ea typeface="微软雅黑 Light" panose="020B0502040204020203" pitchFamily="34" charset="-122"/>
                </a:rPr>
                <a:t>RISC-V</a:t>
              </a:r>
              <a:r>
                <a:rPr kumimoji="1" lang="zh-CN" altLang="en-US" sz="1100" dirty="0">
                  <a:solidFill>
                    <a:srgbClr val="2F3032"/>
                  </a:solidFill>
                  <a:latin typeface="微软雅黑 Light" panose="020B0502040204020203" pitchFamily="34" charset="-122"/>
                  <a:ea typeface="微软雅黑 Light" panose="020B0502040204020203" pitchFamily="34" charset="-122"/>
                </a:rPr>
                <a:t>指令集只有少数的几种指令格式，且指令中的源寄存器和目标寄存器都位于相同的位置</a:t>
              </a:r>
              <a:endParaRPr kumimoji="1" lang="zh-CN" altLang="en-US" sz="1100" dirty="0">
                <a:solidFill>
                  <a:srgbClr val="2F3032"/>
                </a:solidFill>
                <a:latin typeface="微软雅黑 Light" panose="020B0502040204020203" pitchFamily="34" charset="-122"/>
                <a:ea typeface="微软雅黑 Light" panose="020B0502040204020203" pitchFamily="34" charset="-122"/>
              </a:endParaRPr>
            </a:p>
          </p:txBody>
        </p:sp>
        <p:sp>
          <p:nvSpPr>
            <p:cNvPr id="26" name="矩形 25"/>
            <p:cNvSpPr/>
            <p:nvPr/>
          </p:nvSpPr>
          <p:spPr>
            <a:xfrm>
              <a:off x="1357088" y="3632490"/>
              <a:ext cx="1569660" cy="369332"/>
            </a:xfrm>
            <a:prstGeom prst="rect">
              <a:avLst/>
            </a:prstGeom>
            <a:noFill/>
          </p:spPr>
          <p:txBody>
            <a:bodyPr wrap="square" rtlCol="0">
              <a:spAutoFit/>
            </a:bodyPr>
            <a:lstStyle/>
            <a:p>
              <a:pPr algn="ctr"/>
              <a:r>
                <a:rPr lang="zh-CN" altLang="en-US" dirty="0">
                  <a:solidFill>
                    <a:srgbClr val="2F3032"/>
                  </a:solidFill>
                  <a:latin typeface="微软雅黑 Light" panose="020B0502040204020203" pitchFamily="34" charset="-122"/>
                  <a:ea typeface="微软雅黑 Light" panose="020B0502040204020203" pitchFamily="34" charset="-122"/>
                </a:rPr>
                <a:t>格式简洁</a:t>
              </a:r>
              <a:endParaRPr lang="zh-CN" altLang="en-US" dirty="0">
                <a:solidFill>
                  <a:srgbClr val="2F3032"/>
                </a:solidFill>
                <a:latin typeface="微软雅黑 Light" panose="020B0502040204020203" pitchFamily="34" charset="-122"/>
                <a:ea typeface="微软雅黑 Light" panose="020B0502040204020203" pitchFamily="34" charset="-122"/>
              </a:endParaRPr>
            </a:p>
          </p:txBody>
        </p:sp>
      </p:grpSp>
      <p:sp>
        <p:nvSpPr>
          <p:cNvPr id="27" name="quotation-marks_63204"/>
          <p:cNvSpPr>
            <a:spLocks noChangeAspect="1"/>
          </p:cNvSpPr>
          <p:nvPr/>
        </p:nvSpPr>
        <p:spPr bwMode="auto">
          <a:xfrm>
            <a:off x="8605695" y="2917932"/>
            <a:ext cx="392193" cy="304236"/>
          </a:xfrm>
          <a:custGeom>
            <a:avLst/>
            <a:gdLst>
              <a:gd name="connsiteX0" fmla="*/ 551754 w 604227"/>
              <a:gd name="connsiteY0" fmla="*/ 199 h 468718"/>
              <a:gd name="connsiteX1" fmla="*/ 577323 w 604227"/>
              <a:gd name="connsiteY1" fmla="*/ 9237 h 468718"/>
              <a:gd name="connsiteX2" fmla="*/ 596294 w 604227"/>
              <a:gd name="connsiteY2" fmla="*/ 80625 h 468718"/>
              <a:gd name="connsiteX3" fmla="*/ 591002 w 604227"/>
              <a:gd name="connsiteY3" fmla="*/ 85908 h 468718"/>
              <a:gd name="connsiteX4" fmla="*/ 582614 w 604227"/>
              <a:gd name="connsiteY4" fmla="*/ 89129 h 468718"/>
              <a:gd name="connsiteX5" fmla="*/ 472015 w 604227"/>
              <a:gd name="connsiteY5" fmla="*/ 185773 h 468718"/>
              <a:gd name="connsiteX6" fmla="*/ 576290 w 604227"/>
              <a:gd name="connsiteY6" fmla="*/ 242600 h 468718"/>
              <a:gd name="connsiteX7" fmla="*/ 593196 w 604227"/>
              <a:gd name="connsiteY7" fmla="*/ 369783 h 468718"/>
              <a:gd name="connsiteX8" fmla="*/ 559384 w 604227"/>
              <a:gd name="connsiteY8" fmla="*/ 457149 h 468718"/>
              <a:gd name="connsiteX9" fmla="*/ 434074 w 604227"/>
              <a:gd name="connsiteY9" fmla="*/ 464494 h 468718"/>
              <a:gd name="connsiteX10" fmla="*/ 361416 w 604227"/>
              <a:gd name="connsiteY10" fmla="*/ 415012 h 468718"/>
              <a:gd name="connsiteX11" fmla="*/ 354060 w 604227"/>
              <a:gd name="connsiteY11" fmla="*/ 249945 h 468718"/>
              <a:gd name="connsiteX12" fmla="*/ 474080 w 604227"/>
              <a:gd name="connsiteY12" fmla="*/ 29210 h 468718"/>
              <a:gd name="connsiteX13" fmla="*/ 551754 w 604227"/>
              <a:gd name="connsiteY13" fmla="*/ 199 h 468718"/>
              <a:gd name="connsiteX14" fmla="*/ 204160 w 604227"/>
              <a:gd name="connsiteY14" fmla="*/ 199 h 468718"/>
              <a:gd name="connsiteX15" fmla="*/ 229728 w 604227"/>
              <a:gd name="connsiteY15" fmla="*/ 9237 h 468718"/>
              <a:gd name="connsiteX16" fmla="*/ 248700 w 604227"/>
              <a:gd name="connsiteY16" fmla="*/ 80625 h 468718"/>
              <a:gd name="connsiteX17" fmla="*/ 243408 w 604227"/>
              <a:gd name="connsiteY17" fmla="*/ 85908 h 468718"/>
              <a:gd name="connsiteX18" fmla="*/ 235019 w 604227"/>
              <a:gd name="connsiteY18" fmla="*/ 89129 h 468718"/>
              <a:gd name="connsiteX19" fmla="*/ 124416 w 604227"/>
              <a:gd name="connsiteY19" fmla="*/ 185773 h 468718"/>
              <a:gd name="connsiteX20" fmla="*/ 228695 w 604227"/>
              <a:gd name="connsiteY20" fmla="*/ 242600 h 468718"/>
              <a:gd name="connsiteX21" fmla="*/ 245602 w 604227"/>
              <a:gd name="connsiteY21" fmla="*/ 369783 h 468718"/>
              <a:gd name="connsiteX22" fmla="*/ 211918 w 604227"/>
              <a:gd name="connsiteY22" fmla="*/ 457149 h 468718"/>
              <a:gd name="connsiteX23" fmla="*/ 86601 w 604227"/>
              <a:gd name="connsiteY23" fmla="*/ 464494 h 468718"/>
              <a:gd name="connsiteX24" fmla="*/ 13941 w 604227"/>
              <a:gd name="connsiteY24" fmla="*/ 415012 h 468718"/>
              <a:gd name="connsiteX25" fmla="*/ 6456 w 604227"/>
              <a:gd name="connsiteY25" fmla="*/ 249945 h 468718"/>
              <a:gd name="connsiteX26" fmla="*/ 126610 w 604227"/>
              <a:gd name="connsiteY26" fmla="*/ 29210 h 468718"/>
              <a:gd name="connsiteX27" fmla="*/ 204160 w 604227"/>
              <a:gd name="connsiteY27" fmla="*/ 199 h 4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4227" h="468718">
                <a:moveTo>
                  <a:pt x="551754" y="199"/>
                </a:moveTo>
                <a:cubicBezTo>
                  <a:pt x="560965" y="925"/>
                  <a:pt x="569709" y="3696"/>
                  <a:pt x="577323" y="9237"/>
                </a:cubicBezTo>
                <a:cubicBezTo>
                  <a:pt x="603650" y="28050"/>
                  <a:pt x="612038" y="51245"/>
                  <a:pt x="596294" y="80625"/>
                </a:cubicBezTo>
                <a:cubicBezTo>
                  <a:pt x="595261" y="83846"/>
                  <a:pt x="593196" y="84877"/>
                  <a:pt x="591002" y="85908"/>
                </a:cubicBezTo>
                <a:cubicBezTo>
                  <a:pt x="588938" y="88098"/>
                  <a:pt x="585711" y="89129"/>
                  <a:pt x="582614" y="89129"/>
                </a:cubicBezTo>
                <a:cubicBezTo>
                  <a:pt x="537316" y="90160"/>
                  <a:pt x="479371" y="139513"/>
                  <a:pt x="472015" y="185773"/>
                </a:cubicBezTo>
                <a:cubicBezTo>
                  <a:pt x="461562" y="244661"/>
                  <a:pt x="546866" y="216313"/>
                  <a:pt x="576290" y="242600"/>
                </a:cubicBezTo>
                <a:cubicBezTo>
                  <a:pt x="605715" y="269918"/>
                  <a:pt x="596294" y="335120"/>
                  <a:pt x="593196" y="369783"/>
                </a:cubicBezTo>
                <a:cubicBezTo>
                  <a:pt x="589970" y="401353"/>
                  <a:pt x="587905" y="438207"/>
                  <a:pt x="559384" y="457149"/>
                </a:cubicBezTo>
                <a:cubicBezTo>
                  <a:pt x="530993" y="476091"/>
                  <a:pt x="465692" y="466556"/>
                  <a:pt x="434074" y="464494"/>
                </a:cubicBezTo>
                <a:cubicBezTo>
                  <a:pt x="402585" y="462303"/>
                  <a:pt x="371999" y="446583"/>
                  <a:pt x="361416" y="415012"/>
                </a:cubicBezTo>
                <a:cubicBezTo>
                  <a:pt x="345672" y="365660"/>
                  <a:pt x="343607" y="305740"/>
                  <a:pt x="354060" y="249945"/>
                </a:cubicBezTo>
                <a:cubicBezTo>
                  <a:pt x="350963" y="166960"/>
                  <a:pt x="413038" y="79594"/>
                  <a:pt x="474080" y="29210"/>
                </a:cubicBezTo>
                <a:cubicBezTo>
                  <a:pt x="492277" y="14230"/>
                  <a:pt x="524121" y="-1982"/>
                  <a:pt x="551754" y="199"/>
                </a:cubicBezTo>
                <a:close/>
                <a:moveTo>
                  <a:pt x="204160" y="199"/>
                </a:moveTo>
                <a:cubicBezTo>
                  <a:pt x="213370" y="925"/>
                  <a:pt x="222113" y="3696"/>
                  <a:pt x="229728" y="9237"/>
                </a:cubicBezTo>
                <a:cubicBezTo>
                  <a:pt x="256056" y="28050"/>
                  <a:pt x="264574" y="51245"/>
                  <a:pt x="248700" y="80625"/>
                </a:cubicBezTo>
                <a:cubicBezTo>
                  <a:pt x="247667" y="83846"/>
                  <a:pt x="245602" y="84877"/>
                  <a:pt x="243408" y="85908"/>
                </a:cubicBezTo>
                <a:cubicBezTo>
                  <a:pt x="241343" y="88098"/>
                  <a:pt x="238246" y="89129"/>
                  <a:pt x="235019" y="89129"/>
                </a:cubicBezTo>
                <a:cubicBezTo>
                  <a:pt x="189720" y="90160"/>
                  <a:pt x="131772" y="139513"/>
                  <a:pt x="124416" y="185773"/>
                </a:cubicBezTo>
                <a:cubicBezTo>
                  <a:pt x="114994" y="244661"/>
                  <a:pt x="199270" y="216313"/>
                  <a:pt x="228695" y="242600"/>
                </a:cubicBezTo>
                <a:cubicBezTo>
                  <a:pt x="258250" y="269918"/>
                  <a:pt x="248700" y="335120"/>
                  <a:pt x="245602" y="369783"/>
                </a:cubicBezTo>
                <a:cubicBezTo>
                  <a:pt x="242376" y="401353"/>
                  <a:pt x="240311" y="438207"/>
                  <a:pt x="211918" y="457149"/>
                </a:cubicBezTo>
                <a:cubicBezTo>
                  <a:pt x="183396" y="476091"/>
                  <a:pt x="118092" y="466556"/>
                  <a:pt x="86601" y="464494"/>
                </a:cubicBezTo>
                <a:cubicBezTo>
                  <a:pt x="54982" y="462303"/>
                  <a:pt x="24395" y="446583"/>
                  <a:pt x="13941" y="415012"/>
                </a:cubicBezTo>
                <a:cubicBezTo>
                  <a:pt x="-1933" y="365660"/>
                  <a:pt x="-3998" y="305740"/>
                  <a:pt x="6456" y="249945"/>
                </a:cubicBezTo>
                <a:cubicBezTo>
                  <a:pt x="3358" y="166960"/>
                  <a:pt x="65436" y="79594"/>
                  <a:pt x="126610" y="29210"/>
                </a:cubicBezTo>
                <a:cubicBezTo>
                  <a:pt x="144710" y="14230"/>
                  <a:pt x="176531" y="-1982"/>
                  <a:pt x="204160" y="199"/>
                </a:cubicBezTo>
                <a:close/>
              </a:path>
            </a:pathLst>
          </a:custGeom>
          <a:solidFill>
            <a:srgbClr val="F0F0F0"/>
          </a:solidFill>
          <a:ln>
            <a:noFill/>
          </a:ln>
        </p:spPr>
      </p:sp>
      <p:sp>
        <p:nvSpPr>
          <p:cNvPr id="28" name="quotation-marks_63204"/>
          <p:cNvSpPr>
            <a:spLocks noChangeAspect="1"/>
          </p:cNvSpPr>
          <p:nvPr/>
        </p:nvSpPr>
        <p:spPr bwMode="auto">
          <a:xfrm rot="10800000">
            <a:off x="11102461" y="4736661"/>
            <a:ext cx="392193" cy="304236"/>
          </a:xfrm>
          <a:custGeom>
            <a:avLst/>
            <a:gdLst>
              <a:gd name="connsiteX0" fmla="*/ 551754 w 604227"/>
              <a:gd name="connsiteY0" fmla="*/ 199 h 468718"/>
              <a:gd name="connsiteX1" fmla="*/ 577323 w 604227"/>
              <a:gd name="connsiteY1" fmla="*/ 9237 h 468718"/>
              <a:gd name="connsiteX2" fmla="*/ 596294 w 604227"/>
              <a:gd name="connsiteY2" fmla="*/ 80625 h 468718"/>
              <a:gd name="connsiteX3" fmla="*/ 591002 w 604227"/>
              <a:gd name="connsiteY3" fmla="*/ 85908 h 468718"/>
              <a:gd name="connsiteX4" fmla="*/ 582614 w 604227"/>
              <a:gd name="connsiteY4" fmla="*/ 89129 h 468718"/>
              <a:gd name="connsiteX5" fmla="*/ 472015 w 604227"/>
              <a:gd name="connsiteY5" fmla="*/ 185773 h 468718"/>
              <a:gd name="connsiteX6" fmla="*/ 576290 w 604227"/>
              <a:gd name="connsiteY6" fmla="*/ 242600 h 468718"/>
              <a:gd name="connsiteX7" fmla="*/ 593196 w 604227"/>
              <a:gd name="connsiteY7" fmla="*/ 369783 h 468718"/>
              <a:gd name="connsiteX8" fmla="*/ 559384 w 604227"/>
              <a:gd name="connsiteY8" fmla="*/ 457149 h 468718"/>
              <a:gd name="connsiteX9" fmla="*/ 434074 w 604227"/>
              <a:gd name="connsiteY9" fmla="*/ 464494 h 468718"/>
              <a:gd name="connsiteX10" fmla="*/ 361416 w 604227"/>
              <a:gd name="connsiteY10" fmla="*/ 415012 h 468718"/>
              <a:gd name="connsiteX11" fmla="*/ 354060 w 604227"/>
              <a:gd name="connsiteY11" fmla="*/ 249945 h 468718"/>
              <a:gd name="connsiteX12" fmla="*/ 474080 w 604227"/>
              <a:gd name="connsiteY12" fmla="*/ 29210 h 468718"/>
              <a:gd name="connsiteX13" fmla="*/ 551754 w 604227"/>
              <a:gd name="connsiteY13" fmla="*/ 199 h 468718"/>
              <a:gd name="connsiteX14" fmla="*/ 204160 w 604227"/>
              <a:gd name="connsiteY14" fmla="*/ 199 h 468718"/>
              <a:gd name="connsiteX15" fmla="*/ 229728 w 604227"/>
              <a:gd name="connsiteY15" fmla="*/ 9237 h 468718"/>
              <a:gd name="connsiteX16" fmla="*/ 248700 w 604227"/>
              <a:gd name="connsiteY16" fmla="*/ 80625 h 468718"/>
              <a:gd name="connsiteX17" fmla="*/ 243408 w 604227"/>
              <a:gd name="connsiteY17" fmla="*/ 85908 h 468718"/>
              <a:gd name="connsiteX18" fmla="*/ 235019 w 604227"/>
              <a:gd name="connsiteY18" fmla="*/ 89129 h 468718"/>
              <a:gd name="connsiteX19" fmla="*/ 124416 w 604227"/>
              <a:gd name="connsiteY19" fmla="*/ 185773 h 468718"/>
              <a:gd name="connsiteX20" fmla="*/ 228695 w 604227"/>
              <a:gd name="connsiteY20" fmla="*/ 242600 h 468718"/>
              <a:gd name="connsiteX21" fmla="*/ 245602 w 604227"/>
              <a:gd name="connsiteY21" fmla="*/ 369783 h 468718"/>
              <a:gd name="connsiteX22" fmla="*/ 211918 w 604227"/>
              <a:gd name="connsiteY22" fmla="*/ 457149 h 468718"/>
              <a:gd name="connsiteX23" fmla="*/ 86601 w 604227"/>
              <a:gd name="connsiteY23" fmla="*/ 464494 h 468718"/>
              <a:gd name="connsiteX24" fmla="*/ 13941 w 604227"/>
              <a:gd name="connsiteY24" fmla="*/ 415012 h 468718"/>
              <a:gd name="connsiteX25" fmla="*/ 6456 w 604227"/>
              <a:gd name="connsiteY25" fmla="*/ 249945 h 468718"/>
              <a:gd name="connsiteX26" fmla="*/ 126610 w 604227"/>
              <a:gd name="connsiteY26" fmla="*/ 29210 h 468718"/>
              <a:gd name="connsiteX27" fmla="*/ 204160 w 604227"/>
              <a:gd name="connsiteY27" fmla="*/ 199 h 4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4227" h="468718">
                <a:moveTo>
                  <a:pt x="551754" y="199"/>
                </a:moveTo>
                <a:cubicBezTo>
                  <a:pt x="560965" y="925"/>
                  <a:pt x="569709" y="3696"/>
                  <a:pt x="577323" y="9237"/>
                </a:cubicBezTo>
                <a:cubicBezTo>
                  <a:pt x="603650" y="28050"/>
                  <a:pt x="612038" y="51245"/>
                  <a:pt x="596294" y="80625"/>
                </a:cubicBezTo>
                <a:cubicBezTo>
                  <a:pt x="595261" y="83846"/>
                  <a:pt x="593196" y="84877"/>
                  <a:pt x="591002" y="85908"/>
                </a:cubicBezTo>
                <a:cubicBezTo>
                  <a:pt x="588938" y="88098"/>
                  <a:pt x="585711" y="89129"/>
                  <a:pt x="582614" y="89129"/>
                </a:cubicBezTo>
                <a:cubicBezTo>
                  <a:pt x="537316" y="90160"/>
                  <a:pt x="479371" y="139513"/>
                  <a:pt x="472015" y="185773"/>
                </a:cubicBezTo>
                <a:cubicBezTo>
                  <a:pt x="461562" y="244661"/>
                  <a:pt x="546866" y="216313"/>
                  <a:pt x="576290" y="242600"/>
                </a:cubicBezTo>
                <a:cubicBezTo>
                  <a:pt x="605715" y="269918"/>
                  <a:pt x="596294" y="335120"/>
                  <a:pt x="593196" y="369783"/>
                </a:cubicBezTo>
                <a:cubicBezTo>
                  <a:pt x="589970" y="401353"/>
                  <a:pt x="587905" y="438207"/>
                  <a:pt x="559384" y="457149"/>
                </a:cubicBezTo>
                <a:cubicBezTo>
                  <a:pt x="530993" y="476091"/>
                  <a:pt x="465692" y="466556"/>
                  <a:pt x="434074" y="464494"/>
                </a:cubicBezTo>
                <a:cubicBezTo>
                  <a:pt x="402585" y="462303"/>
                  <a:pt x="371999" y="446583"/>
                  <a:pt x="361416" y="415012"/>
                </a:cubicBezTo>
                <a:cubicBezTo>
                  <a:pt x="345672" y="365660"/>
                  <a:pt x="343607" y="305740"/>
                  <a:pt x="354060" y="249945"/>
                </a:cubicBezTo>
                <a:cubicBezTo>
                  <a:pt x="350963" y="166960"/>
                  <a:pt x="413038" y="79594"/>
                  <a:pt x="474080" y="29210"/>
                </a:cubicBezTo>
                <a:cubicBezTo>
                  <a:pt x="492277" y="14230"/>
                  <a:pt x="524121" y="-1982"/>
                  <a:pt x="551754" y="199"/>
                </a:cubicBezTo>
                <a:close/>
                <a:moveTo>
                  <a:pt x="204160" y="199"/>
                </a:moveTo>
                <a:cubicBezTo>
                  <a:pt x="213370" y="925"/>
                  <a:pt x="222113" y="3696"/>
                  <a:pt x="229728" y="9237"/>
                </a:cubicBezTo>
                <a:cubicBezTo>
                  <a:pt x="256056" y="28050"/>
                  <a:pt x="264574" y="51245"/>
                  <a:pt x="248700" y="80625"/>
                </a:cubicBezTo>
                <a:cubicBezTo>
                  <a:pt x="247667" y="83846"/>
                  <a:pt x="245602" y="84877"/>
                  <a:pt x="243408" y="85908"/>
                </a:cubicBezTo>
                <a:cubicBezTo>
                  <a:pt x="241343" y="88098"/>
                  <a:pt x="238246" y="89129"/>
                  <a:pt x="235019" y="89129"/>
                </a:cubicBezTo>
                <a:cubicBezTo>
                  <a:pt x="189720" y="90160"/>
                  <a:pt x="131772" y="139513"/>
                  <a:pt x="124416" y="185773"/>
                </a:cubicBezTo>
                <a:cubicBezTo>
                  <a:pt x="114994" y="244661"/>
                  <a:pt x="199270" y="216313"/>
                  <a:pt x="228695" y="242600"/>
                </a:cubicBezTo>
                <a:cubicBezTo>
                  <a:pt x="258250" y="269918"/>
                  <a:pt x="248700" y="335120"/>
                  <a:pt x="245602" y="369783"/>
                </a:cubicBezTo>
                <a:cubicBezTo>
                  <a:pt x="242376" y="401353"/>
                  <a:pt x="240311" y="438207"/>
                  <a:pt x="211918" y="457149"/>
                </a:cubicBezTo>
                <a:cubicBezTo>
                  <a:pt x="183396" y="476091"/>
                  <a:pt x="118092" y="466556"/>
                  <a:pt x="86601" y="464494"/>
                </a:cubicBezTo>
                <a:cubicBezTo>
                  <a:pt x="54982" y="462303"/>
                  <a:pt x="24395" y="446583"/>
                  <a:pt x="13941" y="415012"/>
                </a:cubicBezTo>
                <a:cubicBezTo>
                  <a:pt x="-1933" y="365660"/>
                  <a:pt x="-3998" y="305740"/>
                  <a:pt x="6456" y="249945"/>
                </a:cubicBezTo>
                <a:cubicBezTo>
                  <a:pt x="3358" y="166960"/>
                  <a:pt x="65436" y="79594"/>
                  <a:pt x="126610" y="29210"/>
                </a:cubicBezTo>
                <a:cubicBezTo>
                  <a:pt x="144710" y="14230"/>
                  <a:pt x="176531" y="-1982"/>
                  <a:pt x="204160" y="199"/>
                </a:cubicBezTo>
                <a:close/>
              </a:path>
            </a:pathLst>
          </a:custGeom>
          <a:solidFill>
            <a:srgbClr val="F0F0F0"/>
          </a:solidFill>
          <a:ln>
            <a:noFill/>
          </a:ln>
        </p:spPr>
      </p:sp>
      <p:grpSp>
        <p:nvGrpSpPr>
          <p:cNvPr id="29" name="组合 28"/>
          <p:cNvGrpSpPr/>
          <p:nvPr/>
        </p:nvGrpSpPr>
        <p:grpSpPr>
          <a:xfrm>
            <a:off x="9033911" y="3595891"/>
            <a:ext cx="2068549" cy="919191"/>
            <a:chOff x="1160991" y="3632490"/>
            <a:chExt cx="2068549" cy="919191"/>
          </a:xfrm>
        </p:grpSpPr>
        <p:sp>
          <p:nvSpPr>
            <p:cNvPr id="30" name="矩形 29"/>
            <p:cNvSpPr/>
            <p:nvPr/>
          </p:nvSpPr>
          <p:spPr>
            <a:xfrm>
              <a:off x="1160991" y="4039553"/>
              <a:ext cx="2068549" cy="512128"/>
            </a:xfrm>
            <a:prstGeom prst="rect">
              <a:avLst/>
            </a:prstGeom>
          </p:spPr>
          <p:txBody>
            <a:bodyPr wrap="square">
              <a:spAutoFit/>
            </a:bodyPr>
            <a:lstStyle/>
            <a:p>
              <a:pPr algn="ctr">
                <a:lnSpc>
                  <a:spcPct val="130000"/>
                </a:lnSpc>
              </a:pPr>
              <a:r>
                <a:rPr kumimoji="1" lang="en-US" altLang="zh-CN" sz="1100" dirty="0">
                  <a:solidFill>
                    <a:srgbClr val="2F3032"/>
                  </a:solidFill>
                  <a:latin typeface="微软雅黑 Light" panose="020B0502040204020203" pitchFamily="34" charset="-122"/>
                  <a:ea typeface="微软雅黑 Light" panose="020B0502040204020203" pitchFamily="34" charset="-122"/>
                </a:rPr>
                <a:t>RSIC-V</a:t>
              </a:r>
              <a:r>
                <a:rPr kumimoji="1" lang="zh-CN" altLang="en-US" sz="1100" dirty="0">
                  <a:solidFill>
                    <a:srgbClr val="2F3032"/>
                  </a:solidFill>
                  <a:latin typeface="微软雅黑 Light" panose="020B0502040204020203" pitchFamily="34" charset="-122"/>
                  <a:ea typeface="微软雅黑 Light" panose="020B0502040204020203" pitchFamily="34" charset="-122"/>
                </a:rPr>
                <a:t>采用的加载、存储架构只在</a:t>
              </a:r>
              <a:r>
                <a:rPr kumimoji="1" lang="en-US" altLang="zh-CN" sz="1100" dirty="0">
                  <a:solidFill>
                    <a:srgbClr val="2F3032"/>
                  </a:solidFill>
                  <a:latin typeface="微软雅黑 Light" panose="020B0502040204020203" pitchFamily="34" charset="-122"/>
                  <a:ea typeface="微软雅黑 Light" panose="020B0502040204020203" pitchFamily="34" charset="-122"/>
                </a:rPr>
                <a:t>load</a:t>
              </a:r>
              <a:r>
                <a:rPr kumimoji="1" lang="zh-CN" altLang="en-US" sz="1100" dirty="0">
                  <a:solidFill>
                    <a:srgbClr val="2F3032"/>
                  </a:solidFill>
                  <a:latin typeface="微软雅黑 Light" panose="020B0502040204020203" pitchFamily="34" charset="-122"/>
                  <a:ea typeface="微软雅黑 Light" panose="020B0502040204020203" pitchFamily="34" charset="-122"/>
                </a:rPr>
                <a:t>和</a:t>
              </a:r>
              <a:r>
                <a:rPr kumimoji="1" lang="en-US" altLang="zh-CN" sz="1100" dirty="0">
                  <a:solidFill>
                    <a:srgbClr val="2F3032"/>
                  </a:solidFill>
                  <a:latin typeface="微软雅黑 Light" panose="020B0502040204020203" pitchFamily="34" charset="-122"/>
                  <a:ea typeface="微软雅黑 Light" panose="020B0502040204020203" pitchFamily="34" charset="-122"/>
                </a:rPr>
                <a:t>store</a:t>
              </a:r>
              <a:r>
                <a:rPr kumimoji="1" lang="zh-CN" altLang="en-US" sz="1100" dirty="0">
                  <a:solidFill>
                    <a:srgbClr val="2F3032"/>
                  </a:solidFill>
                  <a:latin typeface="微软雅黑 Light" panose="020B0502040204020203" pitchFamily="34" charset="-122"/>
                  <a:ea typeface="微软雅黑 Light" panose="020B0502040204020203" pitchFamily="34" charset="-122"/>
                </a:rPr>
                <a:t>指令中访存</a:t>
              </a:r>
              <a:endParaRPr kumimoji="1" lang="zh-CN" altLang="en-US" sz="1100" dirty="0">
                <a:solidFill>
                  <a:srgbClr val="2F3032"/>
                </a:solidFill>
                <a:latin typeface="微软雅黑 Light" panose="020B0502040204020203" pitchFamily="34" charset="-122"/>
                <a:ea typeface="微软雅黑 Light" panose="020B0502040204020203" pitchFamily="34" charset="-122"/>
              </a:endParaRPr>
            </a:p>
          </p:txBody>
        </p:sp>
        <p:sp>
          <p:nvSpPr>
            <p:cNvPr id="31" name="矩形 30"/>
            <p:cNvSpPr/>
            <p:nvPr/>
          </p:nvSpPr>
          <p:spPr>
            <a:xfrm>
              <a:off x="1357088" y="3632490"/>
              <a:ext cx="1569660" cy="369332"/>
            </a:xfrm>
            <a:prstGeom prst="rect">
              <a:avLst/>
            </a:prstGeom>
            <a:noFill/>
          </p:spPr>
          <p:txBody>
            <a:bodyPr wrap="square" rtlCol="0">
              <a:spAutoFit/>
            </a:bodyPr>
            <a:lstStyle/>
            <a:p>
              <a:pPr algn="ctr"/>
              <a:r>
                <a:rPr lang="zh-CN" altLang="en-US" dirty="0">
                  <a:solidFill>
                    <a:srgbClr val="2F3032"/>
                  </a:solidFill>
                  <a:latin typeface="微软雅黑 Light" panose="020B0502040204020203" pitchFamily="34" charset="-122"/>
                  <a:ea typeface="微软雅黑 Light" panose="020B0502040204020203" pitchFamily="34" charset="-122"/>
                </a:rPr>
                <a:t>访存简单</a:t>
              </a:r>
              <a:endParaRPr lang="zh-CN" altLang="en-US" dirty="0">
                <a:solidFill>
                  <a:srgbClr val="2F3032"/>
                </a:solidFill>
                <a:latin typeface="微软雅黑 Light" panose="020B0502040204020203" pitchFamily="34" charset="-122"/>
                <a:ea typeface="微软雅黑 Light" panose="020B0502040204020203" pitchFamily="34" charset="-122"/>
              </a:endParaRPr>
            </a:p>
          </p:txBody>
        </p:sp>
      </p:grpSp>
      <p:sp>
        <p:nvSpPr>
          <p:cNvPr id="32" name="椭圆 31"/>
          <p:cNvSpPr/>
          <p:nvPr/>
        </p:nvSpPr>
        <p:spPr>
          <a:xfrm>
            <a:off x="1726330" y="2277772"/>
            <a:ext cx="904673" cy="904673"/>
          </a:xfrm>
          <a:prstGeom prst="ellipse">
            <a:avLst/>
          </a:prstGeom>
          <a:solidFill>
            <a:schemeClr val="bg1"/>
          </a:solidFill>
          <a:ln w="19050">
            <a:solidFill>
              <a:srgbClr val="98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3" name="椭圆 32"/>
          <p:cNvSpPr/>
          <p:nvPr/>
        </p:nvSpPr>
        <p:spPr>
          <a:xfrm>
            <a:off x="5701890" y="2277772"/>
            <a:ext cx="904673" cy="904673"/>
          </a:xfrm>
          <a:prstGeom prst="ellipse">
            <a:avLst/>
          </a:prstGeom>
          <a:solidFill>
            <a:srgbClr val="988563"/>
          </a:solidFill>
          <a:ln w="19050">
            <a:solidFill>
              <a:srgbClr val="98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4" name="椭圆 33"/>
          <p:cNvSpPr/>
          <p:nvPr/>
        </p:nvSpPr>
        <p:spPr>
          <a:xfrm>
            <a:off x="9677450" y="2317495"/>
            <a:ext cx="904673" cy="904673"/>
          </a:xfrm>
          <a:prstGeom prst="ellipse">
            <a:avLst/>
          </a:prstGeom>
          <a:solidFill>
            <a:schemeClr val="bg1"/>
          </a:solidFill>
          <a:ln w="19050">
            <a:solidFill>
              <a:srgbClr val="98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5" name="business-bars-graphic_70650"/>
          <p:cNvSpPr>
            <a:spLocks noChangeAspect="1"/>
          </p:cNvSpPr>
          <p:nvPr/>
        </p:nvSpPr>
        <p:spPr bwMode="auto">
          <a:xfrm>
            <a:off x="2084743" y="2575320"/>
            <a:ext cx="221043" cy="309575"/>
          </a:xfrm>
          <a:custGeom>
            <a:avLst/>
            <a:gdLst>
              <a:gd name="connsiteX0" fmla="*/ 154403 w 432307"/>
              <a:gd name="connsiteY0" fmla="*/ 499109 h 605451"/>
              <a:gd name="connsiteX1" fmla="*/ 277904 w 432307"/>
              <a:gd name="connsiteY1" fmla="*/ 499109 h 605451"/>
              <a:gd name="connsiteX2" fmla="*/ 287248 w 432307"/>
              <a:gd name="connsiteY2" fmla="*/ 513435 h 605451"/>
              <a:gd name="connsiteX3" fmla="*/ 277904 w 432307"/>
              <a:gd name="connsiteY3" fmla="*/ 527762 h 605451"/>
              <a:gd name="connsiteX4" fmla="*/ 287248 w 432307"/>
              <a:gd name="connsiteY4" fmla="*/ 542184 h 605451"/>
              <a:gd name="connsiteX5" fmla="*/ 277904 w 432307"/>
              <a:gd name="connsiteY5" fmla="*/ 556511 h 605451"/>
              <a:gd name="connsiteX6" fmla="*/ 287248 w 432307"/>
              <a:gd name="connsiteY6" fmla="*/ 570837 h 605451"/>
              <a:gd name="connsiteX7" fmla="*/ 271449 w 432307"/>
              <a:gd name="connsiteY7" fmla="*/ 586606 h 605451"/>
              <a:gd name="connsiteX8" fmla="*/ 268078 w 432307"/>
              <a:gd name="connsiteY8" fmla="*/ 586606 h 605451"/>
              <a:gd name="connsiteX9" fmla="*/ 239081 w 432307"/>
              <a:gd name="connsiteY9" fmla="*/ 605451 h 605451"/>
              <a:gd name="connsiteX10" fmla="*/ 193226 w 432307"/>
              <a:gd name="connsiteY10" fmla="*/ 605451 h 605451"/>
              <a:gd name="connsiteX11" fmla="*/ 164229 w 432307"/>
              <a:gd name="connsiteY11" fmla="*/ 586606 h 605451"/>
              <a:gd name="connsiteX12" fmla="*/ 160761 w 432307"/>
              <a:gd name="connsiteY12" fmla="*/ 586606 h 605451"/>
              <a:gd name="connsiteX13" fmla="*/ 145059 w 432307"/>
              <a:gd name="connsiteY13" fmla="*/ 570837 h 605451"/>
              <a:gd name="connsiteX14" fmla="*/ 154403 w 432307"/>
              <a:gd name="connsiteY14" fmla="*/ 556511 h 605451"/>
              <a:gd name="connsiteX15" fmla="*/ 145059 w 432307"/>
              <a:gd name="connsiteY15" fmla="*/ 542184 h 605451"/>
              <a:gd name="connsiteX16" fmla="*/ 154403 w 432307"/>
              <a:gd name="connsiteY16" fmla="*/ 527762 h 605451"/>
              <a:gd name="connsiteX17" fmla="*/ 145059 w 432307"/>
              <a:gd name="connsiteY17" fmla="*/ 513435 h 605451"/>
              <a:gd name="connsiteX18" fmla="*/ 154403 w 432307"/>
              <a:gd name="connsiteY18" fmla="*/ 499109 h 605451"/>
              <a:gd name="connsiteX19" fmla="*/ 396249 w 432307"/>
              <a:gd name="connsiteY19" fmla="*/ 337144 h 605451"/>
              <a:gd name="connsiteX20" fmla="*/ 426219 w 432307"/>
              <a:gd name="connsiteY20" fmla="*/ 354378 h 605451"/>
              <a:gd name="connsiteX21" fmla="*/ 430651 w 432307"/>
              <a:gd name="connsiteY21" fmla="*/ 371035 h 605451"/>
              <a:gd name="connsiteX22" fmla="*/ 420148 w 432307"/>
              <a:gd name="connsiteY22" fmla="*/ 377101 h 605451"/>
              <a:gd name="connsiteX23" fmla="*/ 414077 w 432307"/>
              <a:gd name="connsiteY23" fmla="*/ 375464 h 605451"/>
              <a:gd name="connsiteX24" fmla="*/ 384107 w 432307"/>
              <a:gd name="connsiteY24" fmla="*/ 358133 h 605451"/>
              <a:gd name="connsiteX25" fmla="*/ 379578 w 432307"/>
              <a:gd name="connsiteY25" fmla="*/ 341573 h 605451"/>
              <a:gd name="connsiteX26" fmla="*/ 396249 w 432307"/>
              <a:gd name="connsiteY26" fmla="*/ 337144 h 605451"/>
              <a:gd name="connsiteX27" fmla="*/ 36058 w 432307"/>
              <a:gd name="connsiteY27" fmla="*/ 337144 h 605451"/>
              <a:gd name="connsiteX28" fmla="*/ 52729 w 432307"/>
              <a:gd name="connsiteY28" fmla="*/ 341573 h 605451"/>
              <a:gd name="connsiteX29" fmla="*/ 48200 w 432307"/>
              <a:gd name="connsiteY29" fmla="*/ 358133 h 605451"/>
              <a:gd name="connsiteX30" fmla="*/ 18230 w 432307"/>
              <a:gd name="connsiteY30" fmla="*/ 375464 h 605451"/>
              <a:gd name="connsiteX31" fmla="*/ 12159 w 432307"/>
              <a:gd name="connsiteY31" fmla="*/ 377101 h 605451"/>
              <a:gd name="connsiteX32" fmla="*/ 1656 w 432307"/>
              <a:gd name="connsiteY32" fmla="*/ 371035 h 605451"/>
              <a:gd name="connsiteX33" fmla="*/ 6088 w 432307"/>
              <a:gd name="connsiteY33" fmla="*/ 354378 h 605451"/>
              <a:gd name="connsiteX34" fmla="*/ 18230 w 432307"/>
              <a:gd name="connsiteY34" fmla="*/ 119232 h 605451"/>
              <a:gd name="connsiteX35" fmla="*/ 48200 w 432307"/>
              <a:gd name="connsiteY35" fmla="*/ 136535 h 605451"/>
              <a:gd name="connsiteX36" fmla="*/ 52729 w 432307"/>
              <a:gd name="connsiteY36" fmla="*/ 153069 h 605451"/>
              <a:gd name="connsiteX37" fmla="*/ 42129 w 432307"/>
              <a:gd name="connsiteY37" fmla="*/ 159125 h 605451"/>
              <a:gd name="connsiteX38" fmla="*/ 36058 w 432307"/>
              <a:gd name="connsiteY38" fmla="*/ 157491 h 605451"/>
              <a:gd name="connsiteX39" fmla="*/ 6088 w 432307"/>
              <a:gd name="connsiteY39" fmla="*/ 140188 h 605451"/>
              <a:gd name="connsiteX40" fmla="*/ 1656 w 432307"/>
              <a:gd name="connsiteY40" fmla="*/ 123654 h 605451"/>
              <a:gd name="connsiteX41" fmla="*/ 18230 w 432307"/>
              <a:gd name="connsiteY41" fmla="*/ 119232 h 605451"/>
              <a:gd name="connsiteX42" fmla="*/ 414077 w 432307"/>
              <a:gd name="connsiteY42" fmla="*/ 119232 h 605451"/>
              <a:gd name="connsiteX43" fmla="*/ 430651 w 432307"/>
              <a:gd name="connsiteY43" fmla="*/ 123654 h 605451"/>
              <a:gd name="connsiteX44" fmla="*/ 426219 w 432307"/>
              <a:gd name="connsiteY44" fmla="*/ 140188 h 605451"/>
              <a:gd name="connsiteX45" fmla="*/ 396249 w 432307"/>
              <a:gd name="connsiteY45" fmla="*/ 157491 h 605451"/>
              <a:gd name="connsiteX46" fmla="*/ 390178 w 432307"/>
              <a:gd name="connsiteY46" fmla="*/ 159125 h 605451"/>
              <a:gd name="connsiteX47" fmla="*/ 379578 w 432307"/>
              <a:gd name="connsiteY47" fmla="*/ 153069 h 605451"/>
              <a:gd name="connsiteX48" fmla="*/ 384107 w 432307"/>
              <a:gd name="connsiteY48" fmla="*/ 136535 h 605451"/>
              <a:gd name="connsiteX49" fmla="*/ 216153 w 432307"/>
              <a:gd name="connsiteY49" fmla="*/ 94416 h 605451"/>
              <a:gd name="connsiteX50" fmla="*/ 372067 w 432307"/>
              <a:gd name="connsiteY50" fmla="*/ 250212 h 605451"/>
              <a:gd name="connsiteX51" fmla="*/ 335376 w 432307"/>
              <a:gd name="connsiteY51" fmla="*/ 361866 h 605451"/>
              <a:gd name="connsiteX52" fmla="*/ 301285 w 432307"/>
              <a:gd name="connsiteY52" fmla="*/ 462269 h 605451"/>
              <a:gd name="connsiteX53" fmla="*/ 286935 w 432307"/>
              <a:gd name="connsiteY53" fmla="*/ 476598 h 605451"/>
              <a:gd name="connsiteX54" fmla="*/ 284046 w 432307"/>
              <a:gd name="connsiteY54" fmla="*/ 476598 h 605451"/>
              <a:gd name="connsiteX55" fmla="*/ 148163 w 432307"/>
              <a:gd name="connsiteY55" fmla="*/ 476598 h 605451"/>
              <a:gd name="connsiteX56" fmla="*/ 145371 w 432307"/>
              <a:gd name="connsiteY56" fmla="*/ 476598 h 605451"/>
              <a:gd name="connsiteX57" fmla="*/ 131021 w 432307"/>
              <a:gd name="connsiteY57" fmla="*/ 462269 h 605451"/>
              <a:gd name="connsiteX58" fmla="*/ 97316 w 432307"/>
              <a:gd name="connsiteY58" fmla="*/ 363501 h 605451"/>
              <a:gd name="connsiteX59" fmla="*/ 60239 w 432307"/>
              <a:gd name="connsiteY59" fmla="*/ 250212 h 605451"/>
              <a:gd name="connsiteX60" fmla="*/ 216153 w 432307"/>
              <a:gd name="connsiteY60" fmla="*/ 94416 h 605451"/>
              <a:gd name="connsiteX61" fmla="*/ 216154 w 432307"/>
              <a:gd name="connsiteY61" fmla="*/ 0 h 605451"/>
              <a:gd name="connsiteX62" fmla="*/ 228256 w 432307"/>
              <a:gd name="connsiteY62" fmla="*/ 12117 h 605451"/>
              <a:gd name="connsiteX63" fmla="*/ 228256 w 432307"/>
              <a:gd name="connsiteY63" fmla="*/ 46735 h 605451"/>
              <a:gd name="connsiteX64" fmla="*/ 216154 w 432307"/>
              <a:gd name="connsiteY64" fmla="*/ 58852 h 605451"/>
              <a:gd name="connsiteX65" fmla="*/ 204052 w 432307"/>
              <a:gd name="connsiteY65" fmla="*/ 46735 h 605451"/>
              <a:gd name="connsiteX66" fmla="*/ 204052 w 432307"/>
              <a:gd name="connsiteY66" fmla="*/ 12117 h 605451"/>
              <a:gd name="connsiteX67" fmla="*/ 216154 w 432307"/>
              <a:gd name="connsiteY67" fmla="*/ 0 h 60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32307" h="605451">
                <a:moveTo>
                  <a:pt x="154403" y="499109"/>
                </a:moveTo>
                <a:lnTo>
                  <a:pt x="277904" y="499109"/>
                </a:lnTo>
                <a:cubicBezTo>
                  <a:pt x="283395" y="501513"/>
                  <a:pt x="287248" y="507089"/>
                  <a:pt x="287248" y="513435"/>
                </a:cubicBezTo>
                <a:cubicBezTo>
                  <a:pt x="287248" y="519877"/>
                  <a:pt x="283395" y="525358"/>
                  <a:pt x="277904" y="527762"/>
                </a:cubicBezTo>
                <a:cubicBezTo>
                  <a:pt x="283395" y="530262"/>
                  <a:pt x="287248" y="535742"/>
                  <a:pt x="287248" y="542184"/>
                </a:cubicBezTo>
                <a:cubicBezTo>
                  <a:pt x="287248" y="548530"/>
                  <a:pt x="283395" y="554011"/>
                  <a:pt x="277904" y="556511"/>
                </a:cubicBezTo>
                <a:cubicBezTo>
                  <a:pt x="283395" y="558914"/>
                  <a:pt x="287248" y="564395"/>
                  <a:pt x="287248" y="570837"/>
                </a:cubicBezTo>
                <a:cubicBezTo>
                  <a:pt x="287248" y="579491"/>
                  <a:pt x="280216" y="586606"/>
                  <a:pt x="271449" y="586606"/>
                </a:cubicBezTo>
                <a:lnTo>
                  <a:pt x="268078" y="586606"/>
                </a:lnTo>
                <a:cubicBezTo>
                  <a:pt x="263165" y="597663"/>
                  <a:pt x="251990" y="605451"/>
                  <a:pt x="239081" y="605451"/>
                </a:cubicBezTo>
                <a:lnTo>
                  <a:pt x="193226" y="605451"/>
                </a:lnTo>
                <a:cubicBezTo>
                  <a:pt x="180221" y="605451"/>
                  <a:pt x="169143" y="597663"/>
                  <a:pt x="164229" y="586606"/>
                </a:cubicBezTo>
                <a:lnTo>
                  <a:pt x="160761" y="586606"/>
                </a:lnTo>
                <a:cubicBezTo>
                  <a:pt x="152091" y="586606"/>
                  <a:pt x="145059" y="579491"/>
                  <a:pt x="145059" y="570837"/>
                </a:cubicBezTo>
                <a:cubicBezTo>
                  <a:pt x="145059" y="564395"/>
                  <a:pt x="148912" y="558914"/>
                  <a:pt x="154403" y="556511"/>
                </a:cubicBezTo>
                <a:cubicBezTo>
                  <a:pt x="148912" y="554011"/>
                  <a:pt x="145059" y="548530"/>
                  <a:pt x="145059" y="542184"/>
                </a:cubicBezTo>
                <a:cubicBezTo>
                  <a:pt x="145059" y="535742"/>
                  <a:pt x="148912" y="530262"/>
                  <a:pt x="154403" y="527762"/>
                </a:cubicBezTo>
                <a:cubicBezTo>
                  <a:pt x="148912" y="525358"/>
                  <a:pt x="145059" y="519877"/>
                  <a:pt x="145059" y="513435"/>
                </a:cubicBezTo>
                <a:cubicBezTo>
                  <a:pt x="145059" y="507089"/>
                  <a:pt x="148912" y="501513"/>
                  <a:pt x="154403" y="499109"/>
                </a:cubicBezTo>
                <a:close/>
                <a:moveTo>
                  <a:pt x="396249" y="337144"/>
                </a:moveTo>
                <a:lnTo>
                  <a:pt x="426219" y="354378"/>
                </a:lnTo>
                <a:cubicBezTo>
                  <a:pt x="432000" y="357748"/>
                  <a:pt x="434024" y="365258"/>
                  <a:pt x="430651" y="371035"/>
                </a:cubicBezTo>
                <a:cubicBezTo>
                  <a:pt x="428435" y="374886"/>
                  <a:pt x="424291" y="377101"/>
                  <a:pt x="420148" y="377101"/>
                </a:cubicBezTo>
                <a:cubicBezTo>
                  <a:pt x="418028" y="377101"/>
                  <a:pt x="416004" y="376620"/>
                  <a:pt x="414077" y="375464"/>
                </a:cubicBezTo>
                <a:lnTo>
                  <a:pt x="384107" y="358133"/>
                </a:lnTo>
                <a:cubicBezTo>
                  <a:pt x="378229" y="354860"/>
                  <a:pt x="376302" y="347350"/>
                  <a:pt x="379578" y="341573"/>
                </a:cubicBezTo>
                <a:cubicBezTo>
                  <a:pt x="382951" y="335796"/>
                  <a:pt x="390371" y="333774"/>
                  <a:pt x="396249" y="337144"/>
                </a:cubicBezTo>
                <a:close/>
                <a:moveTo>
                  <a:pt x="36058" y="337144"/>
                </a:moveTo>
                <a:cubicBezTo>
                  <a:pt x="41839" y="333774"/>
                  <a:pt x="49356" y="335796"/>
                  <a:pt x="52729" y="341573"/>
                </a:cubicBezTo>
                <a:cubicBezTo>
                  <a:pt x="56005" y="347350"/>
                  <a:pt x="54078" y="354860"/>
                  <a:pt x="48200" y="358133"/>
                </a:cubicBezTo>
                <a:lnTo>
                  <a:pt x="18230" y="375464"/>
                </a:lnTo>
                <a:cubicBezTo>
                  <a:pt x="16303" y="376620"/>
                  <a:pt x="14183" y="377101"/>
                  <a:pt x="12159" y="377101"/>
                </a:cubicBezTo>
                <a:cubicBezTo>
                  <a:pt x="7919" y="377101"/>
                  <a:pt x="3872" y="374886"/>
                  <a:pt x="1656" y="371035"/>
                </a:cubicBezTo>
                <a:cubicBezTo>
                  <a:pt x="-1717" y="365258"/>
                  <a:pt x="210" y="357748"/>
                  <a:pt x="6088" y="354378"/>
                </a:cubicBezTo>
                <a:close/>
                <a:moveTo>
                  <a:pt x="18230" y="119232"/>
                </a:moveTo>
                <a:lnTo>
                  <a:pt x="48200" y="136535"/>
                </a:lnTo>
                <a:cubicBezTo>
                  <a:pt x="54078" y="139804"/>
                  <a:pt x="56005" y="147301"/>
                  <a:pt x="52729" y="153069"/>
                </a:cubicBezTo>
                <a:cubicBezTo>
                  <a:pt x="50416" y="156914"/>
                  <a:pt x="46369" y="159125"/>
                  <a:pt x="42129" y="159125"/>
                </a:cubicBezTo>
                <a:cubicBezTo>
                  <a:pt x="40105" y="159125"/>
                  <a:pt x="37985" y="158644"/>
                  <a:pt x="36058" y="157491"/>
                </a:cubicBezTo>
                <a:lnTo>
                  <a:pt x="6088" y="140188"/>
                </a:lnTo>
                <a:cubicBezTo>
                  <a:pt x="210" y="136920"/>
                  <a:pt x="-1717" y="129422"/>
                  <a:pt x="1656" y="123654"/>
                </a:cubicBezTo>
                <a:cubicBezTo>
                  <a:pt x="4932" y="117887"/>
                  <a:pt x="12448" y="115868"/>
                  <a:pt x="18230" y="119232"/>
                </a:cubicBezTo>
                <a:close/>
                <a:moveTo>
                  <a:pt x="414077" y="119232"/>
                </a:moveTo>
                <a:cubicBezTo>
                  <a:pt x="419859" y="115868"/>
                  <a:pt x="427279" y="117887"/>
                  <a:pt x="430651" y="123654"/>
                </a:cubicBezTo>
                <a:cubicBezTo>
                  <a:pt x="434024" y="129422"/>
                  <a:pt x="432097" y="136920"/>
                  <a:pt x="426219" y="140188"/>
                </a:cubicBezTo>
                <a:lnTo>
                  <a:pt x="396249" y="157491"/>
                </a:lnTo>
                <a:cubicBezTo>
                  <a:pt x="394322" y="158644"/>
                  <a:pt x="392202" y="159125"/>
                  <a:pt x="390178" y="159125"/>
                </a:cubicBezTo>
                <a:cubicBezTo>
                  <a:pt x="385938" y="159125"/>
                  <a:pt x="381891" y="156914"/>
                  <a:pt x="379578" y="153069"/>
                </a:cubicBezTo>
                <a:cubicBezTo>
                  <a:pt x="376302" y="147301"/>
                  <a:pt x="378229" y="139804"/>
                  <a:pt x="384107" y="136535"/>
                </a:cubicBezTo>
                <a:close/>
                <a:moveTo>
                  <a:pt x="216153" y="94416"/>
                </a:moveTo>
                <a:cubicBezTo>
                  <a:pt x="302151" y="94416"/>
                  <a:pt x="372067" y="164332"/>
                  <a:pt x="372067" y="250212"/>
                </a:cubicBezTo>
                <a:cubicBezTo>
                  <a:pt x="372067" y="288777"/>
                  <a:pt x="353384" y="325899"/>
                  <a:pt x="335376" y="361866"/>
                </a:cubicBezTo>
                <a:cubicBezTo>
                  <a:pt x="317849" y="396680"/>
                  <a:pt x="301285" y="429667"/>
                  <a:pt x="301285" y="462269"/>
                </a:cubicBezTo>
                <a:cubicBezTo>
                  <a:pt x="301285" y="470155"/>
                  <a:pt x="294832" y="476598"/>
                  <a:pt x="286935" y="476598"/>
                </a:cubicBezTo>
                <a:lnTo>
                  <a:pt x="284046" y="476598"/>
                </a:lnTo>
                <a:lnTo>
                  <a:pt x="148163" y="476598"/>
                </a:lnTo>
                <a:lnTo>
                  <a:pt x="145371" y="476598"/>
                </a:lnTo>
                <a:cubicBezTo>
                  <a:pt x="137377" y="476598"/>
                  <a:pt x="131021" y="470155"/>
                  <a:pt x="131021" y="462269"/>
                </a:cubicBezTo>
                <a:cubicBezTo>
                  <a:pt x="131021" y="431013"/>
                  <a:pt x="114650" y="398219"/>
                  <a:pt x="97316" y="363501"/>
                </a:cubicBezTo>
                <a:cubicBezTo>
                  <a:pt x="79018" y="326860"/>
                  <a:pt x="60239" y="289065"/>
                  <a:pt x="60239" y="250212"/>
                </a:cubicBezTo>
                <a:cubicBezTo>
                  <a:pt x="60239" y="164332"/>
                  <a:pt x="130155" y="94416"/>
                  <a:pt x="216153" y="94416"/>
                </a:cubicBezTo>
                <a:close/>
                <a:moveTo>
                  <a:pt x="216154" y="0"/>
                </a:moveTo>
                <a:cubicBezTo>
                  <a:pt x="222877" y="0"/>
                  <a:pt x="228256" y="5385"/>
                  <a:pt x="228256" y="12117"/>
                </a:cubicBezTo>
                <a:lnTo>
                  <a:pt x="228256" y="46735"/>
                </a:lnTo>
                <a:cubicBezTo>
                  <a:pt x="228256" y="53371"/>
                  <a:pt x="222877" y="58852"/>
                  <a:pt x="216154" y="58852"/>
                </a:cubicBezTo>
                <a:cubicBezTo>
                  <a:pt x="209431" y="58852"/>
                  <a:pt x="204052" y="53371"/>
                  <a:pt x="204052" y="46735"/>
                </a:cubicBezTo>
                <a:lnTo>
                  <a:pt x="204052" y="12117"/>
                </a:lnTo>
                <a:cubicBezTo>
                  <a:pt x="204052" y="5385"/>
                  <a:pt x="209431" y="0"/>
                  <a:pt x="216154" y="0"/>
                </a:cubicBezTo>
                <a:close/>
              </a:path>
            </a:pathLst>
          </a:custGeom>
          <a:solidFill>
            <a:srgbClr val="988563"/>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sp>
        <p:nvSpPr>
          <p:cNvPr id="36" name="business-bars-graphic_70650"/>
          <p:cNvSpPr>
            <a:spLocks noChangeAspect="1"/>
          </p:cNvSpPr>
          <p:nvPr/>
        </p:nvSpPr>
        <p:spPr bwMode="auto">
          <a:xfrm>
            <a:off x="9996655" y="2608357"/>
            <a:ext cx="266261" cy="309575"/>
          </a:xfrm>
          <a:custGeom>
            <a:avLst/>
            <a:gdLst>
              <a:gd name="T0" fmla="*/ 4142 w 5720"/>
              <a:gd name="T1" fmla="*/ 1476 h 6660"/>
              <a:gd name="T2" fmla="*/ 4753 w 5720"/>
              <a:gd name="T3" fmla="*/ 1195 h 6660"/>
              <a:gd name="T4" fmla="*/ 4177 w 5720"/>
              <a:gd name="T5" fmla="*/ 1044 h 6660"/>
              <a:gd name="T6" fmla="*/ 3935 w 5720"/>
              <a:gd name="T7" fmla="*/ 1135 h 6660"/>
              <a:gd name="T8" fmla="*/ 2861 w 5720"/>
              <a:gd name="T9" fmla="*/ 1062 h 6660"/>
              <a:gd name="T10" fmla="*/ 1617 w 5720"/>
              <a:gd name="T11" fmla="*/ 1094 h 6660"/>
              <a:gd name="T12" fmla="*/ 967 w 5720"/>
              <a:gd name="T13" fmla="*/ 852 h 6660"/>
              <a:gd name="T14" fmla="*/ 1176 w 5720"/>
              <a:gd name="T15" fmla="*/ 1287 h 6660"/>
              <a:gd name="T16" fmla="*/ 1210 w 5720"/>
              <a:gd name="T17" fmla="*/ 1311 h 6660"/>
              <a:gd name="T18" fmla="*/ 1488 w 5720"/>
              <a:gd name="T19" fmla="*/ 1476 h 6660"/>
              <a:gd name="T20" fmla="*/ 0 w 5720"/>
              <a:gd name="T21" fmla="*/ 1676 h 6660"/>
              <a:gd name="T22" fmla="*/ 200 w 5720"/>
              <a:gd name="T23" fmla="*/ 3544 h 6660"/>
              <a:gd name="T24" fmla="*/ 403 w 5720"/>
              <a:gd name="T25" fmla="*/ 6460 h 6660"/>
              <a:gd name="T26" fmla="*/ 5116 w 5720"/>
              <a:gd name="T27" fmla="*/ 6660 h 6660"/>
              <a:gd name="T28" fmla="*/ 5316 w 5720"/>
              <a:gd name="T29" fmla="*/ 3544 h 6660"/>
              <a:gd name="T30" fmla="*/ 5720 w 5720"/>
              <a:gd name="T31" fmla="*/ 3344 h 6660"/>
              <a:gd name="T32" fmla="*/ 5520 w 5720"/>
              <a:gd name="T33" fmla="*/ 1476 h 6660"/>
              <a:gd name="T34" fmla="*/ 3558 w 5720"/>
              <a:gd name="T35" fmla="*/ 742 h 6660"/>
              <a:gd name="T36" fmla="*/ 3535 w 5720"/>
              <a:gd name="T37" fmla="*/ 733 h 6660"/>
              <a:gd name="T38" fmla="*/ 2674 w 5720"/>
              <a:gd name="T39" fmla="*/ 1476 h 6660"/>
              <a:gd name="T40" fmla="*/ 2129 w 5720"/>
              <a:gd name="T41" fmla="*/ 699 h 6660"/>
              <a:gd name="T42" fmla="*/ 3480 w 5720"/>
              <a:gd name="T43" fmla="*/ 6260 h 6660"/>
              <a:gd name="T44" fmla="*/ 3280 w 5720"/>
              <a:gd name="T45" fmla="*/ 3733 h 6660"/>
              <a:gd name="T46" fmla="*/ 2240 w 5720"/>
              <a:gd name="T47" fmla="*/ 3933 h 6660"/>
              <a:gd name="T48" fmla="*/ 803 w 5720"/>
              <a:gd name="T49" fmla="*/ 6260 h 6660"/>
              <a:gd name="T50" fmla="*/ 4916 w 5720"/>
              <a:gd name="T51" fmla="*/ 3544 h 6660"/>
              <a:gd name="T52" fmla="*/ 5320 w 5720"/>
              <a:gd name="T53" fmla="*/ 3144 h 6660"/>
              <a:gd name="T54" fmla="*/ 603 w 5720"/>
              <a:gd name="T55" fmla="*/ 3144 h 6660"/>
              <a:gd name="T56" fmla="*/ 400 w 5720"/>
              <a:gd name="T57" fmla="*/ 1876 h 6660"/>
              <a:gd name="T58" fmla="*/ 2240 w 5720"/>
              <a:gd name="T59" fmla="*/ 2730 h 6660"/>
              <a:gd name="T60" fmla="*/ 3280 w 5720"/>
              <a:gd name="T61" fmla="*/ 2930 h 6660"/>
              <a:gd name="T62" fmla="*/ 3480 w 5720"/>
              <a:gd name="T63" fmla="*/ 1876 h 6660"/>
              <a:gd name="T64" fmla="*/ 5320 w 5720"/>
              <a:gd name="T65" fmla="*/ 3144 h 6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0" h="6660">
                <a:moveTo>
                  <a:pt x="5520" y="1476"/>
                </a:moveTo>
                <a:lnTo>
                  <a:pt x="4142" y="1476"/>
                </a:lnTo>
                <a:cubicBezTo>
                  <a:pt x="4263" y="1432"/>
                  <a:pt x="4426" y="1384"/>
                  <a:pt x="4546" y="1388"/>
                </a:cubicBezTo>
                <a:cubicBezTo>
                  <a:pt x="4657" y="1392"/>
                  <a:pt x="4749" y="1305"/>
                  <a:pt x="4753" y="1195"/>
                </a:cubicBezTo>
                <a:cubicBezTo>
                  <a:pt x="4757" y="1085"/>
                  <a:pt x="4670" y="992"/>
                  <a:pt x="4560" y="988"/>
                </a:cubicBezTo>
                <a:cubicBezTo>
                  <a:pt x="4435" y="984"/>
                  <a:pt x="4298" y="1010"/>
                  <a:pt x="4177" y="1044"/>
                </a:cubicBezTo>
                <a:cubicBezTo>
                  <a:pt x="4169" y="1046"/>
                  <a:pt x="4159" y="1049"/>
                  <a:pt x="4149" y="1052"/>
                </a:cubicBezTo>
                <a:cubicBezTo>
                  <a:pt x="4128" y="1056"/>
                  <a:pt x="4020" y="1088"/>
                  <a:pt x="3935" y="1135"/>
                </a:cubicBezTo>
                <a:cubicBezTo>
                  <a:pt x="3985" y="866"/>
                  <a:pt x="3920" y="704"/>
                  <a:pt x="3920" y="704"/>
                </a:cubicBezTo>
                <a:cubicBezTo>
                  <a:pt x="3643" y="0"/>
                  <a:pt x="3057" y="719"/>
                  <a:pt x="2861" y="1062"/>
                </a:cubicBezTo>
                <a:cubicBezTo>
                  <a:pt x="2665" y="687"/>
                  <a:pt x="2264" y="112"/>
                  <a:pt x="1772" y="453"/>
                </a:cubicBezTo>
                <a:cubicBezTo>
                  <a:pt x="1503" y="629"/>
                  <a:pt x="1506" y="867"/>
                  <a:pt x="1617" y="1094"/>
                </a:cubicBezTo>
                <a:cubicBezTo>
                  <a:pt x="1507" y="1036"/>
                  <a:pt x="1367" y="939"/>
                  <a:pt x="1249" y="835"/>
                </a:cubicBezTo>
                <a:cubicBezTo>
                  <a:pt x="1166" y="762"/>
                  <a:pt x="1040" y="770"/>
                  <a:pt x="967" y="852"/>
                </a:cubicBezTo>
                <a:cubicBezTo>
                  <a:pt x="893" y="935"/>
                  <a:pt x="901" y="1062"/>
                  <a:pt x="984" y="1135"/>
                </a:cubicBezTo>
                <a:cubicBezTo>
                  <a:pt x="988" y="1138"/>
                  <a:pt x="1066" y="1207"/>
                  <a:pt x="1176" y="1287"/>
                </a:cubicBezTo>
                <a:cubicBezTo>
                  <a:pt x="1176" y="1287"/>
                  <a:pt x="1176" y="1287"/>
                  <a:pt x="1177" y="1287"/>
                </a:cubicBezTo>
                <a:cubicBezTo>
                  <a:pt x="1187" y="1295"/>
                  <a:pt x="1198" y="1303"/>
                  <a:pt x="1210" y="1311"/>
                </a:cubicBezTo>
                <a:cubicBezTo>
                  <a:pt x="1224" y="1321"/>
                  <a:pt x="1239" y="1331"/>
                  <a:pt x="1253" y="1341"/>
                </a:cubicBezTo>
                <a:cubicBezTo>
                  <a:pt x="1338" y="1398"/>
                  <a:pt x="1416" y="1443"/>
                  <a:pt x="1488" y="1476"/>
                </a:cubicBezTo>
                <a:lnTo>
                  <a:pt x="200" y="1476"/>
                </a:lnTo>
                <a:cubicBezTo>
                  <a:pt x="89" y="1476"/>
                  <a:pt x="0" y="1566"/>
                  <a:pt x="0" y="1676"/>
                </a:cubicBezTo>
                <a:lnTo>
                  <a:pt x="0" y="3344"/>
                </a:lnTo>
                <a:cubicBezTo>
                  <a:pt x="0" y="3455"/>
                  <a:pt x="89" y="3544"/>
                  <a:pt x="200" y="3544"/>
                </a:cubicBezTo>
                <a:lnTo>
                  <a:pt x="403" y="3544"/>
                </a:lnTo>
                <a:lnTo>
                  <a:pt x="403" y="6460"/>
                </a:lnTo>
                <a:cubicBezTo>
                  <a:pt x="403" y="6571"/>
                  <a:pt x="493" y="6660"/>
                  <a:pt x="603" y="6660"/>
                </a:cubicBezTo>
                <a:lnTo>
                  <a:pt x="5116" y="6660"/>
                </a:lnTo>
                <a:cubicBezTo>
                  <a:pt x="5227" y="6660"/>
                  <a:pt x="5316" y="6571"/>
                  <a:pt x="5316" y="6460"/>
                </a:cubicBezTo>
                <a:lnTo>
                  <a:pt x="5316" y="3544"/>
                </a:lnTo>
                <a:lnTo>
                  <a:pt x="5520" y="3544"/>
                </a:lnTo>
                <a:cubicBezTo>
                  <a:pt x="5630" y="3544"/>
                  <a:pt x="5720" y="3455"/>
                  <a:pt x="5720" y="3344"/>
                </a:cubicBezTo>
                <a:lnTo>
                  <a:pt x="5720" y="1676"/>
                </a:lnTo>
                <a:cubicBezTo>
                  <a:pt x="5720" y="1566"/>
                  <a:pt x="5630" y="1476"/>
                  <a:pt x="5520" y="1476"/>
                </a:cubicBezTo>
                <a:close/>
                <a:moveTo>
                  <a:pt x="3535" y="733"/>
                </a:moveTo>
                <a:cubicBezTo>
                  <a:pt x="3545" y="729"/>
                  <a:pt x="3553" y="736"/>
                  <a:pt x="3558" y="742"/>
                </a:cubicBezTo>
                <a:cubicBezTo>
                  <a:pt x="3631" y="836"/>
                  <a:pt x="3236" y="1522"/>
                  <a:pt x="3046" y="1436"/>
                </a:cubicBezTo>
                <a:cubicBezTo>
                  <a:pt x="2997" y="1341"/>
                  <a:pt x="3421" y="777"/>
                  <a:pt x="3535" y="733"/>
                </a:cubicBezTo>
                <a:close/>
                <a:moveTo>
                  <a:pt x="2129" y="699"/>
                </a:moveTo>
                <a:cubicBezTo>
                  <a:pt x="2404" y="776"/>
                  <a:pt x="2594" y="1244"/>
                  <a:pt x="2674" y="1476"/>
                </a:cubicBezTo>
                <a:lnTo>
                  <a:pt x="2442" y="1476"/>
                </a:lnTo>
                <a:cubicBezTo>
                  <a:pt x="2175" y="1209"/>
                  <a:pt x="1610" y="552"/>
                  <a:pt x="2129" y="699"/>
                </a:cubicBezTo>
                <a:close/>
                <a:moveTo>
                  <a:pt x="4916" y="6260"/>
                </a:moveTo>
                <a:lnTo>
                  <a:pt x="3480" y="6260"/>
                </a:lnTo>
                <a:lnTo>
                  <a:pt x="3480" y="3933"/>
                </a:lnTo>
                <a:cubicBezTo>
                  <a:pt x="3480" y="3822"/>
                  <a:pt x="3390" y="3733"/>
                  <a:pt x="3280" y="3733"/>
                </a:cubicBezTo>
                <a:lnTo>
                  <a:pt x="2440" y="3733"/>
                </a:lnTo>
                <a:cubicBezTo>
                  <a:pt x="2329" y="3733"/>
                  <a:pt x="2240" y="3822"/>
                  <a:pt x="2240" y="3933"/>
                </a:cubicBezTo>
                <a:lnTo>
                  <a:pt x="2240" y="6260"/>
                </a:lnTo>
                <a:lnTo>
                  <a:pt x="803" y="6260"/>
                </a:lnTo>
                <a:lnTo>
                  <a:pt x="803" y="3544"/>
                </a:lnTo>
                <a:lnTo>
                  <a:pt x="4916" y="3544"/>
                </a:lnTo>
                <a:lnTo>
                  <a:pt x="4916" y="6260"/>
                </a:lnTo>
                <a:close/>
                <a:moveTo>
                  <a:pt x="5320" y="3144"/>
                </a:moveTo>
                <a:lnTo>
                  <a:pt x="5116" y="3144"/>
                </a:lnTo>
                <a:lnTo>
                  <a:pt x="603" y="3144"/>
                </a:lnTo>
                <a:lnTo>
                  <a:pt x="400" y="3144"/>
                </a:lnTo>
                <a:lnTo>
                  <a:pt x="400" y="1876"/>
                </a:lnTo>
                <a:lnTo>
                  <a:pt x="2240" y="1876"/>
                </a:lnTo>
                <a:lnTo>
                  <a:pt x="2240" y="2730"/>
                </a:lnTo>
                <a:cubicBezTo>
                  <a:pt x="2240" y="2841"/>
                  <a:pt x="2329" y="2930"/>
                  <a:pt x="2440" y="2930"/>
                </a:cubicBezTo>
                <a:lnTo>
                  <a:pt x="3280" y="2930"/>
                </a:lnTo>
                <a:cubicBezTo>
                  <a:pt x="3390" y="2930"/>
                  <a:pt x="3480" y="2841"/>
                  <a:pt x="3480" y="2730"/>
                </a:cubicBezTo>
                <a:lnTo>
                  <a:pt x="3480" y="1876"/>
                </a:lnTo>
                <a:lnTo>
                  <a:pt x="5320" y="1876"/>
                </a:lnTo>
                <a:lnTo>
                  <a:pt x="5320" y="3144"/>
                </a:lnTo>
                <a:close/>
              </a:path>
            </a:pathLst>
          </a:custGeom>
          <a:solidFill>
            <a:srgbClr val="988563"/>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sp>
        <p:nvSpPr>
          <p:cNvPr id="37" name="business-bars-graphic_70650"/>
          <p:cNvSpPr>
            <a:spLocks noChangeAspect="1"/>
          </p:cNvSpPr>
          <p:nvPr/>
        </p:nvSpPr>
        <p:spPr bwMode="auto">
          <a:xfrm>
            <a:off x="6010617" y="2571295"/>
            <a:ext cx="309575" cy="284466"/>
          </a:xfrm>
          <a:custGeom>
            <a:avLst/>
            <a:gdLst>
              <a:gd name="connsiteX0" fmla="*/ 366665 w 604675"/>
              <a:gd name="connsiteY0" fmla="*/ 388199 h 555632"/>
              <a:gd name="connsiteX1" fmla="*/ 366665 w 604675"/>
              <a:gd name="connsiteY1" fmla="*/ 481413 h 555632"/>
              <a:gd name="connsiteX2" fmla="*/ 426977 w 604675"/>
              <a:gd name="connsiteY2" fmla="*/ 481413 h 555632"/>
              <a:gd name="connsiteX3" fmla="*/ 426977 w 604675"/>
              <a:gd name="connsiteY3" fmla="*/ 388199 h 555632"/>
              <a:gd name="connsiteX4" fmla="*/ 189710 w 604675"/>
              <a:gd name="connsiteY4" fmla="*/ 388199 h 555632"/>
              <a:gd name="connsiteX5" fmla="*/ 189710 w 604675"/>
              <a:gd name="connsiteY5" fmla="*/ 481413 h 555632"/>
              <a:gd name="connsiteX6" fmla="*/ 250022 w 604675"/>
              <a:gd name="connsiteY6" fmla="*/ 481413 h 555632"/>
              <a:gd name="connsiteX7" fmla="*/ 250022 w 604675"/>
              <a:gd name="connsiteY7" fmla="*/ 388199 h 555632"/>
              <a:gd name="connsiteX8" fmla="*/ 366665 w 604675"/>
              <a:gd name="connsiteY8" fmla="*/ 291853 h 555632"/>
              <a:gd name="connsiteX9" fmla="*/ 366665 w 604675"/>
              <a:gd name="connsiteY9" fmla="*/ 385067 h 555632"/>
              <a:gd name="connsiteX10" fmla="*/ 426977 w 604675"/>
              <a:gd name="connsiteY10" fmla="*/ 385067 h 555632"/>
              <a:gd name="connsiteX11" fmla="*/ 426977 w 604675"/>
              <a:gd name="connsiteY11" fmla="*/ 291853 h 555632"/>
              <a:gd name="connsiteX12" fmla="*/ 189710 w 604675"/>
              <a:gd name="connsiteY12" fmla="*/ 291853 h 555632"/>
              <a:gd name="connsiteX13" fmla="*/ 189710 w 604675"/>
              <a:gd name="connsiteY13" fmla="*/ 385067 h 555632"/>
              <a:gd name="connsiteX14" fmla="*/ 250022 w 604675"/>
              <a:gd name="connsiteY14" fmla="*/ 385067 h 555632"/>
              <a:gd name="connsiteX15" fmla="*/ 250022 w 604675"/>
              <a:gd name="connsiteY15" fmla="*/ 291853 h 555632"/>
              <a:gd name="connsiteX16" fmla="*/ 257380 w 604675"/>
              <a:gd name="connsiteY16" fmla="*/ 53277 h 555632"/>
              <a:gd name="connsiteX17" fmla="*/ 359428 w 604675"/>
              <a:gd name="connsiteY17" fmla="*/ 53277 h 555632"/>
              <a:gd name="connsiteX18" fmla="*/ 366665 w 604675"/>
              <a:gd name="connsiteY18" fmla="*/ 60503 h 555632"/>
              <a:gd name="connsiteX19" fmla="*/ 366665 w 604675"/>
              <a:gd name="connsiteY19" fmla="*/ 96030 h 555632"/>
              <a:gd name="connsiteX20" fmla="*/ 557612 w 604675"/>
              <a:gd name="connsiteY20" fmla="*/ 96030 h 555632"/>
              <a:gd name="connsiteX21" fmla="*/ 559301 w 604675"/>
              <a:gd name="connsiteY21" fmla="*/ 97596 h 555632"/>
              <a:gd name="connsiteX22" fmla="*/ 557612 w 604675"/>
              <a:gd name="connsiteY22" fmla="*/ 99162 h 555632"/>
              <a:gd name="connsiteX23" fmla="*/ 366665 w 604675"/>
              <a:gd name="connsiteY23" fmla="*/ 99162 h 555632"/>
              <a:gd name="connsiteX24" fmla="*/ 366665 w 604675"/>
              <a:gd name="connsiteY24" fmla="*/ 192376 h 555632"/>
              <a:gd name="connsiteX25" fmla="*/ 557612 w 604675"/>
              <a:gd name="connsiteY25" fmla="*/ 192376 h 555632"/>
              <a:gd name="connsiteX26" fmla="*/ 559301 w 604675"/>
              <a:gd name="connsiteY26" fmla="*/ 193942 h 555632"/>
              <a:gd name="connsiteX27" fmla="*/ 557612 w 604675"/>
              <a:gd name="connsiteY27" fmla="*/ 195507 h 555632"/>
              <a:gd name="connsiteX28" fmla="*/ 366665 w 604675"/>
              <a:gd name="connsiteY28" fmla="*/ 195507 h 555632"/>
              <a:gd name="connsiteX29" fmla="*/ 366665 w 604675"/>
              <a:gd name="connsiteY29" fmla="*/ 288722 h 555632"/>
              <a:gd name="connsiteX30" fmla="*/ 426977 w 604675"/>
              <a:gd name="connsiteY30" fmla="*/ 288722 h 555632"/>
              <a:gd name="connsiteX31" fmla="*/ 426977 w 604675"/>
              <a:gd name="connsiteY31" fmla="*/ 237177 h 555632"/>
              <a:gd name="connsiteX32" fmla="*/ 434214 w 604675"/>
              <a:gd name="connsiteY32" fmla="*/ 229830 h 555632"/>
              <a:gd name="connsiteX33" fmla="*/ 536262 w 604675"/>
              <a:gd name="connsiteY33" fmla="*/ 229830 h 555632"/>
              <a:gd name="connsiteX34" fmla="*/ 543620 w 604675"/>
              <a:gd name="connsiteY34" fmla="*/ 237177 h 555632"/>
              <a:gd name="connsiteX35" fmla="*/ 543620 w 604675"/>
              <a:gd name="connsiteY35" fmla="*/ 288722 h 555632"/>
              <a:gd name="connsiteX36" fmla="*/ 557612 w 604675"/>
              <a:gd name="connsiteY36" fmla="*/ 288722 h 555632"/>
              <a:gd name="connsiteX37" fmla="*/ 559301 w 604675"/>
              <a:gd name="connsiteY37" fmla="*/ 290287 h 555632"/>
              <a:gd name="connsiteX38" fmla="*/ 557612 w 604675"/>
              <a:gd name="connsiteY38" fmla="*/ 291853 h 555632"/>
              <a:gd name="connsiteX39" fmla="*/ 543620 w 604675"/>
              <a:gd name="connsiteY39" fmla="*/ 291853 h 555632"/>
              <a:gd name="connsiteX40" fmla="*/ 543620 w 604675"/>
              <a:gd name="connsiteY40" fmla="*/ 385067 h 555632"/>
              <a:gd name="connsiteX41" fmla="*/ 557612 w 604675"/>
              <a:gd name="connsiteY41" fmla="*/ 385067 h 555632"/>
              <a:gd name="connsiteX42" fmla="*/ 559301 w 604675"/>
              <a:gd name="connsiteY42" fmla="*/ 386633 h 555632"/>
              <a:gd name="connsiteX43" fmla="*/ 557612 w 604675"/>
              <a:gd name="connsiteY43" fmla="*/ 388199 h 555632"/>
              <a:gd name="connsiteX44" fmla="*/ 543620 w 604675"/>
              <a:gd name="connsiteY44" fmla="*/ 388199 h 555632"/>
              <a:gd name="connsiteX45" fmla="*/ 543620 w 604675"/>
              <a:gd name="connsiteY45" fmla="*/ 481413 h 555632"/>
              <a:gd name="connsiteX46" fmla="*/ 557612 w 604675"/>
              <a:gd name="connsiteY46" fmla="*/ 481413 h 555632"/>
              <a:gd name="connsiteX47" fmla="*/ 559301 w 604675"/>
              <a:gd name="connsiteY47" fmla="*/ 482979 h 555632"/>
              <a:gd name="connsiteX48" fmla="*/ 557612 w 604675"/>
              <a:gd name="connsiteY48" fmla="*/ 484544 h 555632"/>
              <a:gd name="connsiteX49" fmla="*/ 543620 w 604675"/>
              <a:gd name="connsiteY49" fmla="*/ 484544 h 555632"/>
              <a:gd name="connsiteX50" fmla="*/ 536262 w 604675"/>
              <a:gd name="connsiteY50" fmla="*/ 491770 h 555632"/>
              <a:gd name="connsiteX51" fmla="*/ 434214 w 604675"/>
              <a:gd name="connsiteY51" fmla="*/ 491770 h 555632"/>
              <a:gd name="connsiteX52" fmla="*/ 426977 w 604675"/>
              <a:gd name="connsiteY52" fmla="*/ 484544 h 555632"/>
              <a:gd name="connsiteX53" fmla="*/ 366665 w 604675"/>
              <a:gd name="connsiteY53" fmla="*/ 484544 h 555632"/>
              <a:gd name="connsiteX54" fmla="*/ 359428 w 604675"/>
              <a:gd name="connsiteY54" fmla="*/ 491770 h 555632"/>
              <a:gd name="connsiteX55" fmla="*/ 257380 w 604675"/>
              <a:gd name="connsiteY55" fmla="*/ 491770 h 555632"/>
              <a:gd name="connsiteX56" fmla="*/ 250022 w 604675"/>
              <a:gd name="connsiteY56" fmla="*/ 484544 h 555632"/>
              <a:gd name="connsiteX57" fmla="*/ 189710 w 604675"/>
              <a:gd name="connsiteY57" fmla="*/ 484544 h 555632"/>
              <a:gd name="connsiteX58" fmla="*/ 182473 w 604675"/>
              <a:gd name="connsiteY58" fmla="*/ 491770 h 555632"/>
              <a:gd name="connsiteX59" fmla="*/ 80425 w 604675"/>
              <a:gd name="connsiteY59" fmla="*/ 491770 h 555632"/>
              <a:gd name="connsiteX60" fmla="*/ 73187 w 604675"/>
              <a:gd name="connsiteY60" fmla="*/ 484544 h 555632"/>
              <a:gd name="connsiteX61" fmla="*/ 47012 w 604675"/>
              <a:gd name="connsiteY61" fmla="*/ 484544 h 555632"/>
              <a:gd name="connsiteX62" fmla="*/ 45444 w 604675"/>
              <a:gd name="connsiteY62" fmla="*/ 482979 h 555632"/>
              <a:gd name="connsiteX63" fmla="*/ 47012 w 604675"/>
              <a:gd name="connsiteY63" fmla="*/ 481413 h 555632"/>
              <a:gd name="connsiteX64" fmla="*/ 73187 w 604675"/>
              <a:gd name="connsiteY64" fmla="*/ 481413 h 555632"/>
              <a:gd name="connsiteX65" fmla="*/ 73187 w 604675"/>
              <a:gd name="connsiteY65" fmla="*/ 388199 h 555632"/>
              <a:gd name="connsiteX66" fmla="*/ 47012 w 604675"/>
              <a:gd name="connsiteY66" fmla="*/ 388199 h 555632"/>
              <a:gd name="connsiteX67" fmla="*/ 45444 w 604675"/>
              <a:gd name="connsiteY67" fmla="*/ 386633 h 555632"/>
              <a:gd name="connsiteX68" fmla="*/ 47012 w 604675"/>
              <a:gd name="connsiteY68" fmla="*/ 385067 h 555632"/>
              <a:gd name="connsiteX69" fmla="*/ 73187 w 604675"/>
              <a:gd name="connsiteY69" fmla="*/ 385067 h 555632"/>
              <a:gd name="connsiteX70" fmla="*/ 73187 w 604675"/>
              <a:gd name="connsiteY70" fmla="*/ 291853 h 555632"/>
              <a:gd name="connsiteX71" fmla="*/ 47012 w 604675"/>
              <a:gd name="connsiteY71" fmla="*/ 291853 h 555632"/>
              <a:gd name="connsiteX72" fmla="*/ 45444 w 604675"/>
              <a:gd name="connsiteY72" fmla="*/ 290287 h 555632"/>
              <a:gd name="connsiteX73" fmla="*/ 47012 w 604675"/>
              <a:gd name="connsiteY73" fmla="*/ 288722 h 555632"/>
              <a:gd name="connsiteX74" fmla="*/ 73187 w 604675"/>
              <a:gd name="connsiteY74" fmla="*/ 288722 h 555632"/>
              <a:gd name="connsiteX75" fmla="*/ 73187 w 604675"/>
              <a:gd name="connsiteY75" fmla="*/ 237177 h 555632"/>
              <a:gd name="connsiteX76" fmla="*/ 80425 w 604675"/>
              <a:gd name="connsiteY76" fmla="*/ 229830 h 555632"/>
              <a:gd name="connsiteX77" fmla="*/ 182473 w 604675"/>
              <a:gd name="connsiteY77" fmla="*/ 229830 h 555632"/>
              <a:gd name="connsiteX78" fmla="*/ 189710 w 604675"/>
              <a:gd name="connsiteY78" fmla="*/ 237177 h 555632"/>
              <a:gd name="connsiteX79" fmla="*/ 189710 w 604675"/>
              <a:gd name="connsiteY79" fmla="*/ 288722 h 555632"/>
              <a:gd name="connsiteX80" fmla="*/ 250022 w 604675"/>
              <a:gd name="connsiteY80" fmla="*/ 288722 h 555632"/>
              <a:gd name="connsiteX81" fmla="*/ 250022 w 604675"/>
              <a:gd name="connsiteY81" fmla="*/ 195507 h 555632"/>
              <a:gd name="connsiteX82" fmla="*/ 47012 w 604675"/>
              <a:gd name="connsiteY82" fmla="*/ 195507 h 555632"/>
              <a:gd name="connsiteX83" fmla="*/ 45444 w 604675"/>
              <a:gd name="connsiteY83" fmla="*/ 193942 h 555632"/>
              <a:gd name="connsiteX84" fmla="*/ 47012 w 604675"/>
              <a:gd name="connsiteY84" fmla="*/ 192376 h 555632"/>
              <a:gd name="connsiteX85" fmla="*/ 250022 w 604675"/>
              <a:gd name="connsiteY85" fmla="*/ 192376 h 555632"/>
              <a:gd name="connsiteX86" fmla="*/ 250022 w 604675"/>
              <a:gd name="connsiteY86" fmla="*/ 99162 h 555632"/>
              <a:gd name="connsiteX87" fmla="*/ 47012 w 604675"/>
              <a:gd name="connsiteY87" fmla="*/ 99162 h 555632"/>
              <a:gd name="connsiteX88" fmla="*/ 45444 w 604675"/>
              <a:gd name="connsiteY88" fmla="*/ 97596 h 555632"/>
              <a:gd name="connsiteX89" fmla="*/ 47012 w 604675"/>
              <a:gd name="connsiteY89" fmla="*/ 96030 h 555632"/>
              <a:gd name="connsiteX90" fmla="*/ 250022 w 604675"/>
              <a:gd name="connsiteY90" fmla="*/ 96030 h 555632"/>
              <a:gd name="connsiteX91" fmla="*/ 250022 w 604675"/>
              <a:gd name="connsiteY91" fmla="*/ 60503 h 555632"/>
              <a:gd name="connsiteX92" fmla="*/ 257380 w 604675"/>
              <a:gd name="connsiteY92" fmla="*/ 53277 h 555632"/>
              <a:gd name="connsiteX93" fmla="*/ 16043 w 604675"/>
              <a:gd name="connsiteY93" fmla="*/ 0 h 555632"/>
              <a:gd name="connsiteX94" fmla="*/ 32206 w 604675"/>
              <a:gd name="connsiteY94" fmla="*/ 16020 h 555632"/>
              <a:gd name="connsiteX95" fmla="*/ 32206 w 604675"/>
              <a:gd name="connsiteY95" fmla="*/ 523593 h 555632"/>
              <a:gd name="connsiteX96" fmla="*/ 588632 w 604675"/>
              <a:gd name="connsiteY96" fmla="*/ 523593 h 555632"/>
              <a:gd name="connsiteX97" fmla="*/ 604675 w 604675"/>
              <a:gd name="connsiteY97" fmla="*/ 539612 h 555632"/>
              <a:gd name="connsiteX98" fmla="*/ 588632 w 604675"/>
              <a:gd name="connsiteY98" fmla="*/ 555632 h 555632"/>
              <a:gd name="connsiteX99" fmla="*/ 16043 w 604675"/>
              <a:gd name="connsiteY99" fmla="*/ 555632 h 555632"/>
              <a:gd name="connsiteX100" fmla="*/ 0 w 604675"/>
              <a:gd name="connsiteY100" fmla="*/ 539612 h 555632"/>
              <a:gd name="connsiteX101" fmla="*/ 0 w 604675"/>
              <a:gd name="connsiteY101" fmla="*/ 16020 h 555632"/>
              <a:gd name="connsiteX102" fmla="*/ 16043 w 604675"/>
              <a:gd name="connsiteY102" fmla="*/ 0 h 55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4675" h="555632">
                <a:moveTo>
                  <a:pt x="366665" y="388199"/>
                </a:moveTo>
                <a:lnTo>
                  <a:pt x="366665" y="481413"/>
                </a:lnTo>
                <a:lnTo>
                  <a:pt x="426977" y="481413"/>
                </a:lnTo>
                <a:lnTo>
                  <a:pt x="426977" y="388199"/>
                </a:lnTo>
                <a:close/>
                <a:moveTo>
                  <a:pt x="189710" y="388199"/>
                </a:moveTo>
                <a:lnTo>
                  <a:pt x="189710" y="481413"/>
                </a:lnTo>
                <a:lnTo>
                  <a:pt x="250022" y="481413"/>
                </a:lnTo>
                <a:lnTo>
                  <a:pt x="250022" y="388199"/>
                </a:lnTo>
                <a:close/>
                <a:moveTo>
                  <a:pt x="366665" y="291853"/>
                </a:moveTo>
                <a:lnTo>
                  <a:pt x="366665" y="385067"/>
                </a:lnTo>
                <a:lnTo>
                  <a:pt x="426977" y="385067"/>
                </a:lnTo>
                <a:lnTo>
                  <a:pt x="426977" y="291853"/>
                </a:lnTo>
                <a:close/>
                <a:moveTo>
                  <a:pt x="189710" y="291853"/>
                </a:moveTo>
                <a:lnTo>
                  <a:pt x="189710" y="385067"/>
                </a:lnTo>
                <a:lnTo>
                  <a:pt x="250022" y="385067"/>
                </a:lnTo>
                <a:lnTo>
                  <a:pt x="250022" y="291853"/>
                </a:lnTo>
                <a:close/>
                <a:moveTo>
                  <a:pt x="257380" y="53277"/>
                </a:moveTo>
                <a:lnTo>
                  <a:pt x="359428" y="53277"/>
                </a:lnTo>
                <a:cubicBezTo>
                  <a:pt x="363408" y="53277"/>
                  <a:pt x="366665" y="56529"/>
                  <a:pt x="366665" y="60503"/>
                </a:cubicBezTo>
                <a:lnTo>
                  <a:pt x="366665" y="96030"/>
                </a:lnTo>
                <a:lnTo>
                  <a:pt x="557612" y="96030"/>
                </a:lnTo>
                <a:cubicBezTo>
                  <a:pt x="558577" y="96030"/>
                  <a:pt x="559301" y="96753"/>
                  <a:pt x="559301" y="97596"/>
                </a:cubicBezTo>
                <a:cubicBezTo>
                  <a:pt x="559301" y="98439"/>
                  <a:pt x="558577" y="99162"/>
                  <a:pt x="557612" y="99162"/>
                </a:cubicBezTo>
                <a:lnTo>
                  <a:pt x="366665" y="99162"/>
                </a:lnTo>
                <a:lnTo>
                  <a:pt x="366665" y="192376"/>
                </a:lnTo>
                <a:lnTo>
                  <a:pt x="557612" y="192376"/>
                </a:lnTo>
                <a:cubicBezTo>
                  <a:pt x="558577" y="192376"/>
                  <a:pt x="559301" y="193099"/>
                  <a:pt x="559301" y="193942"/>
                </a:cubicBezTo>
                <a:cubicBezTo>
                  <a:pt x="559301" y="194785"/>
                  <a:pt x="558577" y="195507"/>
                  <a:pt x="557612" y="195507"/>
                </a:cubicBezTo>
                <a:lnTo>
                  <a:pt x="366665" y="195507"/>
                </a:lnTo>
                <a:lnTo>
                  <a:pt x="366665" y="288722"/>
                </a:lnTo>
                <a:lnTo>
                  <a:pt x="426977" y="288722"/>
                </a:lnTo>
                <a:lnTo>
                  <a:pt x="426977" y="237177"/>
                </a:lnTo>
                <a:cubicBezTo>
                  <a:pt x="426977" y="233082"/>
                  <a:pt x="430234" y="229830"/>
                  <a:pt x="434214" y="229830"/>
                </a:cubicBezTo>
                <a:lnTo>
                  <a:pt x="536262" y="229830"/>
                </a:lnTo>
                <a:cubicBezTo>
                  <a:pt x="540363" y="229830"/>
                  <a:pt x="543620" y="233082"/>
                  <a:pt x="543620" y="237177"/>
                </a:cubicBezTo>
                <a:lnTo>
                  <a:pt x="543620" y="288722"/>
                </a:lnTo>
                <a:lnTo>
                  <a:pt x="557612" y="288722"/>
                </a:lnTo>
                <a:cubicBezTo>
                  <a:pt x="558577" y="288722"/>
                  <a:pt x="559301" y="289444"/>
                  <a:pt x="559301" y="290287"/>
                </a:cubicBezTo>
                <a:cubicBezTo>
                  <a:pt x="559301" y="291130"/>
                  <a:pt x="558577" y="291853"/>
                  <a:pt x="557612" y="291853"/>
                </a:cubicBezTo>
                <a:lnTo>
                  <a:pt x="543620" y="291853"/>
                </a:lnTo>
                <a:lnTo>
                  <a:pt x="543620" y="385067"/>
                </a:lnTo>
                <a:lnTo>
                  <a:pt x="557612" y="385067"/>
                </a:lnTo>
                <a:cubicBezTo>
                  <a:pt x="558577" y="385067"/>
                  <a:pt x="559301" y="385790"/>
                  <a:pt x="559301" y="386633"/>
                </a:cubicBezTo>
                <a:cubicBezTo>
                  <a:pt x="559301" y="387476"/>
                  <a:pt x="558577" y="388199"/>
                  <a:pt x="557612" y="388199"/>
                </a:cubicBezTo>
                <a:lnTo>
                  <a:pt x="543620" y="388199"/>
                </a:lnTo>
                <a:lnTo>
                  <a:pt x="543620" y="481413"/>
                </a:lnTo>
                <a:lnTo>
                  <a:pt x="557612" y="481413"/>
                </a:lnTo>
                <a:cubicBezTo>
                  <a:pt x="558577" y="481413"/>
                  <a:pt x="559301" y="482136"/>
                  <a:pt x="559301" y="482979"/>
                </a:cubicBezTo>
                <a:cubicBezTo>
                  <a:pt x="559301" y="483822"/>
                  <a:pt x="558577" y="484544"/>
                  <a:pt x="557612" y="484544"/>
                </a:cubicBezTo>
                <a:lnTo>
                  <a:pt x="543620" y="484544"/>
                </a:lnTo>
                <a:cubicBezTo>
                  <a:pt x="543499" y="488518"/>
                  <a:pt x="540243" y="491770"/>
                  <a:pt x="536262" y="491770"/>
                </a:cubicBezTo>
                <a:lnTo>
                  <a:pt x="434214" y="491770"/>
                </a:lnTo>
                <a:cubicBezTo>
                  <a:pt x="430234" y="491770"/>
                  <a:pt x="426977" y="488518"/>
                  <a:pt x="426977" y="484544"/>
                </a:cubicBezTo>
                <a:lnTo>
                  <a:pt x="366665" y="484544"/>
                </a:lnTo>
                <a:cubicBezTo>
                  <a:pt x="366665" y="488518"/>
                  <a:pt x="363408" y="491770"/>
                  <a:pt x="359428" y="491770"/>
                </a:cubicBezTo>
                <a:lnTo>
                  <a:pt x="257380" y="491770"/>
                </a:lnTo>
                <a:cubicBezTo>
                  <a:pt x="253399" y="491770"/>
                  <a:pt x="250142" y="488518"/>
                  <a:pt x="250022" y="484544"/>
                </a:cubicBezTo>
                <a:lnTo>
                  <a:pt x="189710" y="484544"/>
                </a:lnTo>
                <a:cubicBezTo>
                  <a:pt x="189710" y="488518"/>
                  <a:pt x="186453" y="491770"/>
                  <a:pt x="182473" y="491770"/>
                </a:cubicBezTo>
                <a:lnTo>
                  <a:pt x="80425" y="491770"/>
                </a:lnTo>
                <a:cubicBezTo>
                  <a:pt x="76444" y="491770"/>
                  <a:pt x="73187" y="488518"/>
                  <a:pt x="73187" y="484544"/>
                </a:cubicBezTo>
                <a:lnTo>
                  <a:pt x="47012" y="484544"/>
                </a:lnTo>
                <a:cubicBezTo>
                  <a:pt x="46168" y="484544"/>
                  <a:pt x="45444" y="483822"/>
                  <a:pt x="45444" y="482979"/>
                </a:cubicBezTo>
                <a:cubicBezTo>
                  <a:pt x="45444" y="482136"/>
                  <a:pt x="46168" y="481413"/>
                  <a:pt x="47012" y="481413"/>
                </a:cubicBezTo>
                <a:lnTo>
                  <a:pt x="73187" y="481413"/>
                </a:lnTo>
                <a:lnTo>
                  <a:pt x="73187" y="388199"/>
                </a:lnTo>
                <a:lnTo>
                  <a:pt x="47012" y="388199"/>
                </a:lnTo>
                <a:cubicBezTo>
                  <a:pt x="46168" y="388199"/>
                  <a:pt x="45444" y="387476"/>
                  <a:pt x="45444" y="386633"/>
                </a:cubicBezTo>
                <a:cubicBezTo>
                  <a:pt x="45444" y="385790"/>
                  <a:pt x="46168" y="385067"/>
                  <a:pt x="47012" y="385067"/>
                </a:cubicBezTo>
                <a:lnTo>
                  <a:pt x="73187" y="385067"/>
                </a:lnTo>
                <a:lnTo>
                  <a:pt x="73187" y="291853"/>
                </a:lnTo>
                <a:lnTo>
                  <a:pt x="47012" y="291853"/>
                </a:lnTo>
                <a:cubicBezTo>
                  <a:pt x="46168" y="291853"/>
                  <a:pt x="45444" y="291130"/>
                  <a:pt x="45444" y="290287"/>
                </a:cubicBezTo>
                <a:cubicBezTo>
                  <a:pt x="45444" y="289444"/>
                  <a:pt x="46168" y="288722"/>
                  <a:pt x="47012" y="288722"/>
                </a:cubicBezTo>
                <a:lnTo>
                  <a:pt x="73187" y="288722"/>
                </a:lnTo>
                <a:lnTo>
                  <a:pt x="73187" y="237177"/>
                </a:lnTo>
                <a:cubicBezTo>
                  <a:pt x="73187" y="233082"/>
                  <a:pt x="76444" y="229830"/>
                  <a:pt x="80425" y="229830"/>
                </a:cubicBezTo>
                <a:lnTo>
                  <a:pt x="182473" y="229830"/>
                </a:lnTo>
                <a:cubicBezTo>
                  <a:pt x="186453" y="229830"/>
                  <a:pt x="189710" y="233082"/>
                  <a:pt x="189710" y="237177"/>
                </a:cubicBezTo>
                <a:lnTo>
                  <a:pt x="189710" y="288722"/>
                </a:lnTo>
                <a:lnTo>
                  <a:pt x="250022" y="288722"/>
                </a:lnTo>
                <a:lnTo>
                  <a:pt x="250022" y="195507"/>
                </a:lnTo>
                <a:lnTo>
                  <a:pt x="47012" y="195507"/>
                </a:lnTo>
                <a:cubicBezTo>
                  <a:pt x="46168" y="195507"/>
                  <a:pt x="45444" y="194785"/>
                  <a:pt x="45444" y="193942"/>
                </a:cubicBezTo>
                <a:cubicBezTo>
                  <a:pt x="45444" y="193099"/>
                  <a:pt x="46168" y="192376"/>
                  <a:pt x="47012" y="192376"/>
                </a:cubicBezTo>
                <a:lnTo>
                  <a:pt x="250022" y="192376"/>
                </a:lnTo>
                <a:lnTo>
                  <a:pt x="250022" y="99162"/>
                </a:lnTo>
                <a:lnTo>
                  <a:pt x="47012" y="99162"/>
                </a:lnTo>
                <a:cubicBezTo>
                  <a:pt x="46168" y="99162"/>
                  <a:pt x="45444" y="98439"/>
                  <a:pt x="45444" y="97596"/>
                </a:cubicBezTo>
                <a:cubicBezTo>
                  <a:pt x="45444" y="96753"/>
                  <a:pt x="46168" y="96030"/>
                  <a:pt x="47012" y="96030"/>
                </a:cubicBezTo>
                <a:lnTo>
                  <a:pt x="250022" y="96030"/>
                </a:lnTo>
                <a:lnTo>
                  <a:pt x="250022" y="60503"/>
                </a:lnTo>
                <a:cubicBezTo>
                  <a:pt x="250022" y="56529"/>
                  <a:pt x="253279" y="53277"/>
                  <a:pt x="257380" y="53277"/>
                </a:cubicBezTo>
                <a:close/>
                <a:moveTo>
                  <a:pt x="16043" y="0"/>
                </a:moveTo>
                <a:cubicBezTo>
                  <a:pt x="24969" y="0"/>
                  <a:pt x="32206" y="7227"/>
                  <a:pt x="32206" y="16020"/>
                </a:cubicBezTo>
                <a:lnTo>
                  <a:pt x="32206" y="523593"/>
                </a:lnTo>
                <a:lnTo>
                  <a:pt x="588632" y="523593"/>
                </a:lnTo>
                <a:cubicBezTo>
                  <a:pt x="597558" y="523593"/>
                  <a:pt x="604675" y="530699"/>
                  <a:pt x="604675" y="539612"/>
                </a:cubicBezTo>
                <a:cubicBezTo>
                  <a:pt x="604675" y="548526"/>
                  <a:pt x="597558" y="555632"/>
                  <a:pt x="588632" y="555632"/>
                </a:cubicBezTo>
                <a:lnTo>
                  <a:pt x="16043" y="555632"/>
                </a:lnTo>
                <a:cubicBezTo>
                  <a:pt x="7237" y="555632"/>
                  <a:pt x="0" y="548526"/>
                  <a:pt x="0" y="539612"/>
                </a:cubicBezTo>
                <a:lnTo>
                  <a:pt x="0" y="16020"/>
                </a:lnTo>
                <a:cubicBezTo>
                  <a:pt x="0" y="7227"/>
                  <a:pt x="7237" y="0"/>
                  <a:pt x="16043" y="0"/>
                </a:cubicBezTo>
                <a:close/>
              </a:path>
            </a:pathLst>
          </a:custGeom>
          <a:solidFill>
            <a:schemeClr val="bg1"/>
          </a:solidFill>
          <a:ln>
            <a:noFill/>
          </a:ln>
        </p:spPr>
      </p:sp>
      <p:pic>
        <p:nvPicPr>
          <p:cNvPr id="2" name="图片 1" descr="无背景logo"/>
          <p:cNvPicPr>
            <a:picLocks noChangeAspect="1"/>
          </p:cNvPicPr>
          <p:nvPr>
            <p:custDataLst>
              <p:tags r:id="rId1"/>
            </p:custDataLst>
          </p:nvPr>
        </p:nvPicPr>
        <p:blipFill>
          <a:blip r:embed="rId2"/>
          <a:stretch>
            <a:fillRect/>
          </a:stretch>
        </p:blipFill>
        <p:spPr>
          <a:xfrm>
            <a:off x="10072370" y="76200"/>
            <a:ext cx="1689735" cy="858520"/>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RISC-V</a:t>
            </a: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流水线中的冲突</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5" name="矩形: 圆角 2"/>
          <p:cNvSpPr/>
          <p:nvPr/>
        </p:nvSpPr>
        <p:spPr>
          <a:xfrm>
            <a:off x="848529" y="2469346"/>
            <a:ext cx="3672516" cy="2923369"/>
          </a:xfrm>
          <a:prstGeom prst="roundRect">
            <a:avLst>
              <a:gd name="adj" fmla="val 1970"/>
            </a:avLst>
          </a:prstGeom>
          <a:solidFill>
            <a:srgbClr val="988563"/>
          </a:solidFill>
          <a:ln>
            <a:noFill/>
          </a:ln>
          <a:effectLst>
            <a:outerShdw blurRad="190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9" name="矩形: 圆角 41"/>
          <p:cNvSpPr/>
          <p:nvPr/>
        </p:nvSpPr>
        <p:spPr>
          <a:xfrm>
            <a:off x="4787201" y="2657941"/>
            <a:ext cx="3198668" cy="2546180"/>
          </a:xfrm>
          <a:prstGeom prst="roundRect">
            <a:avLst>
              <a:gd name="adj" fmla="val 1970"/>
            </a:avLst>
          </a:prstGeom>
          <a:solidFill>
            <a:schemeClr val="bg1"/>
          </a:solidFill>
          <a:ln>
            <a:noFill/>
          </a:ln>
          <a:effectLst>
            <a:outerShdw blurRad="190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10" name="矩形: 圆角 42"/>
          <p:cNvSpPr/>
          <p:nvPr/>
        </p:nvSpPr>
        <p:spPr>
          <a:xfrm>
            <a:off x="8208579" y="2657941"/>
            <a:ext cx="3198668" cy="2546180"/>
          </a:xfrm>
          <a:prstGeom prst="roundRect">
            <a:avLst>
              <a:gd name="adj" fmla="val 1970"/>
            </a:avLst>
          </a:prstGeom>
          <a:solidFill>
            <a:schemeClr val="bg1"/>
          </a:solidFill>
          <a:ln>
            <a:noFill/>
          </a:ln>
          <a:effectLst>
            <a:outerShdw blurRad="190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11" name="椭圆 10"/>
          <p:cNvSpPr/>
          <p:nvPr/>
        </p:nvSpPr>
        <p:spPr>
          <a:xfrm>
            <a:off x="2386132" y="5095589"/>
            <a:ext cx="597309" cy="597309"/>
          </a:xfrm>
          <a:prstGeom prst="ellipse">
            <a:avLst/>
          </a:prstGeom>
          <a:solidFill>
            <a:schemeClr val="bg1"/>
          </a:solidFill>
          <a:ln>
            <a:solidFill>
              <a:srgbClr val="988563"/>
            </a:solidFill>
          </a:ln>
          <a:effectLst>
            <a:outerShdw blurRad="254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2" name="three-books-stack_73922"/>
          <p:cNvSpPr>
            <a:spLocks noChangeAspect="1"/>
          </p:cNvSpPr>
          <p:nvPr/>
        </p:nvSpPr>
        <p:spPr bwMode="auto">
          <a:xfrm>
            <a:off x="2559729" y="5275488"/>
            <a:ext cx="250114" cy="237511"/>
          </a:xfrm>
          <a:custGeom>
            <a:avLst/>
            <a:gdLst>
              <a:gd name="T0" fmla="*/ 5103 w 5121"/>
              <a:gd name="T1" fmla="*/ 1848 h 4871"/>
              <a:gd name="T2" fmla="*/ 4978 w 5121"/>
              <a:gd name="T3" fmla="*/ 1757 h 4871"/>
              <a:gd name="T4" fmla="*/ 3227 w 5121"/>
              <a:gd name="T5" fmla="*/ 1757 h 4871"/>
              <a:gd name="T6" fmla="*/ 2686 w 5121"/>
              <a:gd name="T7" fmla="*/ 91 h 4871"/>
              <a:gd name="T8" fmla="*/ 2560 w 5121"/>
              <a:gd name="T9" fmla="*/ 0 h 4871"/>
              <a:gd name="T10" fmla="*/ 2435 w 5121"/>
              <a:gd name="T11" fmla="*/ 91 h 4871"/>
              <a:gd name="T12" fmla="*/ 1894 w 5121"/>
              <a:gd name="T13" fmla="*/ 1757 h 4871"/>
              <a:gd name="T14" fmla="*/ 143 w 5121"/>
              <a:gd name="T15" fmla="*/ 1757 h 4871"/>
              <a:gd name="T16" fmla="*/ 17 w 5121"/>
              <a:gd name="T17" fmla="*/ 1848 h 4871"/>
              <a:gd name="T18" fmla="*/ 65 w 5121"/>
              <a:gd name="T19" fmla="*/ 1995 h 4871"/>
              <a:gd name="T20" fmla="*/ 1482 w 5121"/>
              <a:gd name="T21" fmla="*/ 3024 h 4871"/>
              <a:gd name="T22" fmla="*/ 941 w 5121"/>
              <a:gd name="T23" fmla="*/ 4690 h 4871"/>
              <a:gd name="T24" fmla="*/ 989 w 5121"/>
              <a:gd name="T25" fmla="*/ 4837 h 4871"/>
              <a:gd name="T26" fmla="*/ 1144 w 5121"/>
              <a:gd name="T27" fmla="*/ 4837 h 4871"/>
              <a:gd name="T28" fmla="*/ 2560 w 5121"/>
              <a:gd name="T29" fmla="*/ 3808 h 4871"/>
              <a:gd name="T30" fmla="*/ 3977 w 5121"/>
              <a:gd name="T31" fmla="*/ 4837 h 4871"/>
              <a:gd name="T32" fmla="*/ 4054 w 5121"/>
              <a:gd name="T33" fmla="*/ 4862 h 4871"/>
              <a:gd name="T34" fmla="*/ 4132 w 5121"/>
              <a:gd name="T35" fmla="*/ 4837 h 4871"/>
              <a:gd name="T36" fmla="*/ 4180 w 5121"/>
              <a:gd name="T37" fmla="*/ 4690 h 4871"/>
              <a:gd name="T38" fmla="*/ 3639 w 5121"/>
              <a:gd name="T39" fmla="*/ 3024 h 4871"/>
              <a:gd name="T40" fmla="*/ 5055 w 5121"/>
              <a:gd name="T41" fmla="*/ 1995 h 4871"/>
              <a:gd name="T42" fmla="*/ 5103 w 5121"/>
              <a:gd name="T43" fmla="*/ 1848 h 4871"/>
              <a:gd name="T44" fmla="*/ 3406 w 5121"/>
              <a:gd name="T45" fmla="*/ 2868 h 4871"/>
              <a:gd name="T46" fmla="*/ 3358 w 5121"/>
              <a:gd name="T47" fmla="*/ 3015 h 4871"/>
              <a:gd name="T48" fmla="*/ 3804 w 5121"/>
              <a:gd name="T49" fmla="*/ 4385 h 4871"/>
              <a:gd name="T50" fmla="*/ 2638 w 5121"/>
              <a:gd name="T51" fmla="*/ 3538 h 4871"/>
              <a:gd name="T52" fmla="*/ 2560 w 5121"/>
              <a:gd name="T53" fmla="*/ 3513 h 4871"/>
              <a:gd name="T54" fmla="*/ 2483 w 5121"/>
              <a:gd name="T55" fmla="*/ 3538 h 4871"/>
              <a:gd name="T56" fmla="*/ 1317 w 5121"/>
              <a:gd name="T57" fmla="*/ 4385 h 4871"/>
              <a:gd name="T58" fmla="*/ 1762 w 5121"/>
              <a:gd name="T59" fmla="*/ 3015 h 4871"/>
              <a:gd name="T60" fmla="*/ 1714 w 5121"/>
              <a:gd name="T61" fmla="*/ 2868 h 4871"/>
              <a:gd name="T62" fmla="*/ 548 w 5121"/>
              <a:gd name="T63" fmla="*/ 2020 h 4871"/>
              <a:gd name="T64" fmla="*/ 1990 w 5121"/>
              <a:gd name="T65" fmla="*/ 2020 h 4871"/>
              <a:gd name="T66" fmla="*/ 2115 w 5121"/>
              <a:gd name="T67" fmla="*/ 1929 h 4871"/>
              <a:gd name="T68" fmla="*/ 2560 w 5121"/>
              <a:gd name="T69" fmla="*/ 559 h 4871"/>
              <a:gd name="T70" fmla="*/ 3006 w 5121"/>
              <a:gd name="T71" fmla="*/ 1929 h 4871"/>
              <a:gd name="T72" fmla="*/ 3131 w 5121"/>
              <a:gd name="T73" fmla="*/ 2020 h 4871"/>
              <a:gd name="T74" fmla="*/ 4572 w 5121"/>
              <a:gd name="T75" fmla="*/ 2020 h 4871"/>
              <a:gd name="T76" fmla="*/ 3406 w 5121"/>
              <a:gd name="T77" fmla="*/ 2868 h 4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1" h="4871">
                <a:moveTo>
                  <a:pt x="5103" y="1848"/>
                </a:moveTo>
                <a:cubicBezTo>
                  <a:pt x="5086" y="1794"/>
                  <a:pt x="5035" y="1757"/>
                  <a:pt x="4978" y="1757"/>
                </a:cubicBezTo>
                <a:lnTo>
                  <a:pt x="3227" y="1757"/>
                </a:lnTo>
                <a:lnTo>
                  <a:pt x="2686" y="91"/>
                </a:lnTo>
                <a:cubicBezTo>
                  <a:pt x="2668" y="37"/>
                  <a:pt x="2617" y="0"/>
                  <a:pt x="2560" y="0"/>
                </a:cubicBezTo>
                <a:cubicBezTo>
                  <a:pt x="2503" y="0"/>
                  <a:pt x="2453" y="37"/>
                  <a:pt x="2435" y="91"/>
                </a:cubicBezTo>
                <a:lnTo>
                  <a:pt x="1894" y="1757"/>
                </a:lnTo>
                <a:lnTo>
                  <a:pt x="143" y="1757"/>
                </a:lnTo>
                <a:cubicBezTo>
                  <a:pt x="86" y="1757"/>
                  <a:pt x="35" y="1793"/>
                  <a:pt x="17" y="1848"/>
                </a:cubicBezTo>
                <a:cubicBezTo>
                  <a:pt x="0" y="1902"/>
                  <a:pt x="19" y="1962"/>
                  <a:pt x="65" y="1995"/>
                </a:cubicBezTo>
                <a:lnTo>
                  <a:pt x="1482" y="3024"/>
                </a:lnTo>
                <a:lnTo>
                  <a:pt x="941" y="4690"/>
                </a:lnTo>
                <a:cubicBezTo>
                  <a:pt x="923" y="4744"/>
                  <a:pt x="943" y="4804"/>
                  <a:pt x="989" y="4837"/>
                </a:cubicBezTo>
                <a:cubicBezTo>
                  <a:pt x="1035" y="4871"/>
                  <a:pt x="1097" y="4871"/>
                  <a:pt x="1144" y="4837"/>
                </a:cubicBezTo>
                <a:lnTo>
                  <a:pt x="2560" y="3808"/>
                </a:lnTo>
                <a:lnTo>
                  <a:pt x="3977" y="4837"/>
                </a:lnTo>
                <a:cubicBezTo>
                  <a:pt x="4000" y="4854"/>
                  <a:pt x="4027" y="4862"/>
                  <a:pt x="4054" y="4862"/>
                </a:cubicBezTo>
                <a:cubicBezTo>
                  <a:pt x="4082" y="4862"/>
                  <a:pt x="4109" y="4854"/>
                  <a:pt x="4132" y="4837"/>
                </a:cubicBezTo>
                <a:cubicBezTo>
                  <a:pt x="4178" y="4804"/>
                  <a:pt x="4197" y="4744"/>
                  <a:pt x="4180" y="4690"/>
                </a:cubicBezTo>
                <a:lnTo>
                  <a:pt x="3639" y="3024"/>
                </a:lnTo>
                <a:lnTo>
                  <a:pt x="5055" y="1995"/>
                </a:lnTo>
                <a:cubicBezTo>
                  <a:pt x="5102" y="1962"/>
                  <a:pt x="5121" y="1902"/>
                  <a:pt x="5103" y="1848"/>
                </a:cubicBezTo>
                <a:close/>
                <a:moveTo>
                  <a:pt x="3406" y="2868"/>
                </a:moveTo>
                <a:cubicBezTo>
                  <a:pt x="3360" y="2901"/>
                  <a:pt x="3341" y="2961"/>
                  <a:pt x="3358" y="3015"/>
                </a:cubicBezTo>
                <a:lnTo>
                  <a:pt x="3804" y="4385"/>
                </a:lnTo>
                <a:lnTo>
                  <a:pt x="2638" y="3538"/>
                </a:lnTo>
                <a:cubicBezTo>
                  <a:pt x="2615" y="3522"/>
                  <a:pt x="2588" y="3513"/>
                  <a:pt x="2560" y="3513"/>
                </a:cubicBezTo>
                <a:cubicBezTo>
                  <a:pt x="2533" y="3513"/>
                  <a:pt x="2506" y="3522"/>
                  <a:pt x="2483" y="3538"/>
                </a:cubicBezTo>
                <a:lnTo>
                  <a:pt x="1317" y="4385"/>
                </a:lnTo>
                <a:lnTo>
                  <a:pt x="1762" y="3015"/>
                </a:lnTo>
                <a:cubicBezTo>
                  <a:pt x="1780" y="2961"/>
                  <a:pt x="1761" y="2901"/>
                  <a:pt x="1714" y="2868"/>
                </a:cubicBezTo>
                <a:lnTo>
                  <a:pt x="548" y="2020"/>
                </a:lnTo>
                <a:lnTo>
                  <a:pt x="1990" y="2020"/>
                </a:lnTo>
                <a:cubicBezTo>
                  <a:pt x="2047" y="2020"/>
                  <a:pt x="2097" y="1984"/>
                  <a:pt x="2115" y="1929"/>
                </a:cubicBezTo>
                <a:lnTo>
                  <a:pt x="2560" y="559"/>
                </a:lnTo>
                <a:lnTo>
                  <a:pt x="3006" y="1929"/>
                </a:lnTo>
                <a:cubicBezTo>
                  <a:pt x="3023" y="1984"/>
                  <a:pt x="3074" y="2020"/>
                  <a:pt x="3131" y="2020"/>
                </a:cubicBezTo>
                <a:lnTo>
                  <a:pt x="4572" y="2020"/>
                </a:lnTo>
                <a:lnTo>
                  <a:pt x="3406" y="2868"/>
                </a:lnTo>
                <a:close/>
              </a:path>
            </a:pathLst>
          </a:custGeom>
          <a:solidFill>
            <a:srgbClr val="988563"/>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13" name="文本框 12"/>
          <p:cNvSpPr txBox="1"/>
          <p:nvPr/>
        </p:nvSpPr>
        <p:spPr>
          <a:xfrm>
            <a:off x="1275286" y="3396505"/>
            <a:ext cx="2874439" cy="39684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1800" b="0" dirty="0">
                <a:solidFill>
                  <a:schemeClr val="bg1"/>
                </a:solidFill>
                <a:latin typeface="微软雅黑 Light" panose="020B0502040204020203" pitchFamily="34" charset="-122"/>
                <a:ea typeface="微软雅黑 Light" panose="020B0502040204020203" pitchFamily="34" charset="-122"/>
              </a:rPr>
              <a:t>结构冲突</a:t>
            </a:r>
            <a:endParaRPr lang="zh-CN" altLang="en-US" sz="1800" b="0" dirty="0">
              <a:solidFill>
                <a:schemeClr val="bg1"/>
              </a:solidFill>
              <a:latin typeface="微软雅黑 Light" panose="020B0502040204020203" pitchFamily="34" charset="-122"/>
              <a:ea typeface="微软雅黑 Light" panose="020B0502040204020203" pitchFamily="34" charset="-122"/>
            </a:endParaRPr>
          </a:p>
        </p:txBody>
      </p:sp>
      <p:sp>
        <p:nvSpPr>
          <p:cNvPr id="14" name="矩形 13"/>
          <p:cNvSpPr/>
          <p:nvPr/>
        </p:nvSpPr>
        <p:spPr>
          <a:xfrm>
            <a:off x="1146554" y="3821552"/>
            <a:ext cx="3076463" cy="952248"/>
          </a:xfrm>
          <a:prstGeom prst="rect">
            <a:avLst/>
          </a:prstGeom>
        </p:spPr>
        <p:txBody>
          <a:bodyPr wrap="square">
            <a:spAutoFit/>
          </a:bodyPr>
          <a:lstStyle/>
          <a:p>
            <a:pPr algn="ctr">
              <a:lnSpc>
                <a:spcPct val="130000"/>
              </a:lnSpc>
            </a:pPr>
            <a:r>
              <a:rPr lang="zh-CN" altLang="en-US" sz="1100" dirty="0">
                <a:solidFill>
                  <a:schemeClr val="bg1"/>
                </a:solidFill>
                <a:latin typeface="微软雅黑 Light" panose="020B0502040204020203" pitchFamily="34" charset="-122"/>
                <a:ea typeface="微软雅黑 Light" panose="020B0502040204020203" pitchFamily="34" charset="-122"/>
              </a:rPr>
              <a:t>得益于其简洁的指令结构设计，仅有译码阶段和写回阶段存在结构冲突的隐患，因为其同时使用了通用寄存器组。但是，通过简单地将寄存器组的读口和写口分离即可解决这一问题。</a:t>
            </a:r>
            <a:endParaRPr kumimoji="1" lang="zh-CN" altLang="en-US" sz="1100" dirty="0">
              <a:solidFill>
                <a:schemeClr val="bg1"/>
              </a:solidFill>
              <a:latin typeface="微软雅黑 Light" panose="020B0502040204020203" pitchFamily="34" charset="-122"/>
              <a:ea typeface="微软雅黑 Light" panose="020B0502040204020203" pitchFamily="34" charset="-122"/>
            </a:endParaRPr>
          </a:p>
        </p:txBody>
      </p:sp>
      <p:sp>
        <p:nvSpPr>
          <p:cNvPr id="15" name="bar-chart_232597"/>
          <p:cNvSpPr>
            <a:spLocks noChangeAspect="1"/>
          </p:cNvSpPr>
          <p:nvPr/>
        </p:nvSpPr>
        <p:spPr bwMode="auto">
          <a:xfrm>
            <a:off x="2559729" y="3019406"/>
            <a:ext cx="341355" cy="304488"/>
          </a:xfrm>
          <a:custGeom>
            <a:avLst/>
            <a:gdLst>
              <a:gd name="connsiteX0" fmla="*/ 19848 w 607639"/>
              <a:gd name="connsiteY0" fmla="*/ 502355 h 542013"/>
              <a:gd name="connsiteX1" fmla="*/ 587791 w 607639"/>
              <a:gd name="connsiteY1" fmla="*/ 502355 h 542013"/>
              <a:gd name="connsiteX2" fmla="*/ 607639 w 607639"/>
              <a:gd name="connsiteY2" fmla="*/ 522184 h 542013"/>
              <a:gd name="connsiteX3" fmla="*/ 587791 w 607639"/>
              <a:gd name="connsiteY3" fmla="*/ 542013 h 542013"/>
              <a:gd name="connsiteX4" fmla="*/ 19848 w 607639"/>
              <a:gd name="connsiteY4" fmla="*/ 542013 h 542013"/>
              <a:gd name="connsiteX5" fmla="*/ 0 w 607639"/>
              <a:gd name="connsiteY5" fmla="*/ 522184 h 542013"/>
              <a:gd name="connsiteX6" fmla="*/ 19848 w 607639"/>
              <a:gd name="connsiteY6" fmla="*/ 502355 h 542013"/>
              <a:gd name="connsiteX7" fmla="*/ 19846 w 607639"/>
              <a:gd name="connsiteY7" fmla="*/ 238017 h 542013"/>
              <a:gd name="connsiteX8" fmla="*/ 105903 w 607639"/>
              <a:gd name="connsiteY8" fmla="*/ 238017 h 542013"/>
              <a:gd name="connsiteX9" fmla="*/ 125748 w 607639"/>
              <a:gd name="connsiteY9" fmla="*/ 257836 h 542013"/>
              <a:gd name="connsiteX10" fmla="*/ 125748 w 607639"/>
              <a:gd name="connsiteY10" fmla="*/ 441538 h 542013"/>
              <a:gd name="connsiteX11" fmla="*/ 105903 w 607639"/>
              <a:gd name="connsiteY11" fmla="*/ 461357 h 542013"/>
              <a:gd name="connsiteX12" fmla="*/ 19846 w 607639"/>
              <a:gd name="connsiteY12" fmla="*/ 461357 h 542013"/>
              <a:gd name="connsiteX13" fmla="*/ 0 w 607639"/>
              <a:gd name="connsiteY13" fmla="*/ 441538 h 542013"/>
              <a:gd name="connsiteX14" fmla="*/ 0 w 607639"/>
              <a:gd name="connsiteY14" fmla="*/ 257836 h 542013"/>
              <a:gd name="connsiteX15" fmla="*/ 19846 w 607639"/>
              <a:gd name="connsiteY15" fmla="*/ 238017 h 542013"/>
              <a:gd name="connsiteX16" fmla="*/ 180524 w 607639"/>
              <a:gd name="connsiteY16" fmla="*/ 158702 h 542013"/>
              <a:gd name="connsiteX17" fmla="*/ 266492 w 607639"/>
              <a:gd name="connsiteY17" fmla="*/ 158702 h 542013"/>
              <a:gd name="connsiteX18" fmla="*/ 286426 w 607639"/>
              <a:gd name="connsiteY18" fmla="*/ 178518 h 542013"/>
              <a:gd name="connsiteX19" fmla="*/ 286426 w 607639"/>
              <a:gd name="connsiteY19" fmla="*/ 441541 h 542013"/>
              <a:gd name="connsiteX20" fmla="*/ 266492 w 607639"/>
              <a:gd name="connsiteY20" fmla="*/ 461357 h 542013"/>
              <a:gd name="connsiteX21" fmla="*/ 180524 w 607639"/>
              <a:gd name="connsiteY21" fmla="*/ 461357 h 542013"/>
              <a:gd name="connsiteX22" fmla="*/ 160678 w 607639"/>
              <a:gd name="connsiteY22" fmla="*/ 441541 h 542013"/>
              <a:gd name="connsiteX23" fmla="*/ 160678 w 607639"/>
              <a:gd name="connsiteY23" fmla="*/ 178518 h 542013"/>
              <a:gd name="connsiteX24" fmla="*/ 180524 w 607639"/>
              <a:gd name="connsiteY24" fmla="*/ 158702 h 542013"/>
              <a:gd name="connsiteX25" fmla="*/ 341060 w 607639"/>
              <a:gd name="connsiteY25" fmla="*/ 79386 h 542013"/>
              <a:gd name="connsiteX26" fmla="*/ 427117 w 607639"/>
              <a:gd name="connsiteY26" fmla="*/ 79386 h 542013"/>
              <a:gd name="connsiteX27" fmla="*/ 446962 w 607639"/>
              <a:gd name="connsiteY27" fmla="*/ 99204 h 542013"/>
              <a:gd name="connsiteX28" fmla="*/ 446962 w 607639"/>
              <a:gd name="connsiteY28" fmla="*/ 441538 h 542013"/>
              <a:gd name="connsiteX29" fmla="*/ 427117 w 607639"/>
              <a:gd name="connsiteY29" fmla="*/ 461357 h 542013"/>
              <a:gd name="connsiteX30" fmla="*/ 341060 w 607639"/>
              <a:gd name="connsiteY30" fmla="*/ 461357 h 542013"/>
              <a:gd name="connsiteX31" fmla="*/ 321214 w 607639"/>
              <a:gd name="connsiteY31" fmla="*/ 441538 h 542013"/>
              <a:gd name="connsiteX32" fmla="*/ 321214 w 607639"/>
              <a:gd name="connsiteY32" fmla="*/ 99204 h 542013"/>
              <a:gd name="connsiteX33" fmla="*/ 341060 w 607639"/>
              <a:gd name="connsiteY33" fmla="*/ 79386 h 542013"/>
              <a:gd name="connsiteX34" fmla="*/ 501737 w 607639"/>
              <a:gd name="connsiteY34" fmla="*/ 0 h 542013"/>
              <a:gd name="connsiteX35" fmla="*/ 587794 w 607639"/>
              <a:gd name="connsiteY35" fmla="*/ 0 h 542013"/>
              <a:gd name="connsiteX36" fmla="*/ 607639 w 607639"/>
              <a:gd name="connsiteY36" fmla="*/ 19819 h 542013"/>
              <a:gd name="connsiteX37" fmla="*/ 607639 w 607639"/>
              <a:gd name="connsiteY37" fmla="*/ 441537 h 542013"/>
              <a:gd name="connsiteX38" fmla="*/ 587794 w 607639"/>
              <a:gd name="connsiteY38" fmla="*/ 461357 h 542013"/>
              <a:gd name="connsiteX39" fmla="*/ 501737 w 607639"/>
              <a:gd name="connsiteY39" fmla="*/ 461357 h 542013"/>
              <a:gd name="connsiteX40" fmla="*/ 481891 w 607639"/>
              <a:gd name="connsiteY40" fmla="*/ 441537 h 542013"/>
              <a:gd name="connsiteX41" fmla="*/ 481891 w 607639"/>
              <a:gd name="connsiteY41" fmla="*/ 19819 h 542013"/>
              <a:gd name="connsiteX42" fmla="*/ 501737 w 607639"/>
              <a:gd name="connsiteY42" fmla="*/ 0 h 54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7639" h="542013">
                <a:moveTo>
                  <a:pt x="19848" y="502355"/>
                </a:moveTo>
                <a:lnTo>
                  <a:pt x="587791" y="502355"/>
                </a:lnTo>
                <a:cubicBezTo>
                  <a:pt x="598739" y="502355"/>
                  <a:pt x="607639" y="511247"/>
                  <a:pt x="607639" y="522184"/>
                </a:cubicBezTo>
                <a:cubicBezTo>
                  <a:pt x="607639" y="533121"/>
                  <a:pt x="598739" y="542013"/>
                  <a:pt x="587791" y="542013"/>
                </a:cubicBezTo>
                <a:lnTo>
                  <a:pt x="19848" y="542013"/>
                </a:lnTo>
                <a:cubicBezTo>
                  <a:pt x="8901" y="542013"/>
                  <a:pt x="0" y="533121"/>
                  <a:pt x="0" y="522184"/>
                </a:cubicBezTo>
                <a:cubicBezTo>
                  <a:pt x="0" y="511247"/>
                  <a:pt x="8901" y="502355"/>
                  <a:pt x="19848" y="502355"/>
                </a:cubicBezTo>
                <a:close/>
                <a:moveTo>
                  <a:pt x="19846" y="238017"/>
                </a:moveTo>
                <a:lnTo>
                  <a:pt x="105903" y="238017"/>
                </a:lnTo>
                <a:cubicBezTo>
                  <a:pt x="116849" y="238017"/>
                  <a:pt x="125748" y="246815"/>
                  <a:pt x="125748" y="257836"/>
                </a:cubicBezTo>
                <a:lnTo>
                  <a:pt x="125748" y="441538"/>
                </a:lnTo>
                <a:cubicBezTo>
                  <a:pt x="125748" y="452469"/>
                  <a:pt x="116849" y="461357"/>
                  <a:pt x="105903" y="461357"/>
                </a:cubicBezTo>
                <a:lnTo>
                  <a:pt x="19846" y="461357"/>
                </a:lnTo>
                <a:cubicBezTo>
                  <a:pt x="8899" y="461357"/>
                  <a:pt x="0" y="452469"/>
                  <a:pt x="0" y="441538"/>
                </a:cubicBezTo>
                <a:lnTo>
                  <a:pt x="0" y="257836"/>
                </a:lnTo>
                <a:cubicBezTo>
                  <a:pt x="0" y="246815"/>
                  <a:pt x="8899" y="238017"/>
                  <a:pt x="19846" y="238017"/>
                </a:cubicBezTo>
                <a:close/>
                <a:moveTo>
                  <a:pt x="180524" y="158702"/>
                </a:moveTo>
                <a:lnTo>
                  <a:pt x="266492" y="158702"/>
                </a:lnTo>
                <a:cubicBezTo>
                  <a:pt x="277527" y="158702"/>
                  <a:pt x="286426" y="167588"/>
                  <a:pt x="286426" y="178518"/>
                </a:cubicBezTo>
                <a:lnTo>
                  <a:pt x="286426" y="441541"/>
                </a:lnTo>
                <a:cubicBezTo>
                  <a:pt x="286426" y="452471"/>
                  <a:pt x="277527" y="461357"/>
                  <a:pt x="266492" y="461357"/>
                </a:cubicBezTo>
                <a:lnTo>
                  <a:pt x="180524" y="461357"/>
                </a:lnTo>
                <a:cubicBezTo>
                  <a:pt x="169488" y="461357"/>
                  <a:pt x="160678" y="452471"/>
                  <a:pt x="160678" y="441541"/>
                </a:cubicBezTo>
                <a:lnTo>
                  <a:pt x="160678" y="178518"/>
                </a:lnTo>
                <a:cubicBezTo>
                  <a:pt x="160678" y="167588"/>
                  <a:pt x="169488" y="158702"/>
                  <a:pt x="180524" y="158702"/>
                </a:cubicBezTo>
                <a:close/>
                <a:moveTo>
                  <a:pt x="341060" y="79386"/>
                </a:moveTo>
                <a:lnTo>
                  <a:pt x="427117" y="79386"/>
                </a:lnTo>
                <a:cubicBezTo>
                  <a:pt x="438063" y="79386"/>
                  <a:pt x="446962" y="88273"/>
                  <a:pt x="446962" y="99204"/>
                </a:cubicBezTo>
                <a:lnTo>
                  <a:pt x="446962" y="441538"/>
                </a:lnTo>
                <a:cubicBezTo>
                  <a:pt x="446962" y="452470"/>
                  <a:pt x="438063" y="461357"/>
                  <a:pt x="427117" y="461357"/>
                </a:cubicBezTo>
                <a:lnTo>
                  <a:pt x="341060" y="461357"/>
                </a:lnTo>
                <a:cubicBezTo>
                  <a:pt x="330113" y="461357"/>
                  <a:pt x="321214" y="452470"/>
                  <a:pt x="321214" y="441538"/>
                </a:cubicBezTo>
                <a:lnTo>
                  <a:pt x="321214" y="99204"/>
                </a:lnTo>
                <a:cubicBezTo>
                  <a:pt x="321214" y="88273"/>
                  <a:pt x="330113" y="79386"/>
                  <a:pt x="341060" y="79386"/>
                </a:cubicBezTo>
                <a:close/>
                <a:moveTo>
                  <a:pt x="501737" y="0"/>
                </a:moveTo>
                <a:lnTo>
                  <a:pt x="587794" y="0"/>
                </a:lnTo>
                <a:cubicBezTo>
                  <a:pt x="598740" y="0"/>
                  <a:pt x="607639" y="8888"/>
                  <a:pt x="607639" y="19819"/>
                </a:cubicBezTo>
                <a:lnTo>
                  <a:pt x="607639" y="441537"/>
                </a:lnTo>
                <a:cubicBezTo>
                  <a:pt x="607639" y="452469"/>
                  <a:pt x="598740" y="461357"/>
                  <a:pt x="587794" y="461357"/>
                </a:cubicBezTo>
                <a:lnTo>
                  <a:pt x="501737" y="461357"/>
                </a:lnTo>
                <a:cubicBezTo>
                  <a:pt x="490790" y="461357"/>
                  <a:pt x="481891" y="452469"/>
                  <a:pt x="481891" y="441537"/>
                </a:cubicBezTo>
                <a:lnTo>
                  <a:pt x="481891" y="19819"/>
                </a:lnTo>
                <a:cubicBezTo>
                  <a:pt x="481891" y="8888"/>
                  <a:pt x="490790" y="0"/>
                  <a:pt x="501737" y="0"/>
                </a:cubicBezTo>
                <a:close/>
              </a:path>
            </a:pathLst>
          </a:custGeom>
          <a:solidFill>
            <a:schemeClr val="bg1"/>
          </a:solidFill>
          <a:ln>
            <a:noFill/>
          </a:ln>
        </p:spPr>
      </p:sp>
      <p:sp>
        <p:nvSpPr>
          <p:cNvPr id="16" name="文本框 15"/>
          <p:cNvSpPr txBox="1"/>
          <p:nvPr/>
        </p:nvSpPr>
        <p:spPr>
          <a:xfrm>
            <a:off x="5020347" y="3508064"/>
            <a:ext cx="2874439" cy="39684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1800" b="0" dirty="0">
                <a:solidFill>
                  <a:srgbClr val="59595B"/>
                </a:solidFill>
                <a:latin typeface="微软雅黑 Light" panose="020B0502040204020203" pitchFamily="34" charset="-122"/>
                <a:ea typeface="微软雅黑 Light" panose="020B0502040204020203" pitchFamily="34" charset="-122"/>
              </a:rPr>
              <a:t>数据冲突</a:t>
            </a:r>
            <a:endParaRPr lang="zh-CN" altLang="en-US" sz="1800" b="0" dirty="0">
              <a:solidFill>
                <a:srgbClr val="59595B"/>
              </a:solidFill>
              <a:latin typeface="微软雅黑 Light" panose="020B0502040204020203" pitchFamily="34" charset="-122"/>
              <a:ea typeface="微软雅黑 Light" panose="020B0502040204020203" pitchFamily="34" charset="-122"/>
            </a:endParaRPr>
          </a:p>
        </p:txBody>
      </p:sp>
      <p:sp>
        <p:nvSpPr>
          <p:cNvPr id="17" name="矩形 16"/>
          <p:cNvSpPr/>
          <p:nvPr/>
        </p:nvSpPr>
        <p:spPr>
          <a:xfrm>
            <a:off x="4992627" y="3939487"/>
            <a:ext cx="2874439" cy="292068"/>
          </a:xfrm>
          <a:prstGeom prst="rect">
            <a:avLst/>
          </a:prstGeom>
        </p:spPr>
        <p:txBody>
          <a:bodyPr wrap="square">
            <a:spAutoFit/>
          </a:bodyPr>
          <a:lstStyle/>
          <a:p>
            <a:pPr algn="ctr">
              <a:lnSpc>
                <a:spcPct val="130000"/>
              </a:lnSpc>
            </a:pPr>
            <a:r>
              <a:rPr kumimoji="1" lang="zh-CN" altLang="en-US" sz="1100" dirty="0">
                <a:solidFill>
                  <a:srgbClr val="59595B"/>
                </a:solidFill>
                <a:latin typeface="微软雅黑 Light" panose="020B0502040204020203" pitchFamily="34" charset="-122"/>
                <a:ea typeface="微软雅黑 Light" panose="020B0502040204020203" pitchFamily="34" charset="-122"/>
              </a:rPr>
              <a:t>硬件阻塞、</a:t>
            </a:r>
            <a:r>
              <a:rPr kumimoji="1" lang="en-US" altLang="zh-CN" sz="1100" dirty="0">
                <a:solidFill>
                  <a:srgbClr val="59595B"/>
                </a:solidFill>
                <a:latin typeface="微软雅黑 Light" panose="020B0502040204020203" pitchFamily="34" charset="-122"/>
                <a:ea typeface="微软雅黑 Light" panose="020B0502040204020203" pitchFamily="34" charset="-122"/>
              </a:rPr>
              <a:t>NOP</a:t>
            </a:r>
            <a:r>
              <a:rPr kumimoji="1" lang="zh-CN" altLang="en-US" sz="1100" dirty="0">
                <a:solidFill>
                  <a:srgbClr val="59595B"/>
                </a:solidFill>
                <a:latin typeface="微软雅黑 Light" panose="020B0502040204020203" pitchFamily="34" charset="-122"/>
                <a:ea typeface="微软雅黑 Light" panose="020B0502040204020203" pitchFamily="34" charset="-122"/>
              </a:rPr>
              <a:t>、旁路</a:t>
            </a:r>
            <a:endParaRPr kumimoji="1" lang="zh-CN" altLang="en-US" sz="1100" dirty="0">
              <a:solidFill>
                <a:srgbClr val="59595B"/>
              </a:solidFill>
              <a:latin typeface="微软雅黑 Light" panose="020B0502040204020203" pitchFamily="34" charset="-122"/>
              <a:ea typeface="微软雅黑 Light" panose="020B0502040204020203" pitchFamily="34" charset="-122"/>
            </a:endParaRPr>
          </a:p>
        </p:txBody>
      </p:sp>
      <p:sp>
        <p:nvSpPr>
          <p:cNvPr id="18" name="bar-chart_232597"/>
          <p:cNvSpPr>
            <a:spLocks noChangeAspect="1"/>
          </p:cNvSpPr>
          <p:nvPr/>
        </p:nvSpPr>
        <p:spPr bwMode="auto">
          <a:xfrm>
            <a:off x="6304790" y="3148991"/>
            <a:ext cx="341355" cy="268436"/>
          </a:xfrm>
          <a:custGeom>
            <a:avLst/>
            <a:gdLst>
              <a:gd name="T0" fmla="*/ 2297 w 2795"/>
              <a:gd name="T1" fmla="*/ 2201 h 2201"/>
              <a:gd name="T2" fmla="*/ 1968 w 2795"/>
              <a:gd name="T3" fmla="*/ 2201 h 2201"/>
              <a:gd name="T4" fmla="*/ 124 w 2795"/>
              <a:gd name="T5" fmla="*/ 1973 h 2201"/>
              <a:gd name="T6" fmla="*/ 352 w 2795"/>
              <a:gd name="T7" fmla="*/ 1495 h 2201"/>
              <a:gd name="T8" fmla="*/ 2190 w 2795"/>
              <a:gd name="T9" fmla="*/ 1495 h 2201"/>
              <a:gd name="T10" fmla="*/ 2364 w 2795"/>
              <a:gd name="T11" fmla="*/ 1562 h 2201"/>
              <a:gd name="T12" fmla="*/ 2257 w 2795"/>
              <a:gd name="T13" fmla="*/ 1628 h 2201"/>
              <a:gd name="T14" fmla="*/ 2297 w 2795"/>
              <a:gd name="T15" fmla="*/ 2067 h 2201"/>
              <a:gd name="T16" fmla="*/ 2649 w 2795"/>
              <a:gd name="T17" fmla="*/ 1342 h 2201"/>
              <a:gd name="T18" fmla="*/ 2483 w 2795"/>
              <a:gd name="T19" fmla="*/ 1409 h 2201"/>
              <a:gd name="T20" fmla="*/ 913 w 2795"/>
              <a:gd name="T21" fmla="*/ 1409 h 2201"/>
              <a:gd name="T22" fmla="*/ 701 w 2795"/>
              <a:gd name="T23" fmla="*/ 1019 h 2201"/>
              <a:gd name="T24" fmla="*/ 2253 w 2795"/>
              <a:gd name="T25" fmla="*/ 807 h 2201"/>
              <a:gd name="T26" fmla="*/ 2583 w 2795"/>
              <a:gd name="T27" fmla="*/ 807 h 2201"/>
              <a:gd name="T28" fmla="*/ 2583 w 2795"/>
              <a:gd name="T29" fmla="*/ 940 h 2201"/>
              <a:gd name="T30" fmla="*/ 2549 w 2795"/>
              <a:gd name="T31" fmla="*/ 1275 h 2201"/>
              <a:gd name="T32" fmla="*/ 2649 w 2795"/>
              <a:gd name="T33" fmla="*/ 1342 h 2201"/>
              <a:gd name="T34" fmla="*/ 2253 w 2795"/>
              <a:gd name="T35" fmla="*/ 1275 h 2201"/>
              <a:gd name="T36" fmla="*/ 2416 w 2795"/>
              <a:gd name="T37" fmla="*/ 940 h 2201"/>
              <a:gd name="T38" fmla="*/ 913 w 2795"/>
              <a:gd name="T39" fmla="*/ 940 h 2201"/>
              <a:gd name="T40" fmla="*/ 834 w 2795"/>
              <a:gd name="T41" fmla="*/ 1197 h 2201"/>
              <a:gd name="T42" fmla="*/ 2728 w 2795"/>
              <a:gd name="T43" fmla="*/ 0 h 2201"/>
              <a:gd name="T44" fmla="*/ 638 w 2795"/>
              <a:gd name="T45" fmla="*/ 0 h 2201"/>
              <a:gd name="T46" fmla="*/ 0 w 2795"/>
              <a:gd name="T47" fmla="*/ 67 h 2201"/>
              <a:gd name="T48" fmla="*/ 124 w 2795"/>
              <a:gd name="T49" fmla="*/ 134 h 2201"/>
              <a:gd name="T50" fmla="*/ 73 w 2795"/>
              <a:gd name="T51" fmla="*/ 800 h 2201"/>
              <a:gd name="T52" fmla="*/ 308 w 2795"/>
              <a:gd name="T53" fmla="*/ 800 h 2201"/>
              <a:gd name="T54" fmla="*/ 257 w 2795"/>
              <a:gd name="T55" fmla="*/ 134 h 2201"/>
              <a:gd name="T56" fmla="*/ 571 w 2795"/>
              <a:gd name="T57" fmla="*/ 659 h 2201"/>
              <a:gd name="T58" fmla="*/ 2157 w 2795"/>
              <a:gd name="T59" fmla="*/ 726 h 2201"/>
              <a:gd name="T60" fmla="*/ 2224 w 2795"/>
              <a:gd name="T61" fmla="*/ 134 h 2201"/>
              <a:gd name="T62" fmla="*/ 2795 w 2795"/>
              <a:gd name="T63" fmla="*/ 67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5" h="2201">
                <a:moveTo>
                  <a:pt x="2364" y="2134"/>
                </a:moveTo>
                <a:cubicBezTo>
                  <a:pt x="2364" y="2171"/>
                  <a:pt x="2334" y="2201"/>
                  <a:pt x="2297" y="2201"/>
                </a:cubicBezTo>
                <a:lnTo>
                  <a:pt x="2190" y="2201"/>
                </a:lnTo>
                <a:lnTo>
                  <a:pt x="1968" y="2201"/>
                </a:lnTo>
                <a:lnTo>
                  <a:pt x="352" y="2201"/>
                </a:lnTo>
                <a:cubicBezTo>
                  <a:pt x="226" y="2201"/>
                  <a:pt x="124" y="2098"/>
                  <a:pt x="124" y="1973"/>
                </a:cubicBezTo>
                <a:lnTo>
                  <a:pt x="124" y="1723"/>
                </a:lnTo>
                <a:cubicBezTo>
                  <a:pt x="124" y="1597"/>
                  <a:pt x="226" y="1495"/>
                  <a:pt x="352" y="1495"/>
                </a:cubicBezTo>
                <a:lnTo>
                  <a:pt x="1968" y="1495"/>
                </a:lnTo>
                <a:lnTo>
                  <a:pt x="2190" y="1495"/>
                </a:lnTo>
                <a:lnTo>
                  <a:pt x="2297" y="1495"/>
                </a:lnTo>
                <a:cubicBezTo>
                  <a:pt x="2334" y="1495"/>
                  <a:pt x="2364" y="1525"/>
                  <a:pt x="2364" y="1562"/>
                </a:cubicBezTo>
                <a:cubicBezTo>
                  <a:pt x="2364" y="1599"/>
                  <a:pt x="2334" y="1628"/>
                  <a:pt x="2297" y="1628"/>
                </a:cubicBezTo>
                <a:lnTo>
                  <a:pt x="2257" y="1628"/>
                </a:lnTo>
                <a:lnTo>
                  <a:pt x="2257" y="2067"/>
                </a:lnTo>
                <a:lnTo>
                  <a:pt x="2297" y="2067"/>
                </a:lnTo>
                <a:cubicBezTo>
                  <a:pt x="2334" y="2067"/>
                  <a:pt x="2364" y="2097"/>
                  <a:pt x="2364" y="2134"/>
                </a:cubicBezTo>
                <a:close/>
                <a:moveTo>
                  <a:pt x="2649" y="1342"/>
                </a:moveTo>
                <a:cubicBezTo>
                  <a:pt x="2649" y="1379"/>
                  <a:pt x="2620" y="1409"/>
                  <a:pt x="2583" y="1409"/>
                </a:cubicBezTo>
                <a:lnTo>
                  <a:pt x="2483" y="1409"/>
                </a:lnTo>
                <a:lnTo>
                  <a:pt x="2254" y="1409"/>
                </a:lnTo>
                <a:lnTo>
                  <a:pt x="913" y="1409"/>
                </a:lnTo>
                <a:cubicBezTo>
                  <a:pt x="796" y="1409"/>
                  <a:pt x="701" y="1314"/>
                  <a:pt x="701" y="1197"/>
                </a:cubicBezTo>
                <a:lnTo>
                  <a:pt x="701" y="1019"/>
                </a:lnTo>
                <a:cubicBezTo>
                  <a:pt x="701" y="902"/>
                  <a:pt x="796" y="807"/>
                  <a:pt x="913" y="807"/>
                </a:cubicBezTo>
                <a:lnTo>
                  <a:pt x="2253" y="807"/>
                </a:lnTo>
                <a:lnTo>
                  <a:pt x="2483" y="807"/>
                </a:lnTo>
                <a:lnTo>
                  <a:pt x="2583" y="807"/>
                </a:lnTo>
                <a:cubicBezTo>
                  <a:pt x="2620" y="807"/>
                  <a:pt x="2649" y="837"/>
                  <a:pt x="2649" y="874"/>
                </a:cubicBezTo>
                <a:cubicBezTo>
                  <a:pt x="2649" y="911"/>
                  <a:pt x="2620" y="940"/>
                  <a:pt x="2583" y="940"/>
                </a:cubicBezTo>
                <a:lnTo>
                  <a:pt x="2549" y="940"/>
                </a:lnTo>
                <a:lnTo>
                  <a:pt x="2549" y="1275"/>
                </a:lnTo>
                <a:lnTo>
                  <a:pt x="2583" y="1275"/>
                </a:lnTo>
                <a:cubicBezTo>
                  <a:pt x="2620" y="1275"/>
                  <a:pt x="2649" y="1305"/>
                  <a:pt x="2649" y="1342"/>
                </a:cubicBezTo>
                <a:close/>
                <a:moveTo>
                  <a:pt x="913" y="1275"/>
                </a:moveTo>
                <a:lnTo>
                  <a:pt x="2253" y="1275"/>
                </a:lnTo>
                <a:lnTo>
                  <a:pt x="2416" y="1275"/>
                </a:lnTo>
                <a:lnTo>
                  <a:pt x="2416" y="940"/>
                </a:lnTo>
                <a:lnTo>
                  <a:pt x="2253" y="940"/>
                </a:lnTo>
                <a:lnTo>
                  <a:pt x="913" y="940"/>
                </a:lnTo>
                <a:cubicBezTo>
                  <a:pt x="869" y="940"/>
                  <a:pt x="834" y="976"/>
                  <a:pt x="834" y="1019"/>
                </a:cubicBezTo>
                <a:lnTo>
                  <a:pt x="834" y="1197"/>
                </a:lnTo>
                <a:cubicBezTo>
                  <a:pt x="834" y="1240"/>
                  <a:pt x="869" y="1275"/>
                  <a:pt x="913" y="1275"/>
                </a:cubicBezTo>
                <a:close/>
                <a:moveTo>
                  <a:pt x="2728" y="0"/>
                </a:moveTo>
                <a:lnTo>
                  <a:pt x="2157" y="0"/>
                </a:lnTo>
                <a:lnTo>
                  <a:pt x="638" y="0"/>
                </a:lnTo>
                <a:lnTo>
                  <a:pt x="67" y="0"/>
                </a:lnTo>
                <a:cubicBezTo>
                  <a:pt x="30" y="0"/>
                  <a:pt x="0" y="30"/>
                  <a:pt x="0" y="67"/>
                </a:cubicBezTo>
                <a:cubicBezTo>
                  <a:pt x="0" y="104"/>
                  <a:pt x="30" y="134"/>
                  <a:pt x="67" y="134"/>
                </a:cubicBezTo>
                <a:lnTo>
                  <a:pt x="124" y="134"/>
                </a:lnTo>
                <a:lnTo>
                  <a:pt x="124" y="704"/>
                </a:lnTo>
                <a:cubicBezTo>
                  <a:pt x="93" y="725"/>
                  <a:pt x="73" y="760"/>
                  <a:pt x="73" y="800"/>
                </a:cubicBezTo>
                <a:cubicBezTo>
                  <a:pt x="73" y="865"/>
                  <a:pt x="126" y="917"/>
                  <a:pt x="191" y="917"/>
                </a:cubicBezTo>
                <a:cubicBezTo>
                  <a:pt x="255" y="917"/>
                  <a:pt x="308" y="865"/>
                  <a:pt x="308" y="800"/>
                </a:cubicBezTo>
                <a:cubicBezTo>
                  <a:pt x="308" y="760"/>
                  <a:pt x="288" y="725"/>
                  <a:pt x="257" y="704"/>
                </a:cubicBezTo>
                <a:lnTo>
                  <a:pt x="257" y="134"/>
                </a:lnTo>
                <a:lnTo>
                  <a:pt x="571" y="134"/>
                </a:lnTo>
                <a:lnTo>
                  <a:pt x="571" y="659"/>
                </a:lnTo>
                <a:cubicBezTo>
                  <a:pt x="571" y="696"/>
                  <a:pt x="601" y="726"/>
                  <a:pt x="638" y="726"/>
                </a:cubicBezTo>
                <a:lnTo>
                  <a:pt x="2157" y="726"/>
                </a:lnTo>
                <a:cubicBezTo>
                  <a:pt x="2194" y="726"/>
                  <a:pt x="2224" y="696"/>
                  <a:pt x="2224" y="659"/>
                </a:cubicBezTo>
                <a:lnTo>
                  <a:pt x="2224" y="134"/>
                </a:lnTo>
                <a:lnTo>
                  <a:pt x="2728" y="134"/>
                </a:lnTo>
                <a:cubicBezTo>
                  <a:pt x="2765" y="134"/>
                  <a:pt x="2795" y="104"/>
                  <a:pt x="2795" y="67"/>
                </a:cubicBezTo>
                <a:cubicBezTo>
                  <a:pt x="2795" y="30"/>
                  <a:pt x="2765" y="0"/>
                  <a:pt x="2728" y="0"/>
                </a:cubicBezTo>
                <a:close/>
              </a:path>
            </a:pathLst>
          </a:custGeom>
          <a:solidFill>
            <a:srgbClr val="59595B"/>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19" name="文本框 18"/>
          <p:cNvSpPr txBox="1"/>
          <p:nvPr/>
        </p:nvSpPr>
        <p:spPr>
          <a:xfrm>
            <a:off x="8392832" y="3508064"/>
            <a:ext cx="2874439" cy="39684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1800" b="0" dirty="0">
                <a:solidFill>
                  <a:srgbClr val="59595B"/>
                </a:solidFill>
                <a:latin typeface="微软雅黑 Light" panose="020B0502040204020203" pitchFamily="34" charset="-122"/>
                <a:ea typeface="微软雅黑 Light" panose="020B0502040204020203" pitchFamily="34" charset="-122"/>
              </a:rPr>
              <a:t>控制冲突</a:t>
            </a:r>
            <a:endParaRPr lang="zh-CN" altLang="en-US" sz="1800" b="0" dirty="0">
              <a:solidFill>
                <a:srgbClr val="59595B"/>
              </a:solidFill>
              <a:latin typeface="微软雅黑 Light" panose="020B0502040204020203" pitchFamily="34" charset="-122"/>
              <a:ea typeface="微软雅黑 Light" panose="020B0502040204020203" pitchFamily="34" charset="-122"/>
            </a:endParaRPr>
          </a:p>
        </p:txBody>
      </p:sp>
      <p:sp>
        <p:nvSpPr>
          <p:cNvPr id="20" name="矩形 19"/>
          <p:cNvSpPr/>
          <p:nvPr/>
        </p:nvSpPr>
        <p:spPr>
          <a:xfrm>
            <a:off x="8365112" y="3939487"/>
            <a:ext cx="2874439" cy="292068"/>
          </a:xfrm>
          <a:prstGeom prst="rect">
            <a:avLst/>
          </a:prstGeom>
        </p:spPr>
        <p:txBody>
          <a:bodyPr wrap="square">
            <a:spAutoFit/>
          </a:bodyPr>
          <a:lstStyle/>
          <a:p>
            <a:pPr algn="ctr">
              <a:lnSpc>
                <a:spcPct val="130000"/>
              </a:lnSpc>
            </a:pPr>
            <a:r>
              <a:rPr kumimoji="1" lang="zh-CN" altLang="en-US" sz="1100" dirty="0">
                <a:solidFill>
                  <a:srgbClr val="59595B"/>
                </a:solidFill>
                <a:latin typeface="微软雅黑 Light" panose="020B0502040204020203" pitchFamily="34" charset="-122"/>
                <a:ea typeface="微软雅黑 Light" panose="020B0502040204020203" pitchFamily="34" charset="-122"/>
              </a:rPr>
              <a:t>硬件阻塞、</a:t>
            </a:r>
            <a:r>
              <a:rPr kumimoji="1" lang="en-US" altLang="zh-CN" sz="1100" dirty="0">
                <a:solidFill>
                  <a:srgbClr val="59595B"/>
                </a:solidFill>
                <a:latin typeface="微软雅黑 Light" panose="020B0502040204020203" pitchFamily="34" charset="-122"/>
                <a:ea typeface="微软雅黑 Light" panose="020B0502040204020203" pitchFamily="34" charset="-122"/>
              </a:rPr>
              <a:t>NOP</a:t>
            </a:r>
            <a:r>
              <a:rPr kumimoji="1" lang="zh-CN" altLang="en-US" sz="1100" dirty="0">
                <a:solidFill>
                  <a:srgbClr val="59595B"/>
                </a:solidFill>
                <a:latin typeface="微软雅黑 Light" panose="020B0502040204020203" pitchFamily="34" charset="-122"/>
                <a:ea typeface="微软雅黑 Light" panose="020B0502040204020203" pitchFamily="34" charset="-122"/>
              </a:rPr>
              <a:t>、分支预测</a:t>
            </a:r>
            <a:endParaRPr kumimoji="1" lang="zh-CN" altLang="en-US" sz="1100" dirty="0">
              <a:solidFill>
                <a:srgbClr val="59595B"/>
              </a:solidFill>
              <a:latin typeface="微软雅黑 Light" panose="020B0502040204020203" pitchFamily="34" charset="-122"/>
              <a:ea typeface="微软雅黑 Light" panose="020B0502040204020203" pitchFamily="34" charset="-122"/>
            </a:endParaRPr>
          </a:p>
        </p:txBody>
      </p:sp>
      <p:sp>
        <p:nvSpPr>
          <p:cNvPr id="21" name="bar-chart_232597"/>
          <p:cNvSpPr>
            <a:spLocks noChangeAspect="1"/>
          </p:cNvSpPr>
          <p:nvPr/>
        </p:nvSpPr>
        <p:spPr bwMode="auto">
          <a:xfrm>
            <a:off x="9695263" y="3112531"/>
            <a:ext cx="305378" cy="341355"/>
          </a:xfrm>
          <a:custGeom>
            <a:avLst/>
            <a:gdLst>
              <a:gd name="T0" fmla="*/ 3046 w 3696"/>
              <a:gd name="T1" fmla="*/ 888 h 4137"/>
              <a:gd name="T2" fmla="*/ 3219 w 3696"/>
              <a:gd name="T3" fmla="*/ 716 h 4137"/>
              <a:gd name="T4" fmla="*/ 3219 w 3696"/>
              <a:gd name="T5" fmla="*/ 480 h 4137"/>
              <a:gd name="T6" fmla="*/ 2983 w 3696"/>
              <a:gd name="T7" fmla="*/ 480 h 4137"/>
              <a:gd name="T8" fmla="*/ 2811 w 3696"/>
              <a:gd name="T9" fmla="*/ 652 h 4137"/>
              <a:gd name="T10" fmla="*/ 342 w 3696"/>
              <a:gd name="T11" fmla="*/ 494 h 4137"/>
              <a:gd name="T12" fmla="*/ 281 w 3696"/>
              <a:gd name="T13" fmla="*/ 616 h 4137"/>
              <a:gd name="T14" fmla="*/ 357 w 3696"/>
              <a:gd name="T15" fmla="*/ 728 h 4137"/>
              <a:gd name="T16" fmla="*/ 737 w 3696"/>
              <a:gd name="T17" fmla="*/ 1005 h 4137"/>
              <a:gd name="T18" fmla="*/ 1072 w 3696"/>
              <a:gd name="T19" fmla="*/ 1546 h 4137"/>
              <a:gd name="T20" fmla="*/ 1173 w 3696"/>
              <a:gd name="T21" fmla="*/ 1647 h 4137"/>
              <a:gd name="T22" fmla="*/ 1591 w 3696"/>
              <a:gd name="T23" fmla="*/ 1871 h 4137"/>
              <a:gd name="T24" fmla="*/ 187 w 3696"/>
              <a:gd name="T25" fmla="*/ 3273 h 4137"/>
              <a:gd name="T26" fmla="*/ 187 w 3696"/>
              <a:gd name="T27" fmla="*/ 3951 h 4137"/>
              <a:gd name="T28" fmla="*/ 865 w 3696"/>
              <a:gd name="T29" fmla="*/ 3951 h 4137"/>
              <a:gd name="T30" fmla="*/ 1032 w 3696"/>
              <a:gd name="T31" fmla="*/ 3783 h 4137"/>
              <a:gd name="T32" fmla="*/ 1032 w 3696"/>
              <a:gd name="T33" fmla="*/ 3548 h 4137"/>
              <a:gd name="T34" fmla="*/ 796 w 3696"/>
              <a:gd name="T35" fmla="*/ 3548 h 4137"/>
              <a:gd name="T36" fmla="*/ 629 w 3696"/>
              <a:gd name="T37" fmla="*/ 3715 h 4137"/>
              <a:gd name="T38" fmla="*/ 423 w 3696"/>
              <a:gd name="T39" fmla="*/ 3715 h 4137"/>
              <a:gd name="T40" fmla="*/ 423 w 3696"/>
              <a:gd name="T41" fmla="*/ 3509 h 4137"/>
              <a:gd name="T42" fmla="*/ 1826 w 3696"/>
              <a:gd name="T43" fmla="*/ 2107 h 4137"/>
              <a:gd name="T44" fmla="*/ 2049 w 3696"/>
              <a:gd name="T45" fmla="*/ 2523 h 4137"/>
              <a:gd name="T46" fmla="*/ 2150 w 3696"/>
              <a:gd name="T47" fmla="*/ 2624 h 4137"/>
              <a:gd name="T48" fmla="*/ 2691 w 3696"/>
              <a:gd name="T49" fmla="*/ 2959 h 4137"/>
              <a:gd name="T50" fmla="*/ 2968 w 3696"/>
              <a:gd name="T51" fmla="*/ 3339 h 4137"/>
              <a:gd name="T52" fmla="*/ 3080 w 3696"/>
              <a:gd name="T53" fmla="*/ 3415 h 4137"/>
              <a:gd name="T54" fmla="*/ 3201 w 3696"/>
              <a:gd name="T55" fmla="*/ 3354 h 4137"/>
              <a:gd name="T56" fmla="*/ 3046 w 3696"/>
              <a:gd name="T57" fmla="*/ 888 h 4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96" h="4137">
                <a:moveTo>
                  <a:pt x="3046" y="888"/>
                </a:moveTo>
                <a:lnTo>
                  <a:pt x="3219" y="716"/>
                </a:lnTo>
                <a:cubicBezTo>
                  <a:pt x="3284" y="651"/>
                  <a:pt x="3284" y="545"/>
                  <a:pt x="3219" y="480"/>
                </a:cubicBezTo>
                <a:cubicBezTo>
                  <a:pt x="3154" y="415"/>
                  <a:pt x="3048" y="415"/>
                  <a:pt x="2983" y="480"/>
                </a:cubicBezTo>
                <a:lnTo>
                  <a:pt x="2811" y="652"/>
                </a:lnTo>
                <a:cubicBezTo>
                  <a:pt x="2108" y="52"/>
                  <a:pt x="1099" y="0"/>
                  <a:pt x="342" y="494"/>
                </a:cubicBezTo>
                <a:cubicBezTo>
                  <a:pt x="301" y="521"/>
                  <a:pt x="278" y="567"/>
                  <a:pt x="281" y="616"/>
                </a:cubicBezTo>
                <a:cubicBezTo>
                  <a:pt x="285" y="664"/>
                  <a:pt x="314" y="707"/>
                  <a:pt x="357" y="728"/>
                </a:cubicBezTo>
                <a:cubicBezTo>
                  <a:pt x="481" y="787"/>
                  <a:pt x="613" y="882"/>
                  <a:pt x="737" y="1005"/>
                </a:cubicBezTo>
                <a:cubicBezTo>
                  <a:pt x="916" y="1184"/>
                  <a:pt x="1035" y="1384"/>
                  <a:pt x="1072" y="1546"/>
                </a:cubicBezTo>
                <a:cubicBezTo>
                  <a:pt x="1083" y="1596"/>
                  <a:pt x="1122" y="1636"/>
                  <a:pt x="1173" y="1647"/>
                </a:cubicBezTo>
                <a:cubicBezTo>
                  <a:pt x="1298" y="1676"/>
                  <a:pt x="1447" y="1754"/>
                  <a:pt x="1591" y="1871"/>
                </a:cubicBezTo>
                <a:lnTo>
                  <a:pt x="187" y="3273"/>
                </a:lnTo>
                <a:cubicBezTo>
                  <a:pt x="0" y="3460"/>
                  <a:pt x="0" y="3763"/>
                  <a:pt x="187" y="3951"/>
                </a:cubicBezTo>
                <a:cubicBezTo>
                  <a:pt x="374" y="4137"/>
                  <a:pt x="678" y="4137"/>
                  <a:pt x="865" y="3951"/>
                </a:cubicBezTo>
                <a:lnTo>
                  <a:pt x="1032" y="3783"/>
                </a:lnTo>
                <a:cubicBezTo>
                  <a:pt x="1097" y="3718"/>
                  <a:pt x="1097" y="3613"/>
                  <a:pt x="1032" y="3548"/>
                </a:cubicBezTo>
                <a:cubicBezTo>
                  <a:pt x="967" y="3482"/>
                  <a:pt x="861" y="3482"/>
                  <a:pt x="796" y="3548"/>
                </a:cubicBezTo>
                <a:lnTo>
                  <a:pt x="629" y="3715"/>
                </a:lnTo>
                <a:cubicBezTo>
                  <a:pt x="572" y="3772"/>
                  <a:pt x="480" y="3772"/>
                  <a:pt x="423" y="3715"/>
                </a:cubicBezTo>
                <a:cubicBezTo>
                  <a:pt x="366" y="3658"/>
                  <a:pt x="366" y="3566"/>
                  <a:pt x="423" y="3509"/>
                </a:cubicBezTo>
                <a:lnTo>
                  <a:pt x="1826" y="2107"/>
                </a:lnTo>
                <a:cubicBezTo>
                  <a:pt x="1943" y="2251"/>
                  <a:pt x="2020" y="2398"/>
                  <a:pt x="2049" y="2523"/>
                </a:cubicBezTo>
                <a:cubicBezTo>
                  <a:pt x="2060" y="2574"/>
                  <a:pt x="2100" y="2613"/>
                  <a:pt x="2150" y="2624"/>
                </a:cubicBezTo>
                <a:cubicBezTo>
                  <a:pt x="2312" y="2661"/>
                  <a:pt x="2511" y="2780"/>
                  <a:pt x="2691" y="2959"/>
                </a:cubicBezTo>
                <a:cubicBezTo>
                  <a:pt x="2814" y="3083"/>
                  <a:pt x="2909" y="3215"/>
                  <a:pt x="2968" y="3339"/>
                </a:cubicBezTo>
                <a:cubicBezTo>
                  <a:pt x="2989" y="3382"/>
                  <a:pt x="3032" y="3411"/>
                  <a:pt x="3080" y="3415"/>
                </a:cubicBezTo>
                <a:cubicBezTo>
                  <a:pt x="3129" y="3418"/>
                  <a:pt x="3175" y="3395"/>
                  <a:pt x="3201" y="3354"/>
                </a:cubicBezTo>
                <a:cubicBezTo>
                  <a:pt x="3696" y="2599"/>
                  <a:pt x="3644" y="1591"/>
                  <a:pt x="3046" y="888"/>
                </a:cubicBezTo>
                <a:close/>
              </a:path>
            </a:pathLst>
          </a:custGeom>
          <a:solidFill>
            <a:srgbClr val="59595B"/>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pic>
        <p:nvPicPr>
          <p:cNvPr id="2" name="图片 1" descr="无背景logo"/>
          <p:cNvPicPr>
            <a:picLocks noChangeAspect="1"/>
          </p:cNvPicPr>
          <p:nvPr>
            <p:custDataLst>
              <p:tags r:id="rId1"/>
            </p:custDataLst>
          </p:nvPr>
        </p:nvPicPr>
        <p:blipFill>
          <a:blip r:embed="rId2"/>
          <a:stretch>
            <a:fillRect/>
          </a:stretch>
        </p:blipFill>
        <p:spPr>
          <a:xfrm>
            <a:off x="10072370" y="76200"/>
            <a:ext cx="1689735" cy="858520"/>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RISC-V</a:t>
            </a: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的处理器设计</a:t>
            </a:r>
            <a:endPar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endParaRPr>
          </a:p>
        </p:txBody>
      </p:sp>
      <p:sp>
        <p:nvSpPr>
          <p:cNvPr id="5" name="矩形 4"/>
          <p:cNvSpPr/>
          <p:nvPr/>
        </p:nvSpPr>
        <p:spPr>
          <a:xfrm>
            <a:off x="6132512" y="0"/>
            <a:ext cx="6059487"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9" name="矩形: 圆角 1"/>
          <p:cNvSpPr/>
          <p:nvPr/>
        </p:nvSpPr>
        <p:spPr>
          <a:xfrm>
            <a:off x="6731305" y="434248"/>
            <a:ext cx="2434727" cy="2767988"/>
          </a:xfrm>
          <a:prstGeom prst="roundRect">
            <a:avLst>
              <a:gd name="adj" fmla="val 2472"/>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0" name="矩形: 圆角 29"/>
          <p:cNvSpPr/>
          <p:nvPr/>
        </p:nvSpPr>
        <p:spPr>
          <a:xfrm>
            <a:off x="6731305" y="3429000"/>
            <a:ext cx="2434727" cy="2767988"/>
          </a:xfrm>
          <a:prstGeom prst="roundRect">
            <a:avLst>
              <a:gd name="adj" fmla="val 2472"/>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1" name="矩形: 圆角 30"/>
          <p:cNvSpPr/>
          <p:nvPr/>
        </p:nvSpPr>
        <p:spPr>
          <a:xfrm>
            <a:off x="9406567" y="884104"/>
            <a:ext cx="2434727" cy="2767988"/>
          </a:xfrm>
          <a:prstGeom prst="roundRect">
            <a:avLst>
              <a:gd name="adj" fmla="val 2472"/>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2" name="矩形: 圆角 31"/>
          <p:cNvSpPr/>
          <p:nvPr/>
        </p:nvSpPr>
        <p:spPr>
          <a:xfrm>
            <a:off x="9406567" y="3878856"/>
            <a:ext cx="2434727" cy="2767988"/>
          </a:xfrm>
          <a:prstGeom prst="roundRect">
            <a:avLst>
              <a:gd name="adj" fmla="val 2472"/>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3" name="圆: 空心 2"/>
          <p:cNvSpPr/>
          <p:nvPr/>
        </p:nvSpPr>
        <p:spPr>
          <a:xfrm>
            <a:off x="5578197" y="4949848"/>
            <a:ext cx="1108629" cy="1108629"/>
          </a:xfrm>
          <a:prstGeom prst="donut">
            <a:avLst>
              <a:gd name="adj" fmla="val 11591"/>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4" name="tracker_109732"/>
          <p:cNvSpPr>
            <a:spLocks noChangeAspect="1"/>
          </p:cNvSpPr>
          <p:nvPr/>
        </p:nvSpPr>
        <p:spPr bwMode="auto">
          <a:xfrm>
            <a:off x="7643825" y="777316"/>
            <a:ext cx="609685" cy="608764"/>
          </a:xfrm>
          <a:custGeom>
            <a:avLst/>
            <a:gdLst>
              <a:gd name="connsiteX0" fmla="*/ 303831 w 607427"/>
              <a:gd name="connsiteY0" fmla="*/ 262898 h 606510"/>
              <a:gd name="connsiteX1" fmla="*/ 263292 w 607427"/>
              <a:gd name="connsiteY1" fmla="*/ 303373 h 606510"/>
              <a:gd name="connsiteX2" fmla="*/ 303831 w 607427"/>
              <a:gd name="connsiteY2" fmla="*/ 343683 h 606510"/>
              <a:gd name="connsiteX3" fmla="*/ 344205 w 607427"/>
              <a:gd name="connsiteY3" fmla="*/ 303373 h 606510"/>
              <a:gd name="connsiteX4" fmla="*/ 303831 w 607427"/>
              <a:gd name="connsiteY4" fmla="*/ 262898 h 606510"/>
              <a:gd name="connsiteX5" fmla="*/ 303831 w 607427"/>
              <a:gd name="connsiteY5" fmla="*/ 236465 h 606510"/>
              <a:gd name="connsiteX6" fmla="*/ 370680 w 607427"/>
              <a:gd name="connsiteY6" fmla="*/ 303373 h 606510"/>
              <a:gd name="connsiteX7" fmla="*/ 303831 w 607427"/>
              <a:gd name="connsiteY7" fmla="*/ 370116 h 606510"/>
              <a:gd name="connsiteX8" fmla="*/ 236817 w 607427"/>
              <a:gd name="connsiteY8" fmla="*/ 303373 h 606510"/>
              <a:gd name="connsiteX9" fmla="*/ 303831 w 607427"/>
              <a:gd name="connsiteY9" fmla="*/ 236465 h 606510"/>
              <a:gd name="connsiteX10" fmla="*/ 303796 w 607427"/>
              <a:gd name="connsiteY10" fmla="*/ 0 h 606510"/>
              <a:gd name="connsiteX11" fmla="*/ 317034 w 607427"/>
              <a:gd name="connsiteY11" fmla="*/ 13217 h 606510"/>
              <a:gd name="connsiteX12" fmla="*/ 317034 w 607427"/>
              <a:gd name="connsiteY12" fmla="*/ 65591 h 606510"/>
              <a:gd name="connsiteX13" fmla="*/ 541737 w 607427"/>
              <a:gd name="connsiteY13" fmla="*/ 290120 h 606510"/>
              <a:gd name="connsiteX14" fmla="*/ 594190 w 607427"/>
              <a:gd name="connsiteY14" fmla="*/ 290120 h 606510"/>
              <a:gd name="connsiteX15" fmla="*/ 607427 w 607427"/>
              <a:gd name="connsiteY15" fmla="*/ 303338 h 606510"/>
              <a:gd name="connsiteX16" fmla="*/ 594190 w 607427"/>
              <a:gd name="connsiteY16" fmla="*/ 316555 h 606510"/>
              <a:gd name="connsiteX17" fmla="*/ 541737 w 607427"/>
              <a:gd name="connsiteY17" fmla="*/ 316555 h 606510"/>
              <a:gd name="connsiteX18" fmla="*/ 317034 w 607427"/>
              <a:gd name="connsiteY18" fmla="*/ 540919 h 606510"/>
              <a:gd name="connsiteX19" fmla="*/ 317034 w 607427"/>
              <a:gd name="connsiteY19" fmla="*/ 593293 h 606510"/>
              <a:gd name="connsiteX20" fmla="*/ 303796 w 607427"/>
              <a:gd name="connsiteY20" fmla="*/ 606510 h 606510"/>
              <a:gd name="connsiteX21" fmla="*/ 290559 w 607427"/>
              <a:gd name="connsiteY21" fmla="*/ 593293 h 606510"/>
              <a:gd name="connsiteX22" fmla="*/ 290559 w 607427"/>
              <a:gd name="connsiteY22" fmla="*/ 540919 h 606510"/>
              <a:gd name="connsiteX23" fmla="*/ 65690 w 607427"/>
              <a:gd name="connsiteY23" fmla="*/ 316555 h 606510"/>
              <a:gd name="connsiteX24" fmla="*/ 13237 w 607427"/>
              <a:gd name="connsiteY24" fmla="*/ 316555 h 606510"/>
              <a:gd name="connsiteX25" fmla="*/ 0 w 607427"/>
              <a:gd name="connsiteY25" fmla="*/ 303338 h 606510"/>
              <a:gd name="connsiteX26" fmla="*/ 13237 w 607427"/>
              <a:gd name="connsiteY26" fmla="*/ 290120 h 606510"/>
              <a:gd name="connsiteX27" fmla="*/ 65690 w 607427"/>
              <a:gd name="connsiteY27" fmla="*/ 290120 h 606510"/>
              <a:gd name="connsiteX28" fmla="*/ 103086 w 607427"/>
              <a:gd name="connsiteY28" fmla="*/ 174634 h 606510"/>
              <a:gd name="connsiteX29" fmla="*/ 200876 w 607427"/>
              <a:gd name="connsiteY29" fmla="*/ 88391 h 606510"/>
              <a:gd name="connsiteX30" fmla="*/ 218581 w 607427"/>
              <a:gd name="connsiteY30" fmla="*/ 94669 h 606510"/>
              <a:gd name="connsiteX31" fmla="*/ 212293 w 607427"/>
              <a:gd name="connsiteY31" fmla="*/ 112347 h 606510"/>
              <a:gd name="connsiteX32" fmla="*/ 91834 w 607427"/>
              <a:gd name="connsiteY32" fmla="*/ 303338 h 606510"/>
              <a:gd name="connsiteX33" fmla="*/ 303796 w 607427"/>
              <a:gd name="connsiteY33" fmla="*/ 514815 h 606510"/>
              <a:gd name="connsiteX34" fmla="*/ 515593 w 607427"/>
              <a:gd name="connsiteY34" fmla="*/ 303338 h 606510"/>
              <a:gd name="connsiteX35" fmla="*/ 303796 w 607427"/>
              <a:gd name="connsiteY35" fmla="*/ 91695 h 606510"/>
              <a:gd name="connsiteX36" fmla="*/ 290559 w 607427"/>
              <a:gd name="connsiteY36" fmla="*/ 78478 h 606510"/>
              <a:gd name="connsiteX37" fmla="*/ 290559 w 607427"/>
              <a:gd name="connsiteY37" fmla="*/ 13217 h 606510"/>
              <a:gd name="connsiteX38" fmla="*/ 303796 w 607427"/>
              <a:gd name="connsiteY38" fmla="*/ 0 h 60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7427" h="606510">
                <a:moveTo>
                  <a:pt x="303831" y="262898"/>
                </a:moveTo>
                <a:cubicBezTo>
                  <a:pt x="281493" y="262898"/>
                  <a:pt x="263292" y="281070"/>
                  <a:pt x="263292" y="303373"/>
                </a:cubicBezTo>
                <a:cubicBezTo>
                  <a:pt x="263292" y="325676"/>
                  <a:pt x="281493" y="343683"/>
                  <a:pt x="303831" y="343683"/>
                </a:cubicBezTo>
                <a:cubicBezTo>
                  <a:pt x="326169" y="343683"/>
                  <a:pt x="344205" y="325676"/>
                  <a:pt x="344205" y="303373"/>
                </a:cubicBezTo>
                <a:cubicBezTo>
                  <a:pt x="344205" y="281070"/>
                  <a:pt x="326169" y="262898"/>
                  <a:pt x="303831" y="262898"/>
                </a:cubicBezTo>
                <a:close/>
                <a:moveTo>
                  <a:pt x="303831" y="236465"/>
                </a:moveTo>
                <a:cubicBezTo>
                  <a:pt x="340730" y="236465"/>
                  <a:pt x="370680" y="266367"/>
                  <a:pt x="370680" y="303373"/>
                </a:cubicBezTo>
                <a:cubicBezTo>
                  <a:pt x="370680" y="340214"/>
                  <a:pt x="340730" y="370116"/>
                  <a:pt x="303831" y="370116"/>
                </a:cubicBezTo>
                <a:cubicBezTo>
                  <a:pt x="266767" y="370116"/>
                  <a:pt x="236817" y="340214"/>
                  <a:pt x="236817" y="303373"/>
                </a:cubicBezTo>
                <a:cubicBezTo>
                  <a:pt x="236817" y="266367"/>
                  <a:pt x="266767" y="236465"/>
                  <a:pt x="303831" y="236465"/>
                </a:cubicBezTo>
                <a:close/>
                <a:moveTo>
                  <a:pt x="303796" y="0"/>
                </a:moveTo>
                <a:cubicBezTo>
                  <a:pt x="311077" y="0"/>
                  <a:pt x="317034" y="5948"/>
                  <a:pt x="317034" y="13217"/>
                </a:cubicBezTo>
                <a:lnTo>
                  <a:pt x="317034" y="65591"/>
                </a:lnTo>
                <a:cubicBezTo>
                  <a:pt x="437824" y="72200"/>
                  <a:pt x="535118" y="169347"/>
                  <a:pt x="541737" y="290120"/>
                </a:cubicBezTo>
                <a:lnTo>
                  <a:pt x="594190" y="290120"/>
                </a:lnTo>
                <a:cubicBezTo>
                  <a:pt x="601470" y="290120"/>
                  <a:pt x="607427" y="295903"/>
                  <a:pt x="607427" y="303338"/>
                </a:cubicBezTo>
                <a:cubicBezTo>
                  <a:pt x="607427" y="310607"/>
                  <a:pt x="601470" y="316555"/>
                  <a:pt x="594190" y="316555"/>
                </a:cubicBezTo>
                <a:lnTo>
                  <a:pt x="541737" y="316555"/>
                </a:lnTo>
                <a:cubicBezTo>
                  <a:pt x="535118" y="437163"/>
                  <a:pt x="437824" y="534310"/>
                  <a:pt x="317034" y="540919"/>
                </a:cubicBezTo>
                <a:lnTo>
                  <a:pt x="317034" y="593293"/>
                </a:lnTo>
                <a:cubicBezTo>
                  <a:pt x="317034" y="600562"/>
                  <a:pt x="311077" y="606510"/>
                  <a:pt x="303796" y="606510"/>
                </a:cubicBezTo>
                <a:cubicBezTo>
                  <a:pt x="296350" y="606510"/>
                  <a:pt x="290559" y="600562"/>
                  <a:pt x="290559" y="593293"/>
                </a:cubicBezTo>
                <a:lnTo>
                  <a:pt x="290559" y="540919"/>
                </a:lnTo>
                <a:cubicBezTo>
                  <a:pt x="169603" y="534310"/>
                  <a:pt x="72309" y="437163"/>
                  <a:pt x="65690" y="316555"/>
                </a:cubicBezTo>
                <a:lnTo>
                  <a:pt x="13237" y="316555"/>
                </a:lnTo>
                <a:cubicBezTo>
                  <a:pt x="5957" y="316555"/>
                  <a:pt x="0" y="310607"/>
                  <a:pt x="0" y="303338"/>
                </a:cubicBezTo>
                <a:cubicBezTo>
                  <a:pt x="0" y="295903"/>
                  <a:pt x="5957" y="290120"/>
                  <a:pt x="13237" y="290120"/>
                </a:cubicBezTo>
                <a:lnTo>
                  <a:pt x="65690" y="290120"/>
                </a:lnTo>
                <a:cubicBezTo>
                  <a:pt x="68007" y="248981"/>
                  <a:pt x="80748" y="209329"/>
                  <a:pt x="103086" y="174634"/>
                </a:cubicBezTo>
                <a:cubicBezTo>
                  <a:pt x="127078" y="137295"/>
                  <a:pt x="160999" y="107556"/>
                  <a:pt x="200876" y="88391"/>
                </a:cubicBezTo>
                <a:cubicBezTo>
                  <a:pt x="207495" y="85252"/>
                  <a:pt x="215437" y="88060"/>
                  <a:pt x="218581" y="94669"/>
                </a:cubicBezTo>
                <a:cubicBezTo>
                  <a:pt x="221725" y="101278"/>
                  <a:pt x="218912" y="109043"/>
                  <a:pt x="212293" y="112347"/>
                </a:cubicBezTo>
                <a:cubicBezTo>
                  <a:pt x="139157" y="147208"/>
                  <a:pt x="91834" y="222216"/>
                  <a:pt x="91834" y="303338"/>
                </a:cubicBezTo>
                <a:cubicBezTo>
                  <a:pt x="91834" y="419980"/>
                  <a:pt x="186812" y="514815"/>
                  <a:pt x="303796" y="514815"/>
                </a:cubicBezTo>
                <a:cubicBezTo>
                  <a:pt x="420615" y="514815"/>
                  <a:pt x="515593" y="419980"/>
                  <a:pt x="515593" y="303338"/>
                </a:cubicBezTo>
                <a:cubicBezTo>
                  <a:pt x="515593" y="186530"/>
                  <a:pt x="420615" y="91695"/>
                  <a:pt x="303796" y="91695"/>
                </a:cubicBezTo>
                <a:cubicBezTo>
                  <a:pt x="296350" y="91695"/>
                  <a:pt x="290559" y="85747"/>
                  <a:pt x="290559" y="78478"/>
                </a:cubicBezTo>
                <a:lnTo>
                  <a:pt x="290559" y="13217"/>
                </a:lnTo>
                <a:cubicBezTo>
                  <a:pt x="290559" y="5948"/>
                  <a:pt x="296350" y="0"/>
                  <a:pt x="303796" y="0"/>
                </a:cubicBezTo>
                <a:close/>
              </a:path>
            </a:pathLst>
          </a:custGeom>
          <a:solidFill>
            <a:srgbClr val="988563"/>
          </a:solidFill>
          <a:ln>
            <a:noFill/>
          </a:ln>
        </p:spPr>
      </p:sp>
      <p:grpSp>
        <p:nvGrpSpPr>
          <p:cNvPr id="15" name="组合 14"/>
          <p:cNvGrpSpPr/>
          <p:nvPr/>
        </p:nvGrpSpPr>
        <p:grpSpPr>
          <a:xfrm>
            <a:off x="6830556" y="1580803"/>
            <a:ext cx="2298854" cy="1187185"/>
            <a:chOff x="6568157" y="1443307"/>
            <a:chExt cx="2298854" cy="1187185"/>
          </a:xfrm>
        </p:grpSpPr>
        <p:sp>
          <p:nvSpPr>
            <p:cNvPr id="16" name="矩形 15"/>
            <p:cNvSpPr/>
            <p:nvPr/>
          </p:nvSpPr>
          <p:spPr>
            <a:xfrm>
              <a:off x="6568157" y="1840147"/>
              <a:ext cx="2298854" cy="790345"/>
            </a:xfrm>
            <a:prstGeom prst="rect">
              <a:avLst/>
            </a:prstGeom>
          </p:spPr>
          <p:txBody>
            <a:bodyPr wrap="square">
              <a:spAutoFit/>
            </a:bodyPr>
            <a:lstStyle/>
            <a:p>
              <a:pPr algn="ctr">
                <a:lnSpc>
                  <a:spcPct val="130000"/>
                </a:lnSpc>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由于</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RISC-V</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能支持扩展指令，所以支持的指令集也会影响处理器的细节设计</a:t>
              </a:r>
              <a:endParaRPr kumimoji="1"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7" name="文本框 16"/>
            <p:cNvSpPr txBox="1"/>
            <p:nvPr/>
          </p:nvSpPr>
          <p:spPr>
            <a:xfrm>
              <a:off x="6977279" y="1443307"/>
              <a:ext cx="1647460" cy="39684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r>
                <a:rPr lang="zh-CN" altLang="en-US" sz="1800" b="0" spc="-150" dirty="0">
                  <a:solidFill>
                    <a:srgbClr val="988563"/>
                  </a:solidFill>
                  <a:latin typeface="微软雅黑 Light" panose="020B0502040204020203" pitchFamily="34" charset="-122"/>
                  <a:ea typeface="微软雅黑 Light" panose="020B0502040204020203" pitchFamily="34" charset="-122"/>
                </a:rPr>
                <a:t>支持的指令集</a:t>
              </a:r>
              <a:endParaRPr lang="zh-CN" altLang="en-US" sz="1800" b="0" spc="-150" dirty="0">
                <a:solidFill>
                  <a:srgbClr val="988563"/>
                </a:solidFill>
                <a:latin typeface="微软雅黑 Light" panose="020B0502040204020203" pitchFamily="34" charset="-122"/>
                <a:ea typeface="微软雅黑 Light" panose="020B0502040204020203" pitchFamily="34" charset="-122"/>
              </a:endParaRPr>
            </a:p>
          </p:txBody>
        </p:sp>
      </p:grpSp>
      <p:sp>
        <p:nvSpPr>
          <p:cNvPr id="18" name="tracker_109732"/>
          <p:cNvSpPr>
            <a:spLocks noChangeAspect="1"/>
          </p:cNvSpPr>
          <p:nvPr/>
        </p:nvSpPr>
        <p:spPr bwMode="auto">
          <a:xfrm>
            <a:off x="10298790" y="1354367"/>
            <a:ext cx="609685" cy="608835"/>
          </a:xfrm>
          <a:custGeom>
            <a:avLst/>
            <a:gdLst>
              <a:gd name="connsiteX0" fmla="*/ 476929 w 606933"/>
              <a:gd name="connsiteY0" fmla="*/ 532769 h 606087"/>
              <a:gd name="connsiteX1" fmla="*/ 543517 w 606933"/>
              <a:gd name="connsiteY1" fmla="*/ 532769 h 606087"/>
              <a:gd name="connsiteX2" fmla="*/ 553515 w 606933"/>
              <a:gd name="connsiteY2" fmla="*/ 542754 h 606087"/>
              <a:gd name="connsiteX3" fmla="*/ 543517 w 606933"/>
              <a:gd name="connsiteY3" fmla="*/ 552739 h 606087"/>
              <a:gd name="connsiteX4" fmla="*/ 476929 w 606933"/>
              <a:gd name="connsiteY4" fmla="*/ 552739 h 606087"/>
              <a:gd name="connsiteX5" fmla="*/ 466931 w 606933"/>
              <a:gd name="connsiteY5" fmla="*/ 542754 h 606087"/>
              <a:gd name="connsiteX6" fmla="*/ 476929 w 606933"/>
              <a:gd name="connsiteY6" fmla="*/ 532769 h 606087"/>
              <a:gd name="connsiteX7" fmla="*/ 476929 w 606933"/>
              <a:gd name="connsiteY7" fmla="*/ 492759 h 606087"/>
              <a:gd name="connsiteX8" fmla="*/ 543517 w 606933"/>
              <a:gd name="connsiteY8" fmla="*/ 492759 h 606087"/>
              <a:gd name="connsiteX9" fmla="*/ 553515 w 606933"/>
              <a:gd name="connsiteY9" fmla="*/ 502780 h 606087"/>
              <a:gd name="connsiteX10" fmla="*/ 543517 w 606933"/>
              <a:gd name="connsiteY10" fmla="*/ 512800 h 606087"/>
              <a:gd name="connsiteX11" fmla="*/ 476929 w 606933"/>
              <a:gd name="connsiteY11" fmla="*/ 512800 h 606087"/>
              <a:gd name="connsiteX12" fmla="*/ 466931 w 606933"/>
              <a:gd name="connsiteY12" fmla="*/ 502780 h 606087"/>
              <a:gd name="connsiteX13" fmla="*/ 476929 w 606933"/>
              <a:gd name="connsiteY13" fmla="*/ 492759 h 606087"/>
              <a:gd name="connsiteX14" fmla="*/ 476929 w 606933"/>
              <a:gd name="connsiteY14" fmla="*/ 452819 h 606087"/>
              <a:gd name="connsiteX15" fmla="*/ 543517 w 606933"/>
              <a:gd name="connsiteY15" fmla="*/ 452819 h 606087"/>
              <a:gd name="connsiteX16" fmla="*/ 553515 w 606933"/>
              <a:gd name="connsiteY16" fmla="*/ 462804 h 606087"/>
              <a:gd name="connsiteX17" fmla="*/ 543517 w 606933"/>
              <a:gd name="connsiteY17" fmla="*/ 472789 h 606087"/>
              <a:gd name="connsiteX18" fmla="*/ 476929 w 606933"/>
              <a:gd name="connsiteY18" fmla="*/ 472789 h 606087"/>
              <a:gd name="connsiteX19" fmla="*/ 466931 w 606933"/>
              <a:gd name="connsiteY19" fmla="*/ 462804 h 606087"/>
              <a:gd name="connsiteX20" fmla="*/ 476929 w 606933"/>
              <a:gd name="connsiteY20" fmla="*/ 452819 h 606087"/>
              <a:gd name="connsiteX21" fmla="*/ 510223 w 606933"/>
              <a:gd name="connsiteY21" fmla="*/ 339635 h 606087"/>
              <a:gd name="connsiteX22" fmla="*/ 486928 w 606933"/>
              <a:gd name="connsiteY22" fmla="*/ 362904 h 606087"/>
              <a:gd name="connsiteX23" fmla="*/ 510223 w 606933"/>
              <a:gd name="connsiteY23" fmla="*/ 386273 h 606087"/>
              <a:gd name="connsiteX24" fmla="*/ 533519 w 606933"/>
              <a:gd name="connsiteY24" fmla="*/ 362904 h 606087"/>
              <a:gd name="connsiteX25" fmla="*/ 510223 w 606933"/>
              <a:gd name="connsiteY25" fmla="*/ 339635 h 606087"/>
              <a:gd name="connsiteX26" fmla="*/ 510223 w 606933"/>
              <a:gd name="connsiteY26" fmla="*/ 319662 h 606087"/>
              <a:gd name="connsiteX27" fmla="*/ 553515 w 606933"/>
              <a:gd name="connsiteY27" fmla="*/ 362904 h 606087"/>
              <a:gd name="connsiteX28" fmla="*/ 510223 w 606933"/>
              <a:gd name="connsiteY28" fmla="*/ 406246 h 606087"/>
              <a:gd name="connsiteX29" fmla="*/ 466931 w 606933"/>
              <a:gd name="connsiteY29" fmla="*/ 362904 h 606087"/>
              <a:gd name="connsiteX30" fmla="*/ 510223 w 606933"/>
              <a:gd name="connsiteY30" fmla="*/ 319662 h 606087"/>
              <a:gd name="connsiteX31" fmla="*/ 510223 w 606933"/>
              <a:gd name="connsiteY31" fmla="*/ 233081 h 606087"/>
              <a:gd name="connsiteX32" fmla="*/ 486928 w 606933"/>
              <a:gd name="connsiteY32" fmla="*/ 256450 h 606087"/>
              <a:gd name="connsiteX33" fmla="*/ 510223 w 606933"/>
              <a:gd name="connsiteY33" fmla="*/ 279719 h 606087"/>
              <a:gd name="connsiteX34" fmla="*/ 533519 w 606933"/>
              <a:gd name="connsiteY34" fmla="*/ 256450 h 606087"/>
              <a:gd name="connsiteX35" fmla="*/ 510223 w 606933"/>
              <a:gd name="connsiteY35" fmla="*/ 233081 h 606087"/>
              <a:gd name="connsiteX36" fmla="*/ 510223 w 606933"/>
              <a:gd name="connsiteY36" fmla="*/ 213108 h 606087"/>
              <a:gd name="connsiteX37" fmla="*/ 553515 w 606933"/>
              <a:gd name="connsiteY37" fmla="*/ 256450 h 606087"/>
              <a:gd name="connsiteX38" fmla="*/ 510223 w 606933"/>
              <a:gd name="connsiteY38" fmla="*/ 299692 h 606087"/>
              <a:gd name="connsiteX39" fmla="*/ 466931 w 606933"/>
              <a:gd name="connsiteY39" fmla="*/ 256450 h 606087"/>
              <a:gd name="connsiteX40" fmla="*/ 510223 w 606933"/>
              <a:gd name="connsiteY40" fmla="*/ 213108 h 606087"/>
              <a:gd name="connsiteX41" fmla="*/ 243420 w 606933"/>
              <a:gd name="connsiteY41" fmla="*/ 213108 h 606087"/>
              <a:gd name="connsiteX42" fmla="*/ 393877 w 606933"/>
              <a:gd name="connsiteY42" fmla="*/ 248170 h 606087"/>
              <a:gd name="connsiteX43" fmla="*/ 430990 w 606933"/>
              <a:gd name="connsiteY43" fmla="*/ 417487 h 606087"/>
              <a:gd name="connsiteX44" fmla="*/ 419886 w 606933"/>
              <a:gd name="connsiteY44" fmla="*/ 426177 h 606087"/>
              <a:gd name="connsiteX45" fmla="*/ 411183 w 606933"/>
              <a:gd name="connsiteY45" fmla="*/ 415089 h 606087"/>
              <a:gd name="connsiteX46" fmla="*/ 381872 w 606933"/>
              <a:gd name="connsiteY46" fmla="*/ 264153 h 606087"/>
              <a:gd name="connsiteX47" fmla="*/ 243420 w 606933"/>
              <a:gd name="connsiteY47" fmla="*/ 233086 h 606087"/>
              <a:gd name="connsiteX48" fmla="*/ 105068 w 606933"/>
              <a:gd name="connsiteY48" fmla="*/ 264153 h 606087"/>
              <a:gd name="connsiteX49" fmla="*/ 73857 w 606933"/>
              <a:gd name="connsiteY49" fmla="*/ 358251 h 606087"/>
              <a:gd name="connsiteX50" fmla="*/ 105869 w 606933"/>
              <a:gd name="connsiteY50" fmla="*/ 498299 h 606087"/>
              <a:gd name="connsiteX51" fmla="*/ 243420 w 606933"/>
              <a:gd name="connsiteY51" fmla="*/ 532762 h 606087"/>
              <a:gd name="connsiteX52" fmla="*/ 381072 w 606933"/>
              <a:gd name="connsiteY52" fmla="*/ 498299 h 606087"/>
              <a:gd name="connsiteX53" fmla="*/ 403780 w 606933"/>
              <a:gd name="connsiteY53" fmla="*/ 453548 h 606087"/>
              <a:gd name="connsiteX54" fmla="*/ 416085 w 606933"/>
              <a:gd name="connsiteY54" fmla="*/ 446555 h 606087"/>
              <a:gd name="connsiteX55" fmla="*/ 423087 w 606933"/>
              <a:gd name="connsiteY55" fmla="*/ 458842 h 606087"/>
              <a:gd name="connsiteX56" fmla="*/ 394677 w 606933"/>
              <a:gd name="connsiteY56" fmla="*/ 512983 h 606087"/>
              <a:gd name="connsiteX57" fmla="*/ 243420 w 606933"/>
              <a:gd name="connsiteY57" fmla="*/ 552740 h 606087"/>
              <a:gd name="connsiteX58" fmla="*/ 92164 w 606933"/>
              <a:gd name="connsiteY58" fmla="*/ 512983 h 606087"/>
              <a:gd name="connsiteX59" fmla="*/ 53849 w 606933"/>
              <a:gd name="connsiteY59" fmla="*/ 357252 h 606087"/>
              <a:gd name="connsiteX60" fmla="*/ 92964 w 606933"/>
              <a:gd name="connsiteY60" fmla="*/ 248170 h 606087"/>
              <a:gd name="connsiteX61" fmla="*/ 243420 w 606933"/>
              <a:gd name="connsiteY61" fmla="*/ 213108 h 606087"/>
              <a:gd name="connsiteX62" fmla="*/ 36714 w 606933"/>
              <a:gd name="connsiteY62" fmla="*/ 179818 h 606087"/>
              <a:gd name="connsiteX63" fmla="*/ 20007 w 606933"/>
              <a:gd name="connsiteY63" fmla="*/ 196501 h 606087"/>
              <a:gd name="connsiteX64" fmla="*/ 20007 w 606933"/>
              <a:gd name="connsiteY64" fmla="*/ 569424 h 606087"/>
              <a:gd name="connsiteX65" fmla="*/ 36714 w 606933"/>
              <a:gd name="connsiteY65" fmla="*/ 586107 h 606087"/>
              <a:gd name="connsiteX66" fmla="*/ 570219 w 606933"/>
              <a:gd name="connsiteY66" fmla="*/ 586107 h 606087"/>
              <a:gd name="connsiteX67" fmla="*/ 586926 w 606933"/>
              <a:gd name="connsiteY67" fmla="*/ 569424 h 606087"/>
              <a:gd name="connsiteX68" fmla="*/ 586926 w 606933"/>
              <a:gd name="connsiteY68" fmla="*/ 196501 h 606087"/>
              <a:gd name="connsiteX69" fmla="*/ 570219 w 606933"/>
              <a:gd name="connsiteY69" fmla="*/ 179818 h 606087"/>
              <a:gd name="connsiteX70" fmla="*/ 262201 w 606933"/>
              <a:gd name="connsiteY70" fmla="*/ 179818 h 606087"/>
              <a:gd name="connsiteX71" fmla="*/ 262101 w 606933"/>
              <a:gd name="connsiteY71" fmla="*/ 179818 h 606087"/>
              <a:gd name="connsiteX72" fmla="*/ 208880 w 606933"/>
              <a:gd name="connsiteY72" fmla="*/ 179818 h 606087"/>
              <a:gd name="connsiteX73" fmla="*/ 208780 w 606933"/>
              <a:gd name="connsiteY73" fmla="*/ 179818 h 606087"/>
              <a:gd name="connsiteX74" fmla="*/ 125448 w 606933"/>
              <a:gd name="connsiteY74" fmla="*/ 0 h 606087"/>
              <a:gd name="connsiteX75" fmla="*/ 142155 w 606933"/>
              <a:gd name="connsiteY75" fmla="*/ 16683 h 606087"/>
              <a:gd name="connsiteX76" fmla="*/ 140554 w 606933"/>
              <a:gd name="connsiteY76" fmla="*/ 23576 h 606087"/>
              <a:gd name="connsiteX77" fmla="*/ 214783 w 606933"/>
              <a:gd name="connsiteY77" fmla="*/ 159838 h 606087"/>
              <a:gd name="connsiteX78" fmla="*/ 256199 w 606933"/>
              <a:gd name="connsiteY78" fmla="*/ 159838 h 606087"/>
              <a:gd name="connsiteX79" fmla="*/ 330427 w 606933"/>
              <a:gd name="connsiteY79" fmla="*/ 23576 h 606087"/>
              <a:gd name="connsiteX80" fmla="*/ 328826 w 606933"/>
              <a:gd name="connsiteY80" fmla="*/ 16683 h 606087"/>
              <a:gd name="connsiteX81" fmla="*/ 345533 w 606933"/>
              <a:gd name="connsiteY81" fmla="*/ 0 h 606087"/>
              <a:gd name="connsiteX82" fmla="*/ 362239 w 606933"/>
              <a:gd name="connsiteY82" fmla="*/ 16683 h 606087"/>
              <a:gd name="connsiteX83" fmla="*/ 347934 w 606933"/>
              <a:gd name="connsiteY83" fmla="*/ 33066 h 606087"/>
              <a:gd name="connsiteX84" fmla="*/ 279007 w 606933"/>
              <a:gd name="connsiteY84" fmla="*/ 159838 h 606087"/>
              <a:gd name="connsiteX85" fmla="*/ 570219 w 606933"/>
              <a:gd name="connsiteY85" fmla="*/ 159838 h 606087"/>
              <a:gd name="connsiteX86" fmla="*/ 606933 w 606933"/>
              <a:gd name="connsiteY86" fmla="*/ 196501 h 606087"/>
              <a:gd name="connsiteX87" fmla="*/ 606933 w 606933"/>
              <a:gd name="connsiteY87" fmla="*/ 569424 h 606087"/>
              <a:gd name="connsiteX88" fmla="*/ 570219 w 606933"/>
              <a:gd name="connsiteY88" fmla="*/ 606087 h 606087"/>
              <a:gd name="connsiteX89" fmla="*/ 36714 w 606933"/>
              <a:gd name="connsiteY89" fmla="*/ 606087 h 606087"/>
              <a:gd name="connsiteX90" fmla="*/ 0 w 606933"/>
              <a:gd name="connsiteY90" fmla="*/ 569424 h 606087"/>
              <a:gd name="connsiteX91" fmla="*/ 0 w 606933"/>
              <a:gd name="connsiteY91" fmla="*/ 196501 h 606087"/>
              <a:gd name="connsiteX92" fmla="*/ 36714 w 606933"/>
              <a:gd name="connsiteY92" fmla="*/ 159838 h 606087"/>
              <a:gd name="connsiteX93" fmla="*/ 191974 w 606933"/>
              <a:gd name="connsiteY93" fmla="*/ 159838 h 606087"/>
              <a:gd name="connsiteX94" fmla="*/ 123047 w 606933"/>
              <a:gd name="connsiteY94" fmla="*/ 33066 h 606087"/>
              <a:gd name="connsiteX95" fmla="*/ 108742 w 606933"/>
              <a:gd name="connsiteY95" fmla="*/ 16683 h 606087"/>
              <a:gd name="connsiteX96" fmla="*/ 125448 w 606933"/>
              <a:gd name="connsiteY96"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6933" h="606087">
                <a:moveTo>
                  <a:pt x="476929" y="532769"/>
                </a:moveTo>
                <a:lnTo>
                  <a:pt x="543517" y="532769"/>
                </a:lnTo>
                <a:cubicBezTo>
                  <a:pt x="549116" y="532769"/>
                  <a:pt x="553515" y="537262"/>
                  <a:pt x="553515" y="542754"/>
                </a:cubicBezTo>
                <a:cubicBezTo>
                  <a:pt x="553515" y="548346"/>
                  <a:pt x="549116" y="552739"/>
                  <a:pt x="543517" y="552739"/>
                </a:cubicBezTo>
                <a:lnTo>
                  <a:pt x="476929" y="552739"/>
                </a:lnTo>
                <a:cubicBezTo>
                  <a:pt x="471330" y="552739"/>
                  <a:pt x="466931" y="548346"/>
                  <a:pt x="466931" y="542754"/>
                </a:cubicBezTo>
                <a:cubicBezTo>
                  <a:pt x="466931" y="537262"/>
                  <a:pt x="471330" y="532769"/>
                  <a:pt x="476929" y="532769"/>
                </a:cubicBezTo>
                <a:close/>
                <a:moveTo>
                  <a:pt x="476929" y="492759"/>
                </a:moveTo>
                <a:lnTo>
                  <a:pt x="543517" y="492759"/>
                </a:lnTo>
                <a:cubicBezTo>
                  <a:pt x="549116" y="492759"/>
                  <a:pt x="553515" y="497268"/>
                  <a:pt x="553515" y="502780"/>
                </a:cubicBezTo>
                <a:cubicBezTo>
                  <a:pt x="553515" y="508391"/>
                  <a:pt x="549116" y="512800"/>
                  <a:pt x="543517" y="512800"/>
                </a:cubicBezTo>
                <a:lnTo>
                  <a:pt x="476929" y="512800"/>
                </a:lnTo>
                <a:cubicBezTo>
                  <a:pt x="471330" y="512800"/>
                  <a:pt x="466931" y="508391"/>
                  <a:pt x="466931" y="502780"/>
                </a:cubicBezTo>
                <a:cubicBezTo>
                  <a:pt x="466931" y="497268"/>
                  <a:pt x="471330" y="492759"/>
                  <a:pt x="476929" y="492759"/>
                </a:cubicBezTo>
                <a:close/>
                <a:moveTo>
                  <a:pt x="476929" y="452819"/>
                </a:moveTo>
                <a:lnTo>
                  <a:pt x="543517" y="452819"/>
                </a:lnTo>
                <a:cubicBezTo>
                  <a:pt x="549116" y="452819"/>
                  <a:pt x="553515" y="457312"/>
                  <a:pt x="553515" y="462804"/>
                </a:cubicBezTo>
                <a:cubicBezTo>
                  <a:pt x="553515" y="468396"/>
                  <a:pt x="549116" y="472789"/>
                  <a:pt x="543517" y="472789"/>
                </a:cubicBezTo>
                <a:lnTo>
                  <a:pt x="476929" y="472789"/>
                </a:lnTo>
                <a:cubicBezTo>
                  <a:pt x="471330" y="472789"/>
                  <a:pt x="466931" y="468396"/>
                  <a:pt x="466931" y="462804"/>
                </a:cubicBezTo>
                <a:cubicBezTo>
                  <a:pt x="466931" y="457312"/>
                  <a:pt x="471330" y="452819"/>
                  <a:pt x="476929" y="452819"/>
                </a:cubicBezTo>
                <a:close/>
                <a:moveTo>
                  <a:pt x="510223" y="339635"/>
                </a:moveTo>
                <a:cubicBezTo>
                  <a:pt x="497326" y="339635"/>
                  <a:pt x="486928" y="350121"/>
                  <a:pt x="486928" y="362904"/>
                </a:cubicBezTo>
                <a:cubicBezTo>
                  <a:pt x="486928" y="375787"/>
                  <a:pt x="497326" y="386273"/>
                  <a:pt x="510223" y="386273"/>
                </a:cubicBezTo>
                <a:cubicBezTo>
                  <a:pt x="523121" y="386273"/>
                  <a:pt x="533519" y="375787"/>
                  <a:pt x="533519" y="362904"/>
                </a:cubicBezTo>
                <a:cubicBezTo>
                  <a:pt x="533519" y="350121"/>
                  <a:pt x="523121" y="339635"/>
                  <a:pt x="510223" y="339635"/>
                </a:cubicBezTo>
                <a:close/>
                <a:moveTo>
                  <a:pt x="510223" y="319662"/>
                </a:moveTo>
                <a:cubicBezTo>
                  <a:pt x="534119" y="319662"/>
                  <a:pt x="553515" y="339036"/>
                  <a:pt x="553515" y="362904"/>
                </a:cubicBezTo>
                <a:cubicBezTo>
                  <a:pt x="553515" y="386772"/>
                  <a:pt x="534119" y="406246"/>
                  <a:pt x="510223" y="406246"/>
                </a:cubicBezTo>
                <a:cubicBezTo>
                  <a:pt x="486328" y="406246"/>
                  <a:pt x="466931" y="386772"/>
                  <a:pt x="466931" y="362904"/>
                </a:cubicBezTo>
                <a:cubicBezTo>
                  <a:pt x="466931" y="339036"/>
                  <a:pt x="486328" y="319662"/>
                  <a:pt x="510223" y="319662"/>
                </a:cubicBezTo>
                <a:close/>
                <a:moveTo>
                  <a:pt x="510223" y="233081"/>
                </a:moveTo>
                <a:cubicBezTo>
                  <a:pt x="497326" y="233081"/>
                  <a:pt x="486928" y="243567"/>
                  <a:pt x="486928" y="256450"/>
                </a:cubicBezTo>
                <a:cubicBezTo>
                  <a:pt x="486928" y="269233"/>
                  <a:pt x="497326" y="279719"/>
                  <a:pt x="510223" y="279719"/>
                </a:cubicBezTo>
                <a:cubicBezTo>
                  <a:pt x="523121" y="279719"/>
                  <a:pt x="533519" y="269233"/>
                  <a:pt x="533519" y="256450"/>
                </a:cubicBezTo>
                <a:cubicBezTo>
                  <a:pt x="533519" y="243567"/>
                  <a:pt x="523121" y="233081"/>
                  <a:pt x="510223" y="233081"/>
                </a:cubicBezTo>
                <a:close/>
                <a:moveTo>
                  <a:pt x="510223" y="213108"/>
                </a:moveTo>
                <a:cubicBezTo>
                  <a:pt x="534119" y="213108"/>
                  <a:pt x="553515" y="232582"/>
                  <a:pt x="553515" y="256450"/>
                </a:cubicBezTo>
                <a:cubicBezTo>
                  <a:pt x="553515" y="280318"/>
                  <a:pt x="534119" y="299692"/>
                  <a:pt x="510223" y="299692"/>
                </a:cubicBezTo>
                <a:cubicBezTo>
                  <a:pt x="486328" y="299692"/>
                  <a:pt x="466931" y="280318"/>
                  <a:pt x="466931" y="256450"/>
                </a:cubicBezTo>
                <a:cubicBezTo>
                  <a:pt x="466931" y="232582"/>
                  <a:pt x="486328" y="213108"/>
                  <a:pt x="510223" y="213108"/>
                </a:cubicBezTo>
                <a:close/>
                <a:moveTo>
                  <a:pt x="243420" y="213108"/>
                </a:moveTo>
                <a:cubicBezTo>
                  <a:pt x="308345" y="213108"/>
                  <a:pt x="364666" y="226194"/>
                  <a:pt x="393877" y="248170"/>
                </a:cubicBezTo>
                <a:cubicBezTo>
                  <a:pt x="430090" y="275341"/>
                  <a:pt x="438493" y="354954"/>
                  <a:pt x="430990" y="417487"/>
                </a:cubicBezTo>
                <a:cubicBezTo>
                  <a:pt x="430390" y="422881"/>
                  <a:pt x="425388" y="426777"/>
                  <a:pt x="419886" y="426177"/>
                </a:cubicBezTo>
                <a:cubicBezTo>
                  <a:pt x="414384" y="425478"/>
                  <a:pt x="410483" y="420583"/>
                  <a:pt x="411183" y="415089"/>
                </a:cubicBezTo>
                <a:cubicBezTo>
                  <a:pt x="419186" y="348761"/>
                  <a:pt x="406281" y="282433"/>
                  <a:pt x="381872" y="264153"/>
                </a:cubicBezTo>
                <a:cubicBezTo>
                  <a:pt x="356363" y="244974"/>
                  <a:pt x="303343" y="233086"/>
                  <a:pt x="243420" y="233086"/>
                </a:cubicBezTo>
                <a:cubicBezTo>
                  <a:pt x="183598" y="233086"/>
                  <a:pt x="130578" y="244974"/>
                  <a:pt x="105068" y="264153"/>
                </a:cubicBezTo>
                <a:cubicBezTo>
                  <a:pt x="87862" y="276939"/>
                  <a:pt x="76258" y="312201"/>
                  <a:pt x="73857" y="358251"/>
                </a:cubicBezTo>
                <a:cubicBezTo>
                  <a:pt x="70656" y="418286"/>
                  <a:pt x="84461" y="478521"/>
                  <a:pt x="105869" y="498299"/>
                </a:cubicBezTo>
                <a:cubicBezTo>
                  <a:pt x="128377" y="519276"/>
                  <a:pt x="182397" y="532762"/>
                  <a:pt x="243420" y="532762"/>
                </a:cubicBezTo>
                <a:cubicBezTo>
                  <a:pt x="304443" y="532762"/>
                  <a:pt x="358463" y="519276"/>
                  <a:pt x="381072" y="498299"/>
                </a:cubicBezTo>
                <a:cubicBezTo>
                  <a:pt x="390075" y="489908"/>
                  <a:pt x="397978" y="474425"/>
                  <a:pt x="403780" y="453548"/>
                </a:cubicBezTo>
                <a:cubicBezTo>
                  <a:pt x="405281" y="448253"/>
                  <a:pt x="410783" y="445157"/>
                  <a:pt x="416085" y="446555"/>
                </a:cubicBezTo>
                <a:cubicBezTo>
                  <a:pt x="421387" y="448054"/>
                  <a:pt x="424488" y="453548"/>
                  <a:pt x="423087" y="458842"/>
                </a:cubicBezTo>
                <a:cubicBezTo>
                  <a:pt x="416085" y="483715"/>
                  <a:pt x="406581" y="501895"/>
                  <a:pt x="394677" y="512983"/>
                </a:cubicBezTo>
                <a:cubicBezTo>
                  <a:pt x="363065" y="542351"/>
                  <a:pt x="295840" y="552740"/>
                  <a:pt x="243420" y="552740"/>
                </a:cubicBezTo>
                <a:cubicBezTo>
                  <a:pt x="191101" y="552740"/>
                  <a:pt x="123876" y="542351"/>
                  <a:pt x="92164" y="512983"/>
                </a:cubicBezTo>
                <a:cubicBezTo>
                  <a:pt x="61752" y="484714"/>
                  <a:pt x="50948" y="412392"/>
                  <a:pt x="53849" y="357252"/>
                </a:cubicBezTo>
                <a:cubicBezTo>
                  <a:pt x="56650" y="304509"/>
                  <a:pt x="70856" y="264752"/>
                  <a:pt x="92964" y="248170"/>
                </a:cubicBezTo>
                <a:cubicBezTo>
                  <a:pt x="122275" y="226194"/>
                  <a:pt x="178496" y="213108"/>
                  <a:pt x="243420" y="213108"/>
                </a:cubicBezTo>
                <a:close/>
                <a:moveTo>
                  <a:pt x="36714" y="179818"/>
                </a:moveTo>
                <a:cubicBezTo>
                  <a:pt x="27510" y="179818"/>
                  <a:pt x="20007" y="187310"/>
                  <a:pt x="20007" y="196501"/>
                </a:cubicBezTo>
                <a:lnTo>
                  <a:pt x="20007" y="569424"/>
                </a:lnTo>
                <a:cubicBezTo>
                  <a:pt x="20007" y="578615"/>
                  <a:pt x="27510" y="586107"/>
                  <a:pt x="36714" y="586107"/>
                </a:cubicBezTo>
                <a:lnTo>
                  <a:pt x="570219" y="586107"/>
                </a:lnTo>
                <a:cubicBezTo>
                  <a:pt x="579423" y="586107"/>
                  <a:pt x="586926" y="578615"/>
                  <a:pt x="586926" y="569424"/>
                </a:cubicBezTo>
                <a:lnTo>
                  <a:pt x="586926" y="196501"/>
                </a:lnTo>
                <a:cubicBezTo>
                  <a:pt x="586926" y="187310"/>
                  <a:pt x="579423" y="179818"/>
                  <a:pt x="570219" y="179818"/>
                </a:cubicBezTo>
                <a:lnTo>
                  <a:pt x="262201" y="179818"/>
                </a:lnTo>
                <a:cubicBezTo>
                  <a:pt x="262101" y="179818"/>
                  <a:pt x="262101" y="179818"/>
                  <a:pt x="262101" y="179818"/>
                </a:cubicBezTo>
                <a:lnTo>
                  <a:pt x="208880" y="179818"/>
                </a:lnTo>
                <a:cubicBezTo>
                  <a:pt x="208880" y="179818"/>
                  <a:pt x="208780" y="179818"/>
                  <a:pt x="208780" y="179818"/>
                </a:cubicBezTo>
                <a:close/>
                <a:moveTo>
                  <a:pt x="125448" y="0"/>
                </a:moveTo>
                <a:cubicBezTo>
                  <a:pt x="134652" y="0"/>
                  <a:pt x="142155" y="7492"/>
                  <a:pt x="142155" y="16683"/>
                </a:cubicBezTo>
                <a:cubicBezTo>
                  <a:pt x="142155" y="19081"/>
                  <a:pt x="141555" y="21478"/>
                  <a:pt x="140554" y="23576"/>
                </a:cubicBezTo>
                <a:lnTo>
                  <a:pt x="214783" y="159838"/>
                </a:lnTo>
                <a:lnTo>
                  <a:pt x="256199" y="159838"/>
                </a:lnTo>
                <a:lnTo>
                  <a:pt x="330427" y="23576"/>
                </a:lnTo>
                <a:cubicBezTo>
                  <a:pt x="329427" y="21478"/>
                  <a:pt x="328826" y="19081"/>
                  <a:pt x="328826" y="16683"/>
                </a:cubicBezTo>
                <a:cubicBezTo>
                  <a:pt x="328826" y="7492"/>
                  <a:pt x="336329" y="0"/>
                  <a:pt x="345533" y="0"/>
                </a:cubicBezTo>
                <a:cubicBezTo>
                  <a:pt x="354736" y="0"/>
                  <a:pt x="362239" y="7492"/>
                  <a:pt x="362239" y="16683"/>
                </a:cubicBezTo>
                <a:cubicBezTo>
                  <a:pt x="362239" y="24975"/>
                  <a:pt x="356037" y="31968"/>
                  <a:pt x="347934" y="33066"/>
                </a:cubicBezTo>
                <a:lnTo>
                  <a:pt x="279007" y="159838"/>
                </a:lnTo>
                <a:lnTo>
                  <a:pt x="570219" y="159838"/>
                </a:lnTo>
                <a:cubicBezTo>
                  <a:pt x="590427" y="159838"/>
                  <a:pt x="606933" y="176222"/>
                  <a:pt x="606933" y="196501"/>
                </a:cubicBezTo>
                <a:lnTo>
                  <a:pt x="606933" y="569424"/>
                </a:lnTo>
                <a:cubicBezTo>
                  <a:pt x="606933" y="589604"/>
                  <a:pt x="590427" y="606087"/>
                  <a:pt x="570219" y="606087"/>
                </a:cubicBezTo>
                <a:lnTo>
                  <a:pt x="36714" y="606087"/>
                </a:lnTo>
                <a:cubicBezTo>
                  <a:pt x="16406" y="606087"/>
                  <a:pt x="0" y="589604"/>
                  <a:pt x="0" y="569424"/>
                </a:cubicBezTo>
                <a:lnTo>
                  <a:pt x="0" y="196501"/>
                </a:lnTo>
                <a:cubicBezTo>
                  <a:pt x="0" y="176222"/>
                  <a:pt x="16406" y="159838"/>
                  <a:pt x="36714" y="159838"/>
                </a:cubicBezTo>
                <a:lnTo>
                  <a:pt x="191974" y="159838"/>
                </a:lnTo>
                <a:lnTo>
                  <a:pt x="123047" y="33066"/>
                </a:lnTo>
                <a:cubicBezTo>
                  <a:pt x="114944" y="31968"/>
                  <a:pt x="108742" y="24975"/>
                  <a:pt x="108742" y="16683"/>
                </a:cubicBezTo>
                <a:cubicBezTo>
                  <a:pt x="108742" y="7492"/>
                  <a:pt x="116245" y="0"/>
                  <a:pt x="125448" y="0"/>
                </a:cubicBezTo>
                <a:close/>
              </a:path>
            </a:pathLst>
          </a:custGeom>
          <a:solidFill>
            <a:srgbClr val="988563"/>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grpSp>
        <p:nvGrpSpPr>
          <p:cNvPr id="19" name="组合 18"/>
          <p:cNvGrpSpPr/>
          <p:nvPr/>
        </p:nvGrpSpPr>
        <p:grpSpPr>
          <a:xfrm>
            <a:off x="9485521" y="2157889"/>
            <a:ext cx="2298854" cy="947119"/>
            <a:chOff x="6568157" y="1443307"/>
            <a:chExt cx="2298854" cy="947119"/>
          </a:xfrm>
        </p:grpSpPr>
        <p:sp>
          <p:nvSpPr>
            <p:cNvPr id="20" name="矩形 19"/>
            <p:cNvSpPr/>
            <p:nvPr/>
          </p:nvSpPr>
          <p:spPr>
            <a:xfrm>
              <a:off x="6568157" y="1840147"/>
              <a:ext cx="2298854" cy="550279"/>
            </a:xfrm>
            <a:prstGeom prst="rect">
              <a:avLst/>
            </a:prstGeom>
          </p:spPr>
          <p:txBody>
            <a:bodyPr wrap="square">
              <a:spAutoFit/>
            </a:bodyPr>
            <a:lstStyle/>
            <a:p>
              <a:pPr algn="ctr">
                <a:lnSpc>
                  <a:spcPct val="130000"/>
                </a:lnSpc>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如</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ALU</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PC</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REG</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Cache</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Mem</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等</a:t>
              </a:r>
              <a:endParaRPr kumimoji="1"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1" name="文本框 20"/>
            <p:cNvSpPr txBox="1"/>
            <p:nvPr/>
          </p:nvSpPr>
          <p:spPr>
            <a:xfrm>
              <a:off x="6866206" y="1443307"/>
              <a:ext cx="1647460" cy="398379"/>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1800" b="0" spc="-150" dirty="0">
                  <a:solidFill>
                    <a:srgbClr val="988563"/>
                  </a:solidFill>
                  <a:latin typeface="微软雅黑 Light" panose="020B0502040204020203" pitchFamily="34" charset="-122"/>
                  <a:ea typeface="微软雅黑 Light" panose="020B0502040204020203" pitchFamily="34" charset="-122"/>
                </a:rPr>
                <a:t>执行通路组件</a:t>
              </a:r>
              <a:endParaRPr lang="zh-CN" altLang="en-US" sz="1800" b="0" spc="-150" dirty="0">
                <a:solidFill>
                  <a:srgbClr val="988563"/>
                </a:solidFill>
                <a:latin typeface="微软雅黑 Light" panose="020B0502040204020203" pitchFamily="34" charset="-122"/>
                <a:ea typeface="微软雅黑 Light" panose="020B0502040204020203" pitchFamily="34" charset="-122"/>
              </a:endParaRPr>
            </a:p>
          </p:txBody>
        </p:sp>
      </p:grpSp>
      <p:sp>
        <p:nvSpPr>
          <p:cNvPr id="22" name="tracker_109732"/>
          <p:cNvSpPr>
            <a:spLocks noChangeAspect="1"/>
          </p:cNvSpPr>
          <p:nvPr/>
        </p:nvSpPr>
        <p:spPr bwMode="auto">
          <a:xfrm>
            <a:off x="7610772" y="3676694"/>
            <a:ext cx="609685" cy="608829"/>
          </a:xfrm>
          <a:custGeom>
            <a:avLst/>
            <a:gdLst>
              <a:gd name="connsiteX0" fmla="*/ 355425 w 607614"/>
              <a:gd name="connsiteY0" fmla="*/ 530180 h 606761"/>
              <a:gd name="connsiteX1" fmla="*/ 342509 w 607614"/>
              <a:gd name="connsiteY1" fmla="*/ 574916 h 606761"/>
              <a:gd name="connsiteX2" fmla="*/ 388096 w 607614"/>
              <a:gd name="connsiteY2" fmla="*/ 562784 h 606761"/>
              <a:gd name="connsiteX3" fmla="*/ 467874 w 607614"/>
              <a:gd name="connsiteY3" fmla="*/ 407347 h 606761"/>
              <a:gd name="connsiteX4" fmla="*/ 364543 w 607614"/>
              <a:gd name="connsiteY4" fmla="*/ 511224 h 606761"/>
              <a:gd name="connsiteX5" fmla="*/ 407091 w 607614"/>
              <a:gd name="connsiteY5" fmla="*/ 553685 h 606761"/>
              <a:gd name="connsiteX6" fmla="*/ 511181 w 607614"/>
              <a:gd name="connsiteY6" fmla="*/ 450566 h 606761"/>
              <a:gd name="connsiteX7" fmla="*/ 511181 w 607614"/>
              <a:gd name="connsiteY7" fmla="*/ 364128 h 606761"/>
              <a:gd name="connsiteX8" fmla="*/ 482310 w 607614"/>
              <a:gd name="connsiteY8" fmla="*/ 392941 h 606761"/>
              <a:gd name="connsiteX9" fmla="*/ 525617 w 607614"/>
              <a:gd name="connsiteY9" fmla="*/ 436160 h 606761"/>
              <a:gd name="connsiteX10" fmla="*/ 553730 w 607614"/>
              <a:gd name="connsiteY10" fmla="*/ 407347 h 606761"/>
              <a:gd name="connsiteX11" fmla="*/ 553730 w 607614"/>
              <a:gd name="connsiteY11" fmla="*/ 392941 h 606761"/>
              <a:gd name="connsiteX12" fmla="*/ 524858 w 607614"/>
              <a:gd name="connsiteY12" fmla="*/ 364128 h 606761"/>
              <a:gd name="connsiteX13" fmla="*/ 511181 w 607614"/>
              <a:gd name="connsiteY13" fmla="*/ 364128 h 606761"/>
              <a:gd name="connsiteX14" fmla="*/ 518020 w 607614"/>
              <a:gd name="connsiteY14" fmla="*/ 341192 h 606761"/>
              <a:gd name="connsiteX15" fmla="*/ 539294 w 607614"/>
              <a:gd name="connsiteY15" fmla="*/ 349722 h 606761"/>
              <a:gd name="connsiteX16" fmla="*/ 568165 w 607614"/>
              <a:gd name="connsiteY16" fmla="*/ 378534 h 606761"/>
              <a:gd name="connsiteX17" fmla="*/ 568165 w 607614"/>
              <a:gd name="connsiteY17" fmla="*/ 421753 h 606761"/>
              <a:gd name="connsiteX18" fmla="*/ 412409 w 607614"/>
              <a:gd name="connsiteY18" fmla="*/ 577190 h 606761"/>
              <a:gd name="connsiteX19" fmla="*/ 333391 w 607614"/>
              <a:gd name="connsiteY19" fmla="*/ 598421 h 606761"/>
              <a:gd name="connsiteX20" fmla="*/ 328073 w 607614"/>
              <a:gd name="connsiteY20" fmla="*/ 603728 h 606761"/>
              <a:gd name="connsiteX21" fmla="*/ 321235 w 607614"/>
              <a:gd name="connsiteY21" fmla="*/ 606761 h 606761"/>
              <a:gd name="connsiteX22" fmla="*/ 314397 w 607614"/>
              <a:gd name="connsiteY22" fmla="*/ 603728 h 606761"/>
              <a:gd name="connsiteX23" fmla="*/ 314397 w 607614"/>
              <a:gd name="connsiteY23" fmla="*/ 589322 h 606761"/>
              <a:gd name="connsiteX24" fmla="*/ 319715 w 607614"/>
              <a:gd name="connsiteY24" fmla="*/ 584014 h 606761"/>
              <a:gd name="connsiteX25" fmla="*/ 340989 w 607614"/>
              <a:gd name="connsiteY25" fmla="*/ 505917 h 606761"/>
              <a:gd name="connsiteX26" fmla="*/ 496746 w 607614"/>
              <a:gd name="connsiteY26" fmla="*/ 349722 h 606761"/>
              <a:gd name="connsiteX27" fmla="*/ 518020 w 607614"/>
              <a:gd name="connsiteY27" fmla="*/ 341192 h 606761"/>
              <a:gd name="connsiteX28" fmla="*/ 208113 w 607614"/>
              <a:gd name="connsiteY28" fmla="*/ 194199 h 606761"/>
              <a:gd name="connsiteX29" fmla="*/ 339462 w 607614"/>
              <a:gd name="connsiteY29" fmla="*/ 288979 h 606761"/>
              <a:gd name="connsiteX30" fmla="*/ 354647 w 607614"/>
              <a:gd name="connsiteY30" fmla="*/ 314759 h 606761"/>
              <a:gd name="connsiteX31" fmla="*/ 344017 w 607614"/>
              <a:gd name="connsiteY31" fmla="*/ 343572 h 606761"/>
              <a:gd name="connsiteX32" fmla="*/ 318203 w 607614"/>
              <a:gd name="connsiteY32" fmla="*/ 354187 h 606761"/>
              <a:gd name="connsiteX33" fmla="*/ 289352 w 607614"/>
              <a:gd name="connsiteY33" fmla="*/ 339022 h 606761"/>
              <a:gd name="connsiteX34" fmla="*/ 194447 w 607614"/>
              <a:gd name="connsiteY34" fmla="*/ 207847 h 606761"/>
              <a:gd name="connsiteX35" fmla="*/ 195206 w 607614"/>
              <a:gd name="connsiteY35" fmla="*/ 194957 h 606761"/>
              <a:gd name="connsiteX36" fmla="*/ 208113 w 607614"/>
              <a:gd name="connsiteY36" fmla="*/ 194199 h 606761"/>
              <a:gd name="connsiteX37" fmla="*/ 88850 w 607614"/>
              <a:gd name="connsiteY37" fmla="*/ 89473 h 606761"/>
              <a:gd name="connsiteX38" fmla="*/ 103279 w 607614"/>
              <a:gd name="connsiteY38" fmla="*/ 89473 h 606761"/>
              <a:gd name="connsiteX39" fmla="*/ 103279 w 607614"/>
              <a:gd name="connsiteY39" fmla="*/ 103127 h 606761"/>
              <a:gd name="connsiteX40" fmla="*/ 20504 w 607614"/>
              <a:gd name="connsiteY40" fmla="*/ 303378 h 606761"/>
              <a:gd name="connsiteX41" fmla="*/ 287054 w 607614"/>
              <a:gd name="connsiteY41" fmla="*/ 586309 h 606761"/>
              <a:gd name="connsiteX42" fmla="*/ 281738 w 607614"/>
              <a:gd name="connsiteY42" fmla="*/ 606030 h 606761"/>
              <a:gd name="connsiteX43" fmla="*/ 0 w 607614"/>
              <a:gd name="connsiteY43" fmla="*/ 303378 h 606761"/>
              <a:gd name="connsiteX44" fmla="*/ 88850 w 607614"/>
              <a:gd name="connsiteY44" fmla="*/ 89473 h 606761"/>
              <a:gd name="connsiteX45" fmla="*/ 303871 w 607614"/>
              <a:gd name="connsiteY45" fmla="*/ 0 h 606761"/>
              <a:gd name="connsiteX46" fmla="*/ 607614 w 607614"/>
              <a:gd name="connsiteY46" fmla="*/ 303389 h 606761"/>
              <a:gd name="connsiteX47" fmla="*/ 604577 w 607614"/>
              <a:gd name="connsiteY47" fmla="*/ 343588 h 606761"/>
              <a:gd name="connsiteX48" fmla="*/ 584074 w 607614"/>
              <a:gd name="connsiteY48" fmla="*/ 343588 h 606761"/>
              <a:gd name="connsiteX49" fmla="*/ 587111 w 607614"/>
              <a:gd name="connsiteY49" fmla="*/ 303389 h 606761"/>
              <a:gd name="connsiteX50" fmla="*/ 313742 w 607614"/>
              <a:gd name="connsiteY50" fmla="*/ 20479 h 606761"/>
              <a:gd name="connsiteX51" fmla="*/ 313742 w 607614"/>
              <a:gd name="connsiteY51" fmla="*/ 144868 h 606761"/>
              <a:gd name="connsiteX52" fmla="*/ 303871 w 607614"/>
              <a:gd name="connsiteY52" fmla="*/ 154729 h 606761"/>
              <a:gd name="connsiteX53" fmla="*/ 293999 w 607614"/>
              <a:gd name="connsiteY53" fmla="*/ 144868 h 606761"/>
              <a:gd name="connsiteX54" fmla="*/ 293999 w 607614"/>
              <a:gd name="connsiteY54" fmla="*/ 9860 h 606761"/>
              <a:gd name="connsiteX55" fmla="*/ 303871 w 607614"/>
              <a:gd name="connsiteY55"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7614" h="606761">
                <a:moveTo>
                  <a:pt x="355425" y="530180"/>
                </a:moveTo>
                <a:lnTo>
                  <a:pt x="342509" y="574916"/>
                </a:lnTo>
                <a:lnTo>
                  <a:pt x="388096" y="562784"/>
                </a:lnTo>
                <a:close/>
                <a:moveTo>
                  <a:pt x="467874" y="407347"/>
                </a:moveTo>
                <a:lnTo>
                  <a:pt x="364543" y="511224"/>
                </a:lnTo>
                <a:lnTo>
                  <a:pt x="407091" y="553685"/>
                </a:lnTo>
                <a:lnTo>
                  <a:pt x="511181" y="450566"/>
                </a:lnTo>
                <a:close/>
                <a:moveTo>
                  <a:pt x="511181" y="364128"/>
                </a:moveTo>
                <a:lnTo>
                  <a:pt x="482310" y="392941"/>
                </a:lnTo>
                <a:lnTo>
                  <a:pt x="525617" y="436160"/>
                </a:lnTo>
                <a:lnTo>
                  <a:pt x="553730" y="407347"/>
                </a:lnTo>
                <a:cubicBezTo>
                  <a:pt x="558288" y="403556"/>
                  <a:pt x="558288" y="396732"/>
                  <a:pt x="553730" y="392941"/>
                </a:cubicBezTo>
                <a:lnTo>
                  <a:pt x="524858" y="364128"/>
                </a:lnTo>
                <a:cubicBezTo>
                  <a:pt x="521818" y="360337"/>
                  <a:pt x="514980" y="360337"/>
                  <a:pt x="511181" y="364128"/>
                </a:cubicBezTo>
                <a:close/>
                <a:moveTo>
                  <a:pt x="518020" y="341192"/>
                </a:moveTo>
                <a:cubicBezTo>
                  <a:pt x="525807" y="341192"/>
                  <a:pt x="533595" y="344035"/>
                  <a:pt x="539294" y="349722"/>
                </a:cubicBezTo>
                <a:lnTo>
                  <a:pt x="568165" y="378534"/>
                </a:lnTo>
                <a:cubicBezTo>
                  <a:pt x="580322" y="390666"/>
                  <a:pt x="580322" y="409622"/>
                  <a:pt x="568165" y="421753"/>
                </a:cubicBezTo>
                <a:lnTo>
                  <a:pt x="412409" y="577190"/>
                </a:lnTo>
                <a:lnTo>
                  <a:pt x="333391" y="598421"/>
                </a:lnTo>
                <a:lnTo>
                  <a:pt x="328073" y="603728"/>
                </a:lnTo>
                <a:cubicBezTo>
                  <a:pt x="326553" y="606003"/>
                  <a:pt x="323514" y="606761"/>
                  <a:pt x="321235" y="606761"/>
                </a:cubicBezTo>
                <a:cubicBezTo>
                  <a:pt x="318955" y="606761"/>
                  <a:pt x="315916" y="606003"/>
                  <a:pt x="314397" y="603728"/>
                </a:cubicBezTo>
                <a:cubicBezTo>
                  <a:pt x="309838" y="599937"/>
                  <a:pt x="309838" y="593113"/>
                  <a:pt x="314397" y="589322"/>
                </a:cubicBezTo>
                <a:lnTo>
                  <a:pt x="319715" y="584014"/>
                </a:lnTo>
                <a:lnTo>
                  <a:pt x="340989" y="505917"/>
                </a:lnTo>
                <a:lnTo>
                  <a:pt x="496746" y="349722"/>
                </a:lnTo>
                <a:cubicBezTo>
                  <a:pt x="502444" y="344035"/>
                  <a:pt x="510232" y="341192"/>
                  <a:pt x="518020" y="341192"/>
                </a:cubicBezTo>
                <a:close/>
                <a:moveTo>
                  <a:pt x="208113" y="194199"/>
                </a:moveTo>
                <a:lnTo>
                  <a:pt x="339462" y="288979"/>
                </a:lnTo>
                <a:cubicBezTo>
                  <a:pt x="347814" y="295045"/>
                  <a:pt x="353128" y="304902"/>
                  <a:pt x="354647" y="314759"/>
                </a:cubicBezTo>
                <a:cubicBezTo>
                  <a:pt x="355406" y="325374"/>
                  <a:pt x="351610" y="335990"/>
                  <a:pt x="344017" y="343572"/>
                </a:cubicBezTo>
                <a:cubicBezTo>
                  <a:pt x="337184" y="350396"/>
                  <a:pt x="328073" y="354187"/>
                  <a:pt x="318203" y="354187"/>
                </a:cubicBezTo>
                <a:cubicBezTo>
                  <a:pt x="306815" y="354187"/>
                  <a:pt x="296185" y="348121"/>
                  <a:pt x="289352" y="339022"/>
                </a:cubicBezTo>
                <a:lnTo>
                  <a:pt x="194447" y="207847"/>
                </a:lnTo>
                <a:cubicBezTo>
                  <a:pt x="191410" y="204056"/>
                  <a:pt x="192169" y="198749"/>
                  <a:pt x="195206" y="194957"/>
                </a:cubicBezTo>
                <a:cubicBezTo>
                  <a:pt x="199002" y="191924"/>
                  <a:pt x="204317" y="191166"/>
                  <a:pt x="208113" y="194199"/>
                </a:cubicBezTo>
                <a:close/>
                <a:moveTo>
                  <a:pt x="88850" y="89473"/>
                </a:moveTo>
                <a:cubicBezTo>
                  <a:pt x="92647" y="84922"/>
                  <a:pt x="98722" y="84922"/>
                  <a:pt x="103279" y="89473"/>
                </a:cubicBezTo>
                <a:cubicBezTo>
                  <a:pt x="107076" y="93266"/>
                  <a:pt x="107076" y="99334"/>
                  <a:pt x="103279" y="103127"/>
                </a:cubicBezTo>
                <a:cubicBezTo>
                  <a:pt x="49361" y="156982"/>
                  <a:pt x="20504" y="228284"/>
                  <a:pt x="20504" y="303378"/>
                </a:cubicBezTo>
                <a:cubicBezTo>
                  <a:pt x="20504" y="454325"/>
                  <a:pt x="138971" y="577206"/>
                  <a:pt x="287054" y="586309"/>
                </a:cubicBezTo>
                <a:lnTo>
                  <a:pt x="281738" y="606030"/>
                </a:lnTo>
                <a:cubicBezTo>
                  <a:pt x="124542" y="594652"/>
                  <a:pt x="0" y="463427"/>
                  <a:pt x="0" y="303378"/>
                </a:cubicBezTo>
                <a:cubicBezTo>
                  <a:pt x="0" y="222216"/>
                  <a:pt x="31136" y="146363"/>
                  <a:pt x="88850" y="89473"/>
                </a:cubicBezTo>
                <a:close/>
                <a:moveTo>
                  <a:pt x="303871" y="0"/>
                </a:moveTo>
                <a:cubicBezTo>
                  <a:pt x="471689" y="0"/>
                  <a:pt x="607614" y="135767"/>
                  <a:pt x="607614" y="303389"/>
                </a:cubicBezTo>
                <a:cubicBezTo>
                  <a:pt x="607614" y="317042"/>
                  <a:pt x="606855" y="330694"/>
                  <a:pt x="604577" y="343588"/>
                </a:cubicBezTo>
                <a:lnTo>
                  <a:pt x="584074" y="343588"/>
                </a:lnTo>
                <a:cubicBezTo>
                  <a:pt x="586352" y="330694"/>
                  <a:pt x="587111" y="317042"/>
                  <a:pt x="587111" y="303389"/>
                </a:cubicBezTo>
                <a:cubicBezTo>
                  <a:pt x="587111" y="150936"/>
                  <a:pt x="465614" y="25788"/>
                  <a:pt x="313742" y="20479"/>
                </a:cubicBezTo>
                <a:lnTo>
                  <a:pt x="313742" y="144868"/>
                </a:lnTo>
                <a:cubicBezTo>
                  <a:pt x="313742" y="150178"/>
                  <a:pt x="309186" y="154729"/>
                  <a:pt x="303871" y="154729"/>
                </a:cubicBezTo>
                <a:cubicBezTo>
                  <a:pt x="298555" y="154729"/>
                  <a:pt x="293999" y="150178"/>
                  <a:pt x="293999" y="144868"/>
                </a:cubicBezTo>
                <a:lnTo>
                  <a:pt x="293999" y="9860"/>
                </a:lnTo>
                <a:cubicBezTo>
                  <a:pt x="293999" y="4551"/>
                  <a:pt x="298555" y="0"/>
                  <a:pt x="303871" y="0"/>
                </a:cubicBezTo>
                <a:close/>
              </a:path>
            </a:pathLst>
          </a:custGeom>
          <a:solidFill>
            <a:srgbClr val="988563"/>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grpSp>
        <p:nvGrpSpPr>
          <p:cNvPr id="23" name="组合 22"/>
          <p:cNvGrpSpPr/>
          <p:nvPr/>
        </p:nvGrpSpPr>
        <p:grpSpPr>
          <a:xfrm>
            <a:off x="6797503" y="4480213"/>
            <a:ext cx="2298854" cy="947119"/>
            <a:chOff x="6568157" y="1443307"/>
            <a:chExt cx="2298854" cy="947119"/>
          </a:xfrm>
        </p:grpSpPr>
        <p:sp>
          <p:nvSpPr>
            <p:cNvPr id="24" name="矩形 23"/>
            <p:cNvSpPr/>
            <p:nvPr/>
          </p:nvSpPr>
          <p:spPr>
            <a:xfrm>
              <a:off x="6568157" y="1840147"/>
              <a:ext cx="2298854" cy="550279"/>
            </a:xfrm>
            <a:prstGeom prst="rect">
              <a:avLst/>
            </a:prstGeom>
          </p:spPr>
          <p:txBody>
            <a:bodyPr wrap="square">
              <a:spAutoFit/>
            </a:bodyPr>
            <a:lstStyle/>
            <a:p>
              <a:pPr algn="ctr">
                <a:lnSpc>
                  <a:spcPct val="130000"/>
                </a:lnSpc>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包括控制信号、时钟周期、流水线、任务调度等问题</a:t>
              </a:r>
              <a:endParaRPr kumimoji="1"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5" name="文本框 24"/>
            <p:cNvSpPr txBox="1"/>
            <p:nvPr/>
          </p:nvSpPr>
          <p:spPr>
            <a:xfrm>
              <a:off x="6866602" y="1443307"/>
              <a:ext cx="1758137" cy="398379"/>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r>
                <a:rPr lang="zh-CN" altLang="en-US" sz="1800" b="0" spc="-150" dirty="0">
                  <a:solidFill>
                    <a:srgbClr val="988563"/>
                  </a:solidFill>
                  <a:latin typeface="微软雅黑 Light" panose="020B0502040204020203" pitchFamily="34" charset="-122"/>
                  <a:ea typeface="微软雅黑 Light" panose="020B0502040204020203" pitchFamily="34" charset="-122"/>
                </a:rPr>
                <a:t>指令的处理方式</a:t>
              </a:r>
              <a:endParaRPr lang="zh-CN" altLang="en-US" sz="1800" b="0" spc="-150" dirty="0">
                <a:solidFill>
                  <a:srgbClr val="988563"/>
                </a:solidFill>
                <a:latin typeface="微软雅黑 Light" panose="020B0502040204020203" pitchFamily="34" charset="-122"/>
                <a:ea typeface="微软雅黑 Light" panose="020B0502040204020203" pitchFamily="34" charset="-122"/>
              </a:endParaRPr>
            </a:p>
          </p:txBody>
        </p:sp>
      </p:grpSp>
      <p:sp>
        <p:nvSpPr>
          <p:cNvPr id="26" name="tracker_109732"/>
          <p:cNvSpPr>
            <a:spLocks noChangeAspect="1"/>
          </p:cNvSpPr>
          <p:nvPr/>
        </p:nvSpPr>
        <p:spPr bwMode="auto">
          <a:xfrm>
            <a:off x="10318748" y="4360910"/>
            <a:ext cx="609685" cy="427579"/>
          </a:xfrm>
          <a:custGeom>
            <a:avLst/>
            <a:gdLst>
              <a:gd name="connsiteX0" fmla="*/ 273335 w 607639"/>
              <a:gd name="connsiteY0" fmla="*/ 374599 h 426145"/>
              <a:gd name="connsiteX1" fmla="*/ 273335 w 607639"/>
              <a:gd name="connsiteY1" fmla="*/ 398061 h 426145"/>
              <a:gd name="connsiteX2" fmla="*/ 334304 w 607639"/>
              <a:gd name="connsiteY2" fmla="*/ 398061 h 426145"/>
              <a:gd name="connsiteX3" fmla="*/ 334304 w 607639"/>
              <a:gd name="connsiteY3" fmla="*/ 374599 h 426145"/>
              <a:gd name="connsiteX4" fmla="*/ 124137 w 607639"/>
              <a:gd name="connsiteY4" fmla="*/ 291153 h 426145"/>
              <a:gd name="connsiteX5" fmla="*/ 129475 w 607639"/>
              <a:gd name="connsiteY5" fmla="*/ 291153 h 426145"/>
              <a:gd name="connsiteX6" fmla="*/ 143530 w 607639"/>
              <a:gd name="connsiteY6" fmla="*/ 305196 h 426145"/>
              <a:gd name="connsiteX7" fmla="*/ 129475 w 607639"/>
              <a:gd name="connsiteY7" fmla="*/ 319238 h 426145"/>
              <a:gd name="connsiteX8" fmla="*/ 124137 w 607639"/>
              <a:gd name="connsiteY8" fmla="*/ 319238 h 426145"/>
              <a:gd name="connsiteX9" fmla="*/ 110082 w 607639"/>
              <a:gd name="connsiteY9" fmla="*/ 305196 h 426145"/>
              <a:gd name="connsiteX10" fmla="*/ 124137 w 607639"/>
              <a:gd name="connsiteY10" fmla="*/ 291153 h 426145"/>
              <a:gd name="connsiteX11" fmla="*/ 28215 w 607639"/>
              <a:gd name="connsiteY11" fmla="*/ 28084 h 426145"/>
              <a:gd name="connsiteX12" fmla="*/ 28215 w 607639"/>
              <a:gd name="connsiteY12" fmla="*/ 291147 h 426145"/>
              <a:gd name="connsiteX13" fmla="*/ 81262 w 607639"/>
              <a:gd name="connsiteY13" fmla="*/ 291147 h 426145"/>
              <a:gd name="connsiteX14" fmla="*/ 95325 w 607639"/>
              <a:gd name="connsiteY14" fmla="*/ 305189 h 426145"/>
              <a:gd name="connsiteX15" fmla="*/ 81262 w 607639"/>
              <a:gd name="connsiteY15" fmla="*/ 319231 h 426145"/>
              <a:gd name="connsiteX16" fmla="*/ 28215 w 607639"/>
              <a:gd name="connsiteY16" fmla="*/ 319231 h 426145"/>
              <a:gd name="connsiteX17" fmla="*/ 28215 w 607639"/>
              <a:gd name="connsiteY17" fmla="*/ 346426 h 426145"/>
              <a:gd name="connsiteX18" fmla="*/ 259183 w 607639"/>
              <a:gd name="connsiteY18" fmla="*/ 346426 h 426145"/>
              <a:gd name="connsiteX19" fmla="*/ 348456 w 607639"/>
              <a:gd name="connsiteY19" fmla="*/ 346426 h 426145"/>
              <a:gd name="connsiteX20" fmla="*/ 579424 w 607639"/>
              <a:gd name="connsiteY20" fmla="*/ 346426 h 426145"/>
              <a:gd name="connsiteX21" fmla="*/ 579424 w 607639"/>
              <a:gd name="connsiteY21" fmla="*/ 319231 h 426145"/>
              <a:gd name="connsiteX22" fmla="*/ 174183 w 607639"/>
              <a:gd name="connsiteY22" fmla="*/ 319231 h 426145"/>
              <a:gd name="connsiteX23" fmla="*/ 160121 w 607639"/>
              <a:gd name="connsiteY23" fmla="*/ 305189 h 426145"/>
              <a:gd name="connsiteX24" fmla="*/ 174183 w 607639"/>
              <a:gd name="connsiteY24" fmla="*/ 291147 h 426145"/>
              <a:gd name="connsiteX25" fmla="*/ 579424 w 607639"/>
              <a:gd name="connsiteY25" fmla="*/ 291147 h 426145"/>
              <a:gd name="connsiteX26" fmla="*/ 579424 w 607639"/>
              <a:gd name="connsiteY26" fmla="*/ 28084 h 426145"/>
              <a:gd name="connsiteX27" fmla="*/ 14063 w 607639"/>
              <a:gd name="connsiteY27" fmla="*/ 0 h 426145"/>
              <a:gd name="connsiteX28" fmla="*/ 593487 w 607639"/>
              <a:gd name="connsiteY28" fmla="*/ 0 h 426145"/>
              <a:gd name="connsiteX29" fmla="*/ 607639 w 607639"/>
              <a:gd name="connsiteY29" fmla="*/ 14042 h 426145"/>
              <a:gd name="connsiteX30" fmla="*/ 607639 w 607639"/>
              <a:gd name="connsiteY30" fmla="*/ 305189 h 426145"/>
              <a:gd name="connsiteX31" fmla="*/ 607639 w 607639"/>
              <a:gd name="connsiteY31" fmla="*/ 360468 h 426145"/>
              <a:gd name="connsiteX32" fmla="*/ 593487 w 607639"/>
              <a:gd name="connsiteY32" fmla="*/ 374599 h 426145"/>
              <a:gd name="connsiteX33" fmla="*/ 362519 w 607639"/>
              <a:gd name="connsiteY33" fmla="*/ 374599 h 426145"/>
              <a:gd name="connsiteX34" fmla="*/ 362519 w 607639"/>
              <a:gd name="connsiteY34" fmla="*/ 398061 h 426145"/>
              <a:gd name="connsiteX35" fmla="*/ 416456 w 607639"/>
              <a:gd name="connsiteY35" fmla="*/ 398061 h 426145"/>
              <a:gd name="connsiteX36" fmla="*/ 430608 w 607639"/>
              <a:gd name="connsiteY36" fmla="*/ 412103 h 426145"/>
              <a:gd name="connsiteX37" fmla="*/ 416456 w 607639"/>
              <a:gd name="connsiteY37" fmla="*/ 426145 h 426145"/>
              <a:gd name="connsiteX38" fmla="*/ 191094 w 607639"/>
              <a:gd name="connsiteY38" fmla="*/ 426145 h 426145"/>
              <a:gd name="connsiteX39" fmla="*/ 177032 w 607639"/>
              <a:gd name="connsiteY39" fmla="*/ 412103 h 426145"/>
              <a:gd name="connsiteX40" fmla="*/ 191094 w 607639"/>
              <a:gd name="connsiteY40" fmla="*/ 398061 h 426145"/>
              <a:gd name="connsiteX41" fmla="*/ 245121 w 607639"/>
              <a:gd name="connsiteY41" fmla="*/ 398061 h 426145"/>
              <a:gd name="connsiteX42" fmla="*/ 245121 w 607639"/>
              <a:gd name="connsiteY42" fmla="*/ 374599 h 426145"/>
              <a:gd name="connsiteX43" fmla="*/ 14063 w 607639"/>
              <a:gd name="connsiteY43" fmla="*/ 374599 h 426145"/>
              <a:gd name="connsiteX44" fmla="*/ 0 w 607639"/>
              <a:gd name="connsiteY44" fmla="*/ 360468 h 426145"/>
              <a:gd name="connsiteX45" fmla="*/ 0 w 607639"/>
              <a:gd name="connsiteY45" fmla="*/ 305189 h 426145"/>
              <a:gd name="connsiteX46" fmla="*/ 0 w 607639"/>
              <a:gd name="connsiteY46" fmla="*/ 14042 h 426145"/>
              <a:gd name="connsiteX47" fmla="*/ 14063 w 607639"/>
              <a:gd name="connsiteY47" fmla="*/ 0 h 42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426145">
                <a:moveTo>
                  <a:pt x="273335" y="374599"/>
                </a:moveTo>
                <a:lnTo>
                  <a:pt x="273335" y="398061"/>
                </a:lnTo>
                <a:lnTo>
                  <a:pt x="334304" y="398061"/>
                </a:lnTo>
                <a:lnTo>
                  <a:pt x="334304" y="374599"/>
                </a:lnTo>
                <a:close/>
                <a:moveTo>
                  <a:pt x="124137" y="291153"/>
                </a:moveTo>
                <a:lnTo>
                  <a:pt x="129475" y="291153"/>
                </a:lnTo>
                <a:cubicBezTo>
                  <a:pt x="137214" y="291153"/>
                  <a:pt x="143530" y="297463"/>
                  <a:pt x="143530" y="305196"/>
                </a:cubicBezTo>
                <a:cubicBezTo>
                  <a:pt x="143530" y="312928"/>
                  <a:pt x="137214" y="319238"/>
                  <a:pt x="129475" y="319238"/>
                </a:cubicBezTo>
                <a:lnTo>
                  <a:pt x="124137" y="319238"/>
                </a:lnTo>
                <a:cubicBezTo>
                  <a:pt x="116398" y="319238"/>
                  <a:pt x="110082" y="312928"/>
                  <a:pt x="110082" y="305196"/>
                </a:cubicBezTo>
                <a:cubicBezTo>
                  <a:pt x="110082" y="297463"/>
                  <a:pt x="116398" y="291153"/>
                  <a:pt x="124137" y="291153"/>
                </a:cubicBezTo>
                <a:close/>
                <a:moveTo>
                  <a:pt x="28215" y="28084"/>
                </a:moveTo>
                <a:lnTo>
                  <a:pt x="28215" y="291147"/>
                </a:lnTo>
                <a:lnTo>
                  <a:pt x="81262" y="291147"/>
                </a:lnTo>
                <a:cubicBezTo>
                  <a:pt x="89005" y="291147"/>
                  <a:pt x="95325" y="297457"/>
                  <a:pt x="95325" y="305189"/>
                </a:cubicBezTo>
                <a:cubicBezTo>
                  <a:pt x="95325" y="312921"/>
                  <a:pt x="89005" y="319231"/>
                  <a:pt x="81262" y="319231"/>
                </a:cubicBezTo>
                <a:lnTo>
                  <a:pt x="28215" y="319231"/>
                </a:lnTo>
                <a:lnTo>
                  <a:pt x="28215" y="346426"/>
                </a:lnTo>
                <a:lnTo>
                  <a:pt x="259183" y="346426"/>
                </a:lnTo>
                <a:lnTo>
                  <a:pt x="348456" y="346426"/>
                </a:lnTo>
                <a:lnTo>
                  <a:pt x="579424" y="346426"/>
                </a:lnTo>
                <a:lnTo>
                  <a:pt x="579424" y="319231"/>
                </a:lnTo>
                <a:lnTo>
                  <a:pt x="174183" y="319231"/>
                </a:lnTo>
                <a:cubicBezTo>
                  <a:pt x="166440" y="319231"/>
                  <a:pt x="160121" y="312921"/>
                  <a:pt x="160121" y="305189"/>
                </a:cubicBezTo>
                <a:cubicBezTo>
                  <a:pt x="160121" y="297457"/>
                  <a:pt x="166440" y="291147"/>
                  <a:pt x="174183" y="291147"/>
                </a:cubicBezTo>
                <a:lnTo>
                  <a:pt x="579424" y="291147"/>
                </a:lnTo>
                <a:lnTo>
                  <a:pt x="579424" y="28084"/>
                </a:lnTo>
                <a:close/>
                <a:moveTo>
                  <a:pt x="14063" y="0"/>
                </a:moveTo>
                <a:lnTo>
                  <a:pt x="593487" y="0"/>
                </a:lnTo>
                <a:cubicBezTo>
                  <a:pt x="601320" y="0"/>
                  <a:pt x="607639" y="6221"/>
                  <a:pt x="607639" y="14042"/>
                </a:cubicBezTo>
                <a:lnTo>
                  <a:pt x="607639" y="305189"/>
                </a:lnTo>
                <a:lnTo>
                  <a:pt x="607639" y="360468"/>
                </a:lnTo>
                <a:cubicBezTo>
                  <a:pt x="607639" y="368289"/>
                  <a:pt x="601320" y="374599"/>
                  <a:pt x="593487" y="374599"/>
                </a:cubicBezTo>
                <a:lnTo>
                  <a:pt x="362519" y="374599"/>
                </a:lnTo>
                <a:lnTo>
                  <a:pt x="362519" y="398061"/>
                </a:lnTo>
                <a:lnTo>
                  <a:pt x="416456" y="398061"/>
                </a:lnTo>
                <a:cubicBezTo>
                  <a:pt x="424288" y="398061"/>
                  <a:pt x="430608" y="404283"/>
                  <a:pt x="430608" y="412103"/>
                </a:cubicBezTo>
                <a:cubicBezTo>
                  <a:pt x="430608" y="419835"/>
                  <a:pt x="424288" y="426145"/>
                  <a:pt x="416456" y="426145"/>
                </a:cubicBezTo>
                <a:lnTo>
                  <a:pt x="191094" y="426145"/>
                </a:lnTo>
                <a:cubicBezTo>
                  <a:pt x="183351" y="426145"/>
                  <a:pt x="177032" y="419835"/>
                  <a:pt x="177032" y="412103"/>
                </a:cubicBezTo>
                <a:cubicBezTo>
                  <a:pt x="177032" y="404283"/>
                  <a:pt x="183351" y="398061"/>
                  <a:pt x="191094" y="398061"/>
                </a:cubicBezTo>
                <a:lnTo>
                  <a:pt x="245121" y="398061"/>
                </a:lnTo>
                <a:lnTo>
                  <a:pt x="245121" y="374599"/>
                </a:lnTo>
                <a:lnTo>
                  <a:pt x="14063" y="374599"/>
                </a:lnTo>
                <a:cubicBezTo>
                  <a:pt x="6319" y="374599"/>
                  <a:pt x="0" y="368289"/>
                  <a:pt x="0" y="360468"/>
                </a:cubicBezTo>
                <a:lnTo>
                  <a:pt x="0" y="305189"/>
                </a:lnTo>
                <a:lnTo>
                  <a:pt x="0" y="14042"/>
                </a:lnTo>
                <a:cubicBezTo>
                  <a:pt x="0" y="6221"/>
                  <a:pt x="6319" y="0"/>
                  <a:pt x="14063" y="0"/>
                </a:cubicBezTo>
                <a:close/>
              </a:path>
            </a:pathLst>
          </a:custGeom>
          <a:solidFill>
            <a:srgbClr val="988563"/>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grpSp>
        <p:nvGrpSpPr>
          <p:cNvPr id="27" name="组合 26"/>
          <p:cNvGrpSpPr/>
          <p:nvPr/>
        </p:nvGrpSpPr>
        <p:grpSpPr>
          <a:xfrm>
            <a:off x="9505479" y="5073805"/>
            <a:ext cx="2298854" cy="947119"/>
            <a:chOff x="6568157" y="1443307"/>
            <a:chExt cx="2298854" cy="947119"/>
          </a:xfrm>
        </p:grpSpPr>
        <p:sp>
          <p:nvSpPr>
            <p:cNvPr id="28" name="矩形 27"/>
            <p:cNvSpPr/>
            <p:nvPr/>
          </p:nvSpPr>
          <p:spPr>
            <a:xfrm>
              <a:off x="6568157" y="1840147"/>
              <a:ext cx="2298854" cy="550279"/>
            </a:xfrm>
            <a:prstGeom prst="rect">
              <a:avLst/>
            </a:prstGeom>
          </p:spPr>
          <p:txBody>
            <a:bodyPr wrap="square">
              <a:spAutoFit/>
            </a:bodyPr>
            <a:lstStyle/>
            <a:p>
              <a:pPr algn="ctr">
                <a:lnSpc>
                  <a:spcPct val="130000"/>
                </a:lnSpc>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需要额外考虑核心结构、核间通信等设计</a:t>
              </a:r>
              <a:endParaRPr kumimoji="1"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9" name="文本框 28"/>
            <p:cNvSpPr txBox="1"/>
            <p:nvPr/>
          </p:nvSpPr>
          <p:spPr>
            <a:xfrm>
              <a:off x="6977279" y="1443307"/>
              <a:ext cx="1647460" cy="398379"/>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r>
                <a:rPr lang="zh-CN" altLang="en-US" sz="1800" b="0" spc="-150" dirty="0">
                  <a:solidFill>
                    <a:srgbClr val="988563"/>
                  </a:solidFill>
                  <a:latin typeface="微软雅黑 Light" panose="020B0502040204020203" pitchFamily="34" charset="-122"/>
                  <a:ea typeface="微软雅黑 Light" panose="020B0502040204020203" pitchFamily="34" charset="-122"/>
                </a:rPr>
                <a:t>多核心处理器</a:t>
              </a:r>
              <a:endParaRPr lang="zh-CN" altLang="en-US" sz="1800" b="0" spc="-150" dirty="0">
                <a:solidFill>
                  <a:srgbClr val="988563"/>
                </a:solidFill>
                <a:latin typeface="微软雅黑 Light" panose="020B0502040204020203" pitchFamily="34" charset="-122"/>
                <a:ea typeface="微软雅黑 Light" panose="020B0502040204020203" pitchFamily="34" charset="-122"/>
              </a:endParaRPr>
            </a:p>
          </p:txBody>
        </p:sp>
      </p:grpSp>
      <p:sp>
        <p:nvSpPr>
          <p:cNvPr id="30" name="文本框 29"/>
          <p:cNvSpPr txBox="1"/>
          <p:nvPr/>
        </p:nvSpPr>
        <p:spPr>
          <a:xfrm>
            <a:off x="1043613" y="2157889"/>
            <a:ext cx="2874439" cy="943592"/>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r>
              <a:rPr lang="en-US" altLang="zh-CN" sz="2400" b="0" dirty="0">
                <a:solidFill>
                  <a:srgbClr val="2F3032"/>
                </a:solidFill>
                <a:latin typeface="微软雅黑 Light" panose="020B0502040204020203" pitchFamily="34" charset="-122"/>
                <a:ea typeface="微软雅黑 Light" panose="020B0502040204020203" pitchFamily="34" charset="-122"/>
              </a:rPr>
              <a:t>RISC-V</a:t>
            </a:r>
            <a:endParaRPr lang="en-US" altLang="zh-CN" sz="2400" b="0" dirty="0">
              <a:solidFill>
                <a:srgbClr val="2F3032"/>
              </a:solidFill>
              <a:latin typeface="微软雅黑 Light" panose="020B0502040204020203" pitchFamily="34" charset="-122"/>
              <a:ea typeface="微软雅黑 Light" panose="020B0502040204020203" pitchFamily="34" charset="-122"/>
            </a:endParaRPr>
          </a:p>
          <a:p>
            <a:r>
              <a:rPr lang="zh-CN" altLang="en-US" sz="2400" b="0" dirty="0">
                <a:solidFill>
                  <a:srgbClr val="988563"/>
                </a:solidFill>
                <a:latin typeface="微软雅黑 Light" panose="020B0502040204020203" pitchFamily="34" charset="-122"/>
                <a:ea typeface="微软雅黑 Light" panose="020B0502040204020203" pitchFamily="34" charset="-122"/>
              </a:rPr>
              <a:t>处理器设计概述</a:t>
            </a:r>
            <a:endParaRPr lang="zh-CN" altLang="en-US" sz="2400" b="0" dirty="0">
              <a:solidFill>
                <a:srgbClr val="988563"/>
              </a:solidFill>
              <a:latin typeface="微软雅黑 Light" panose="020B0502040204020203" pitchFamily="34" charset="-122"/>
              <a:ea typeface="微软雅黑 Light" panose="020B0502040204020203" pitchFamily="34" charset="-122"/>
            </a:endParaRPr>
          </a:p>
        </p:txBody>
      </p:sp>
      <p:sp>
        <p:nvSpPr>
          <p:cNvPr id="31" name="矩形 30"/>
          <p:cNvSpPr/>
          <p:nvPr/>
        </p:nvSpPr>
        <p:spPr>
          <a:xfrm>
            <a:off x="1482682" y="3652092"/>
            <a:ext cx="4025840" cy="512128"/>
          </a:xfrm>
          <a:prstGeom prst="rect">
            <a:avLst/>
          </a:prstGeom>
        </p:spPr>
        <p:txBody>
          <a:bodyPr wrap="square">
            <a:spAutoFit/>
          </a:bodyPr>
          <a:lstStyle/>
          <a:p>
            <a:pPr>
              <a:lnSpc>
                <a:spcPct val="130000"/>
              </a:lnSpc>
            </a:pPr>
            <a:r>
              <a:rPr lang="en-US" altLang="zh-CN" sz="1100" dirty="0">
                <a:solidFill>
                  <a:schemeClr val="tx1">
                    <a:lumMod val="50000"/>
                    <a:lumOff val="50000"/>
                  </a:schemeClr>
                </a:solidFill>
                <a:latin typeface="微软雅黑 Light" panose="020B0502040204020203" pitchFamily="34" charset="-122"/>
                <a:ea typeface="微软雅黑 Light" panose="020B0502040204020203" pitchFamily="34" charset="-122"/>
              </a:rPr>
              <a:t>RISC-V</a:t>
            </a:r>
            <a:r>
              <a:rPr lang="zh-CN" altLang="en-US" sz="1100" dirty="0">
                <a:solidFill>
                  <a:schemeClr val="tx1">
                    <a:lumMod val="50000"/>
                    <a:lumOff val="50000"/>
                  </a:schemeClr>
                </a:solidFill>
                <a:latin typeface="微软雅黑 Light" panose="020B0502040204020203" pitchFamily="34" charset="-122"/>
                <a:ea typeface="微软雅黑 Light" panose="020B0502040204020203" pitchFamily="34" charset="-122"/>
              </a:rPr>
              <a:t>社区在</a:t>
            </a:r>
            <a:r>
              <a:rPr lang="en-US" altLang="zh-CN" sz="1100" dirty="0">
                <a:solidFill>
                  <a:schemeClr val="tx1">
                    <a:lumMod val="50000"/>
                    <a:lumOff val="50000"/>
                  </a:schemeClr>
                </a:solidFill>
                <a:latin typeface="微软雅黑 Light" panose="020B0502040204020203" pitchFamily="34" charset="-122"/>
                <a:ea typeface="微软雅黑 Light" panose="020B0502040204020203" pitchFamily="34" charset="-122"/>
              </a:rPr>
              <a:t>2021</a:t>
            </a:r>
            <a:r>
              <a:rPr lang="zh-CN" altLang="en-US" sz="1100" dirty="0">
                <a:solidFill>
                  <a:schemeClr val="tx1">
                    <a:lumMod val="50000"/>
                    <a:lumOff val="50000"/>
                  </a:schemeClr>
                </a:solidFill>
                <a:latin typeface="微软雅黑 Light" panose="020B0502040204020203" pitchFamily="34" charset="-122"/>
                <a:ea typeface="微软雅黑 Light" panose="020B0502040204020203" pitchFamily="34" charset="-122"/>
              </a:rPr>
              <a:t>年的统计中，已经公开发布并提交到社区的</a:t>
            </a:r>
            <a:r>
              <a:rPr lang="en-US" altLang="zh-CN" sz="1100" dirty="0">
                <a:solidFill>
                  <a:schemeClr val="tx1">
                    <a:lumMod val="50000"/>
                    <a:lumOff val="50000"/>
                  </a:schemeClr>
                </a:solidFill>
                <a:latin typeface="微软雅黑 Light" panose="020B0502040204020203" pitchFamily="34" charset="-122"/>
                <a:ea typeface="微软雅黑 Light" panose="020B0502040204020203" pitchFamily="34" charset="-122"/>
              </a:rPr>
              <a:t>RISC-V</a:t>
            </a:r>
            <a:r>
              <a:rPr lang="zh-CN" altLang="en-US" sz="1100" dirty="0">
                <a:solidFill>
                  <a:schemeClr val="tx1">
                    <a:lumMod val="50000"/>
                    <a:lumOff val="50000"/>
                  </a:schemeClr>
                </a:solidFill>
                <a:latin typeface="微软雅黑 Light" panose="020B0502040204020203" pitchFamily="34" charset="-122"/>
                <a:ea typeface="微软雅黑 Light" panose="020B0502040204020203" pitchFamily="34" charset="-122"/>
              </a:rPr>
              <a:t>处理器共计</a:t>
            </a:r>
            <a:r>
              <a:rPr lang="en-US" altLang="zh-CN" sz="1100" dirty="0">
                <a:solidFill>
                  <a:schemeClr val="tx1">
                    <a:lumMod val="50000"/>
                    <a:lumOff val="50000"/>
                  </a:schemeClr>
                </a:solidFill>
                <a:latin typeface="微软雅黑 Light" panose="020B0502040204020203" pitchFamily="34" charset="-122"/>
                <a:ea typeface="微软雅黑 Light" panose="020B0502040204020203" pitchFamily="34" charset="-122"/>
              </a:rPr>
              <a:t>107</a:t>
            </a:r>
            <a:r>
              <a:rPr lang="zh-CN" altLang="en-US" sz="1100" dirty="0">
                <a:solidFill>
                  <a:schemeClr val="tx1">
                    <a:lumMod val="50000"/>
                    <a:lumOff val="50000"/>
                  </a:schemeClr>
                </a:solidFill>
                <a:latin typeface="微软雅黑 Light" panose="020B0502040204020203" pitchFamily="34" charset="-122"/>
                <a:ea typeface="微软雅黑 Light" panose="020B0502040204020203" pitchFamily="34" charset="-122"/>
              </a:rPr>
              <a:t>种。</a:t>
            </a:r>
            <a:endParaRPr kumimoji="1" lang="zh-CN" altLang="en-US" sz="11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32" name="矩形 31"/>
          <p:cNvSpPr/>
          <p:nvPr/>
        </p:nvSpPr>
        <p:spPr>
          <a:xfrm>
            <a:off x="1482682" y="4789493"/>
            <a:ext cx="4025840" cy="512128"/>
          </a:xfrm>
          <a:prstGeom prst="rect">
            <a:avLst/>
          </a:prstGeom>
        </p:spPr>
        <p:txBody>
          <a:bodyPr wrap="square">
            <a:spAutoFit/>
          </a:bodyPr>
          <a:lstStyle/>
          <a:p>
            <a:pPr>
              <a:lnSpc>
                <a:spcPct val="130000"/>
              </a:lnSpc>
            </a:pPr>
            <a:r>
              <a:rPr lang="zh-CN" altLang="en-US" sz="1100" dirty="0">
                <a:solidFill>
                  <a:schemeClr val="tx1">
                    <a:lumMod val="50000"/>
                    <a:lumOff val="50000"/>
                  </a:schemeClr>
                </a:solidFill>
                <a:latin typeface="微软雅黑 Light" panose="020B0502040204020203" pitchFamily="34" charset="-122"/>
                <a:ea typeface="微软雅黑 Light" panose="020B0502040204020203" pitchFamily="34" charset="-122"/>
              </a:rPr>
              <a:t>由于</a:t>
            </a:r>
            <a:r>
              <a:rPr lang="en-US" altLang="zh-CN" sz="1100" dirty="0">
                <a:solidFill>
                  <a:schemeClr val="tx1">
                    <a:lumMod val="50000"/>
                    <a:lumOff val="50000"/>
                  </a:schemeClr>
                </a:solidFill>
                <a:latin typeface="微软雅黑 Light" panose="020B0502040204020203" pitchFamily="34" charset="-122"/>
                <a:ea typeface="微软雅黑 Light" panose="020B0502040204020203" pitchFamily="34" charset="-122"/>
              </a:rPr>
              <a:t>RISC-V</a:t>
            </a:r>
            <a:r>
              <a:rPr lang="zh-CN" altLang="en-US" sz="1100" dirty="0">
                <a:solidFill>
                  <a:schemeClr val="tx1">
                    <a:lumMod val="50000"/>
                    <a:lumOff val="50000"/>
                  </a:schemeClr>
                </a:solidFill>
                <a:latin typeface="微软雅黑 Light" panose="020B0502040204020203" pitchFamily="34" charset="-122"/>
                <a:ea typeface="微软雅黑 Light" panose="020B0502040204020203" pitchFamily="34" charset="-122"/>
              </a:rPr>
              <a:t>的模块化可扩展设计，基于其设计出的处理器也各具特色。</a:t>
            </a:r>
            <a:endParaRPr kumimoji="1" lang="zh-CN" altLang="en-US" sz="11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grpSp>
        <p:nvGrpSpPr>
          <p:cNvPr id="34" name="组合 33"/>
          <p:cNvGrpSpPr/>
          <p:nvPr/>
        </p:nvGrpSpPr>
        <p:grpSpPr>
          <a:xfrm>
            <a:off x="1115755" y="3673499"/>
            <a:ext cx="344687" cy="344687"/>
            <a:chOff x="497852" y="4726670"/>
            <a:chExt cx="537177" cy="537177"/>
          </a:xfrm>
        </p:grpSpPr>
        <p:sp>
          <p:nvSpPr>
            <p:cNvPr id="35" name="椭圆 34"/>
            <p:cNvSpPr/>
            <p:nvPr/>
          </p:nvSpPr>
          <p:spPr>
            <a:xfrm>
              <a:off x="497852" y="4726670"/>
              <a:ext cx="537177" cy="537177"/>
            </a:xfrm>
            <a:prstGeom prst="ellipse">
              <a:avLst/>
            </a:prstGeom>
            <a:solidFill>
              <a:srgbClr val="988563"/>
            </a:solidFill>
            <a:ln>
              <a:noFill/>
            </a:ln>
            <a:effectLst>
              <a:outerShdw blurRad="254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6" name="等腰三角形 35"/>
            <p:cNvSpPr/>
            <p:nvPr/>
          </p:nvSpPr>
          <p:spPr>
            <a:xfrm rot="5400000" flipH="1">
              <a:off x="711862" y="4915768"/>
              <a:ext cx="153224" cy="1369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grpSp>
        <p:nvGrpSpPr>
          <p:cNvPr id="37" name="组合 36"/>
          <p:cNvGrpSpPr/>
          <p:nvPr/>
        </p:nvGrpSpPr>
        <p:grpSpPr>
          <a:xfrm>
            <a:off x="1103157" y="4877053"/>
            <a:ext cx="344687" cy="344687"/>
            <a:chOff x="497852" y="4726670"/>
            <a:chExt cx="537177" cy="537177"/>
          </a:xfrm>
        </p:grpSpPr>
        <p:sp>
          <p:nvSpPr>
            <p:cNvPr id="38" name="椭圆 37"/>
            <p:cNvSpPr/>
            <p:nvPr/>
          </p:nvSpPr>
          <p:spPr>
            <a:xfrm>
              <a:off x="497852" y="4726670"/>
              <a:ext cx="537177" cy="537177"/>
            </a:xfrm>
            <a:prstGeom prst="ellipse">
              <a:avLst/>
            </a:prstGeom>
            <a:solidFill>
              <a:srgbClr val="988563"/>
            </a:solidFill>
            <a:ln>
              <a:noFill/>
            </a:ln>
            <a:effectLst>
              <a:outerShdw blurRad="254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9" name="等腰三角形 38"/>
            <p:cNvSpPr/>
            <p:nvPr/>
          </p:nvSpPr>
          <p:spPr>
            <a:xfrm rot="5400000" flipH="1">
              <a:off x="711862" y="4915768"/>
              <a:ext cx="153224" cy="1369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通用</a:t>
            </a: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RISC-V</a:t>
            </a: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处理器</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461120" y="1648576"/>
            <a:ext cx="2031325" cy="369332"/>
          </a:xfrm>
          <a:prstGeom prst="rect">
            <a:avLst/>
          </a:prstGeom>
        </p:spPr>
        <p:txBody>
          <a:bodyPr wrap="none">
            <a:spAutoFit/>
          </a:bodyPr>
          <a:lstStyle/>
          <a:p>
            <a:r>
              <a:rPr lang="zh-CN" altLang="en-US" dirty="0">
                <a:solidFill>
                  <a:srgbClr val="988563"/>
                </a:solidFill>
                <a:latin typeface="微软雅黑 Light" panose="020B0502040204020203" pitchFamily="34" charset="-122"/>
                <a:ea typeface="微软雅黑 Light" panose="020B0502040204020203" pitchFamily="34" charset="-122"/>
              </a:rPr>
              <a:t>代表性处理器介绍</a:t>
            </a:r>
            <a:endParaRPr lang="zh-CN" altLang="en-US" dirty="0">
              <a:solidFill>
                <a:srgbClr val="988563"/>
              </a:solidFill>
              <a:latin typeface="微软雅黑 Light" panose="020B0502040204020203" pitchFamily="34" charset="-122"/>
              <a:ea typeface="微软雅黑 Light" panose="020B0502040204020203" pitchFamily="34" charset="-122"/>
            </a:endParaRPr>
          </a:p>
        </p:txBody>
      </p:sp>
      <p:sp>
        <p:nvSpPr>
          <p:cNvPr id="17" name="矩形 16"/>
          <p:cNvSpPr/>
          <p:nvPr/>
        </p:nvSpPr>
        <p:spPr>
          <a:xfrm>
            <a:off x="461120" y="2056540"/>
            <a:ext cx="5081502" cy="1023037"/>
          </a:xfrm>
          <a:prstGeom prst="rect">
            <a:avLst/>
          </a:prstGeom>
        </p:spPr>
        <p:txBody>
          <a:bodyPr wrap="square">
            <a:spAutoFit/>
          </a:bodyPr>
          <a:lstStyle/>
          <a:p>
            <a:pPr marL="171450" indent="-171450">
              <a:lnSpc>
                <a:spcPct val="130000"/>
              </a:lnSpc>
              <a:buFont typeface="Wingdings" panose="05000000000000000000" pitchFamily="2" charset="2"/>
              <a:buChar char="ü"/>
            </a:pPr>
            <a:r>
              <a:rPr lang="en-US" altLang="zh-CN" sz="1600" dirty="0">
                <a:solidFill>
                  <a:srgbClr val="5C5A5D"/>
                </a:solidFill>
                <a:latin typeface="微软雅黑 Light" panose="020B0502040204020203" pitchFamily="34" charset="-122"/>
                <a:ea typeface="微软雅黑 Light" panose="020B0502040204020203" pitchFamily="34" charset="-122"/>
              </a:rPr>
              <a:t>Rocket</a:t>
            </a:r>
            <a:r>
              <a:rPr lang="zh-CN" altLang="en-US" sz="1600" dirty="0">
                <a:solidFill>
                  <a:srgbClr val="5C5A5D"/>
                </a:solidFill>
                <a:latin typeface="微软雅黑 Light" panose="020B0502040204020203" pitchFamily="34" charset="-122"/>
                <a:ea typeface="微软雅黑 Light" panose="020B0502040204020203" pitchFamily="34" charset="-122"/>
              </a:rPr>
              <a:t>、</a:t>
            </a:r>
            <a:r>
              <a:rPr lang="en-US" altLang="zh-CN" sz="1600" dirty="0">
                <a:solidFill>
                  <a:srgbClr val="5C5A5D"/>
                </a:solidFill>
                <a:latin typeface="微软雅黑 Light" panose="020B0502040204020203" pitchFamily="34" charset="-122"/>
                <a:ea typeface="微软雅黑 Light" panose="020B0502040204020203" pitchFamily="34" charset="-122"/>
              </a:rPr>
              <a:t>freedom</a:t>
            </a:r>
            <a:r>
              <a:rPr lang="zh-CN" altLang="en-US" sz="1600" dirty="0">
                <a:solidFill>
                  <a:srgbClr val="5C5A5D"/>
                </a:solidFill>
                <a:latin typeface="微软雅黑 Light" panose="020B0502040204020203" pitchFamily="34" charset="-122"/>
                <a:ea typeface="微软雅黑 Light" panose="020B0502040204020203" pitchFamily="34" charset="-122"/>
              </a:rPr>
              <a:t>、</a:t>
            </a:r>
            <a:r>
              <a:rPr lang="en-US" altLang="zh-CN" sz="1600" dirty="0">
                <a:solidFill>
                  <a:srgbClr val="5C5A5D"/>
                </a:solidFill>
                <a:latin typeface="微软雅黑 Light" panose="020B0502040204020203" pitchFamily="34" charset="-122"/>
                <a:ea typeface="微软雅黑 Light" panose="020B0502040204020203" pitchFamily="34" charset="-122"/>
              </a:rPr>
              <a:t>Boom</a:t>
            </a:r>
            <a:r>
              <a:rPr lang="zh-CN" altLang="en-US" sz="1600" dirty="0">
                <a:solidFill>
                  <a:srgbClr val="5C5A5D"/>
                </a:solidFill>
                <a:latin typeface="微软雅黑 Light" panose="020B0502040204020203" pitchFamily="34" charset="-122"/>
                <a:ea typeface="微软雅黑 Light" panose="020B0502040204020203" pitchFamily="34" charset="-122"/>
              </a:rPr>
              <a:t>等处理器支持更全面的指令集，这使得他们能对接各类系统，拥有最为广泛的适用性</a:t>
            </a:r>
            <a:endParaRPr kumimoji="1" lang="zh-CN" altLang="en-US" sz="1600" dirty="0">
              <a:solidFill>
                <a:srgbClr val="5C5A5D"/>
              </a:solidFill>
              <a:latin typeface="微软雅黑 Light" panose="020B0502040204020203" pitchFamily="34" charset="-122"/>
              <a:ea typeface="微软雅黑 Light" panose="020B0502040204020203" pitchFamily="34" charset="-122"/>
            </a:endParaRPr>
          </a:p>
        </p:txBody>
      </p:sp>
      <p:sp>
        <p:nvSpPr>
          <p:cNvPr id="18" name="矩形 17"/>
          <p:cNvSpPr/>
          <p:nvPr/>
        </p:nvSpPr>
        <p:spPr>
          <a:xfrm>
            <a:off x="461120" y="3118209"/>
            <a:ext cx="5081502" cy="702949"/>
          </a:xfrm>
          <a:prstGeom prst="rect">
            <a:avLst/>
          </a:prstGeom>
        </p:spPr>
        <p:txBody>
          <a:bodyPr wrap="square">
            <a:spAutoFit/>
          </a:bodyPr>
          <a:lstStyle/>
          <a:p>
            <a:pPr marL="171450" indent="-171450">
              <a:lnSpc>
                <a:spcPct val="130000"/>
              </a:lnSpc>
              <a:buFont typeface="Wingdings" panose="05000000000000000000" pitchFamily="2" charset="2"/>
              <a:buChar char="ü"/>
            </a:pPr>
            <a:r>
              <a:rPr lang="en-US" altLang="zh-CN" sz="1600" dirty="0">
                <a:solidFill>
                  <a:srgbClr val="5C5A5D"/>
                </a:solidFill>
                <a:latin typeface="微软雅黑 Light" panose="020B0502040204020203" pitchFamily="34" charset="-122"/>
                <a:ea typeface="微软雅黑 Light" panose="020B0502040204020203" pitchFamily="34" charset="-122"/>
              </a:rPr>
              <a:t>SCR5</a:t>
            </a:r>
            <a:r>
              <a:rPr lang="zh-CN" altLang="en-US" sz="1600" dirty="0">
                <a:solidFill>
                  <a:srgbClr val="5C5A5D"/>
                </a:solidFill>
                <a:latin typeface="微软雅黑 Light" panose="020B0502040204020203" pitchFamily="34" charset="-122"/>
                <a:ea typeface="微软雅黑 Light" panose="020B0502040204020203" pitchFamily="34" charset="-122"/>
              </a:rPr>
              <a:t>、</a:t>
            </a:r>
            <a:r>
              <a:rPr lang="en-US" altLang="zh-CN" sz="1600" dirty="0" err="1">
                <a:solidFill>
                  <a:srgbClr val="5C5A5D"/>
                </a:solidFill>
                <a:latin typeface="微软雅黑 Light" panose="020B0502040204020203" pitchFamily="34" charset="-122"/>
                <a:ea typeface="微软雅黑 Light" panose="020B0502040204020203" pitchFamily="34" charset="-122"/>
              </a:rPr>
              <a:t>RiscyOO</a:t>
            </a:r>
            <a:r>
              <a:rPr lang="zh-CN" altLang="en-US" sz="1600" dirty="0">
                <a:solidFill>
                  <a:srgbClr val="5C5A5D"/>
                </a:solidFill>
                <a:latin typeface="微软雅黑 Light" panose="020B0502040204020203" pitchFamily="34" charset="-122"/>
                <a:ea typeface="微软雅黑 Light" panose="020B0502040204020203" pitchFamily="34" charset="-122"/>
              </a:rPr>
              <a:t>、</a:t>
            </a:r>
            <a:r>
              <a:rPr lang="en-US" altLang="zh-CN" sz="1600" dirty="0">
                <a:solidFill>
                  <a:srgbClr val="5C5A5D"/>
                </a:solidFill>
                <a:latin typeface="微软雅黑 Light" panose="020B0502040204020203" pitchFamily="34" charset="-122"/>
                <a:ea typeface="微软雅黑 Light" panose="020B0502040204020203" pitchFamily="34" charset="-122"/>
              </a:rPr>
              <a:t>XuanTie910</a:t>
            </a:r>
            <a:r>
              <a:rPr lang="zh-CN" altLang="en-US" sz="1600" dirty="0">
                <a:solidFill>
                  <a:srgbClr val="5C5A5D"/>
                </a:solidFill>
                <a:latin typeface="微软雅黑 Light" panose="020B0502040204020203" pitchFamily="34" charset="-122"/>
                <a:ea typeface="微软雅黑 Light" panose="020B0502040204020203" pitchFamily="34" charset="-122"/>
              </a:rPr>
              <a:t>能在性能方面上取得更大优势</a:t>
            </a:r>
            <a:endParaRPr kumimoji="1" lang="zh-CN" altLang="en-US" sz="1600" dirty="0">
              <a:solidFill>
                <a:srgbClr val="5C5A5D"/>
              </a:solidFill>
              <a:latin typeface="微软雅黑 Light" panose="020B0502040204020203" pitchFamily="34" charset="-122"/>
              <a:ea typeface="微软雅黑 Light" panose="020B0502040204020203" pitchFamily="34" charset="-122"/>
            </a:endParaRPr>
          </a:p>
        </p:txBody>
      </p:sp>
      <p:sp>
        <p:nvSpPr>
          <p:cNvPr id="19" name="矩形 18"/>
          <p:cNvSpPr/>
          <p:nvPr/>
        </p:nvSpPr>
        <p:spPr>
          <a:xfrm>
            <a:off x="461120" y="3859790"/>
            <a:ext cx="5081502" cy="1023037"/>
          </a:xfrm>
          <a:prstGeom prst="rect">
            <a:avLst/>
          </a:prstGeom>
        </p:spPr>
        <p:txBody>
          <a:bodyPr wrap="square">
            <a:spAutoFit/>
          </a:bodyPr>
          <a:lstStyle/>
          <a:p>
            <a:pPr marL="171450" indent="-171450">
              <a:lnSpc>
                <a:spcPct val="130000"/>
              </a:lnSpc>
              <a:buFont typeface="Wingdings" panose="05000000000000000000" pitchFamily="2" charset="2"/>
              <a:buChar char="ü"/>
            </a:pPr>
            <a:r>
              <a:rPr lang="en-US" altLang="zh-CN" sz="1600" dirty="0" err="1">
                <a:solidFill>
                  <a:srgbClr val="5C5A5D"/>
                </a:solidFill>
                <a:latin typeface="微软雅黑 Light" panose="020B0502040204020203" pitchFamily="34" charset="-122"/>
                <a:ea typeface="微软雅黑 Light" panose="020B0502040204020203" pitchFamily="34" charset="-122"/>
              </a:rPr>
              <a:t>DarkRISCV</a:t>
            </a:r>
            <a:r>
              <a:rPr lang="zh-CN" altLang="en-US" sz="1600" dirty="0">
                <a:solidFill>
                  <a:srgbClr val="5C5A5D"/>
                </a:solidFill>
                <a:latin typeface="微软雅黑 Light" panose="020B0502040204020203" pitchFamily="34" charset="-122"/>
                <a:ea typeface="微软雅黑 Light" panose="020B0502040204020203" pitchFamily="34" charset="-122"/>
              </a:rPr>
              <a:t>、</a:t>
            </a:r>
            <a:r>
              <a:rPr lang="en-US" altLang="zh-CN" sz="1600" dirty="0">
                <a:solidFill>
                  <a:srgbClr val="5C5A5D"/>
                </a:solidFill>
                <a:latin typeface="微软雅黑 Light" panose="020B0502040204020203" pitchFamily="34" charset="-122"/>
                <a:ea typeface="微软雅黑 Light" panose="020B0502040204020203" pitchFamily="34" charset="-122"/>
              </a:rPr>
              <a:t>NEORV32</a:t>
            </a:r>
            <a:r>
              <a:rPr lang="zh-CN" altLang="en-US" sz="1600" dirty="0">
                <a:solidFill>
                  <a:srgbClr val="5C5A5D"/>
                </a:solidFill>
                <a:latin typeface="微软雅黑 Light" panose="020B0502040204020203" pitchFamily="34" charset="-122"/>
                <a:ea typeface="微软雅黑 Light" panose="020B0502040204020203" pitchFamily="34" charset="-122"/>
              </a:rPr>
              <a:t>、</a:t>
            </a:r>
            <a:r>
              <a:rPr lang="en-US" altLang="zh-CN" sz="1600" dirty="0">
                <a:solidFill>
                  <a:srgbClr val="5C5A5D"/>
                </a:solidFill>
                <a:latin typeface="微软雅黑 Light" panose="020B0502040204020203" pitchFamily="34" charset="-122"/>
                <a:ea typeface="微软雅黑 Light" panose="020B0502040204020203" pitchFamily="34" charset="-122"/>
              </a:rPr>
              <a:t>AX45</a:t>
            </a:r>
            <a:r>
              <a:rPr lang="zh-CN" altLang="en-US" sz="1600" dirty="0">
                <a:solidFill>
                  <a:srgbClr val="5C5A5D"/>
                </a:solidFill>
                <a:latin typeface="微软雅黑 Light" panose="020B0502040204020203" pitchFamily="34" charset="-122"/>
                <a:ea typeface="微软雅黑 Light" panose="020B0502040204020203" pitchFamily="34" charset="-122"/>
              </a:rPr>
              <a:t>、</a:t>
            </a:r>
            <a:r>
              <a:rPr lang="en-US" altLang="zh-CN" sz="1600" dirty="0">
                <a:solidFill>
                  <a:srgbClr val="5C5A5D"/>
                </a:solidFill>
                <a:latin typeface="微软雅黑 Light" panose="020B0502040204020203" pitchFamily="34" charset="-122"/>
                <a:ea typeface="微软雅黑 Light" panose="020B0502040204020203" pitchFamily="34" charset="-122"/>
              </a:rPr>
              <a:t>NEOL-V</a:t>
            </a:r>
            <a:r>
              <a:rPr lang="zh-CN" altLang="en-US" sz="1600" dirty="0">
                <a:solidFill>
                  <a:srgbClr val="5C5A5D"/>
                </a:solidFill>
                <a:latin typeface="微软雅黑 Light" panose="020B0502040204020203" pitchFamily="34" charset="-122"/>
                <a:ea typeface="微软雅黑 Light" panose="020B0502040204020203" pitchFamily="34" charset="-122"/>
              </a:rPr>
              <a:t>等则更加专注于特定结构，能够相应地满足各自特殊的设计需求</a:t>
            </a:r>
            <a:endParaRPr kumimoji="1" lang="zh-CN" altLang="en-US" sz="1600" dirty="0">
              <a:solidFill>
                <a:srgbClr val="5C5A5D"/>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1"/>
          <a:stretch>
            <a:fillRect/>
          </a:stretch>
        </p:blipFill>
        <p:spPr>
          <a:xfrm>
            <a:off x="5810267" y="1648576"/>
            <a:ext cx="6137488" cy="3934761"/>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嵌入式</a:t>
            </a: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RISC-V</a:t>
            </a: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处理器</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461120" y="1648576"/>
            <a:ext cx="2031325" cy="369332"/>
          </a:xfrm>
          <a:prstGeom prst="rect">
            <a:avLst/>
          </a:prstGeom>
        </p:spPr>
        <p:txBody>
          <a:bodyPr wrap="none">
            <a:spAutoFit/>
          </a:bodyPr>
          <a:lstStyle/>
          <a:p>
            <a:r>
              <a:rPr lang="zh-CN" altLang="en-US" dirty="0">
                <a:solidFill>
                  <a:srgbClr val="988563"/>
                </a:solidFill>
                <a:latin typeface="微软雅黑 Light" panose="020B0502040204020203" pitchFamily="34" charset="-122"/>
                <a:ea typeface="微软雅黑 Light" panose="020B0502040204020203" pitchFamily="34" charset="-122"/>
              </a:rPr>
              <a:t>代表性处理器介绍</a:t>
            </a:r>
            <a:endParaRPr lang="zh-CN" altLang="en-US" dirty="0">
              <a:solidFill>
                <a:srgbClr val="988563"/>
              </a:solidFill>
              <a:latin typeface="微软雅黑 Light" panose="020B0502040204020203" pitchFamily="34" charset="-122"/>
              <a:ea typeface="微软雅黑 Light" panose="020B0502040204020203" pitchFamily="34" charset="-122"/>
            </a:endParaRPr>
          </a:p>
        </p:txBody>
      </p:sp>
      <p:sp>
        <p:nvSpPr>
          <p:cNvPr id="17" name="矩形 16"/>
          <p:cNvSpPr/>
          <p:nvPr/>
        </p:nvSpPr>
        <p:spPr>
          <a:xfrm>
            <a:off x="461120" y="2056540"/>
            <a:ext cx="5081502" cy="702949"/>
          </a:xfrm>
          <a:prstGeom prst="rect">
            <a:avLst/>
          </a:prstGeom>
        </p:spPr>
        <p:txBody>
          <a:bodyPr wrap="square">
            <a:spAutoFit/>
          </a:bodyPr>
          <a:lstStyle/>
          <a:p>
            <a:pPr marL="171450" indent="-171450">
              <a:lnSpc>
                <a:spcPct val="130000"/>
              </a:lnSpc>
              <a:buFont typeface="Wingdings" panose="05000000000000000000" pitchFamily="2" charset="2"/>
              <a:buChar char="ü"/>
            </a:pPr>
            <a:r>
              <a:rPr lang="en-US" altLang="zh-CN" sz="1600" dirty="0">
                <a:solidFill>
                  <a:srgbClr val="5C5A5D"/>
                </a:solidFill>
                <a:latin typeface="微软雅黑 Light" panose="020B0502040204020203" pitchFamily="34" charset="-122"/>
                <a:ea typeface="微软雅黑 Light" panose="020B0502040204020203" pitchFamily="34" charset="-122"/>
              </a:rPr>
              <a:t>SCR1</a:t>
            </a:r>
            <a:r>
              <a:rPr lang="zh-CN" altLang="en-US" sz="1600" dirty="0">
                <a:solidFill>
                  <a:srgbClr val="5C5A5D"/>
                </a:solidFill>
                <a:latin typeface="微软雅黑 Light" panose="020B0502040204020203" pitchFamily="34" charset="-122"/>
                <a:ea typeface="微软雅黑 Light" panose="020B0502040204020203" pitchFamily="34" charset="-122"/>
              </a:rPr>
              <a:t>和</a:t>
            </a:r>
            <a:r>
              <a:rPr lang="en-US" altLang="zh-CN" sz="1600" dirty="0" err="1">
                <a:solidFill>
                  <a:srgbClr val="5C5A5D"/>
                </a:solidFill>
                <a:latin typeface="微软雅黑 Light" panose="020B0502040204020203" pitchFamily="34" charset="-122"/>
                <a:ea typeface="微软雅黑 Light" panose="020B0502040204020203" pitchFamily="34" charset="-122"/>
              </a:rPr>
              <a:t>SweRV</a:t>
            </a:r>
            <a:r>
              <a:rPr lang="en-US" altLang="zh-CN" sz="1600" dirty="0">
                <a:solidFill>
                  <a:srgbClr val="5C5A5D"/>
                </a:solidFill>
                <a:latin typeface="微软雅黑 Light" panose="020B0502040204020203" pitchFamily="34" charset="-122"/>
                <a:ea typeface="微软雅黑 Light" panose="020B0502040204020203" pitchFamily="34" charset="-122"/>
              </a:rPr>
              <a:t> EH2</a:t>
            </a:r>
            <a:r>
              <a:rPr lang="zh-CN" altLang="en-US" sz="1600" dirty="0">
                <a:solidFill>
                  <a:srgbClr val="5C5A5D"/>
                </a:solidFill>
                <a:latin typeface="微软雅黑 Light" panose="020B0502040204020203" pitchFamily="34" charset="-122"/>
                <a:ea typeface="微软雅黑 Light" panose="020B0502040204020203" pitchFamily="34" charset="-122"/>
              </a:rPr>
              <a:t>仅含</a:t>
            </a:r>
            <a:r>
              <a:rPr lang="en-US" altLang="zh-CN" sz="1600" dirty="0">
                <a:solidFill>
                  <a:srgbClr val="5C5A5D"/>
                </a:solidFill>
                <a:latin typeface="微软雅黑 Light" panose="020B0502040204020203" pitchFamily="34" charset="-122"/>
                <a:ea typeface="微软雅黑 Light" panose="020B0502040204020203" pitchFamily="34" charset="-122"/>
              </a:rPr>
              <a:t>M</a:t>
            </a:r>
            <a:r>
              <a:rPr lang="zh-CN" altLang="en-US" sz="1600" dirty="0">
                <a:solidFill>
                  <a:srgbClr val="5C5A5D"/>
                </a:solidFill>
                <a:latin typeface="微软雅黑 Light" panose="020B0502040204020203" pitchFamily="34" charset="-122"/>
                <a:ea typeface="微软雅黑 Light" panose="020B0502040204020203" pitchFamily="34" charset="-122"/>
              </a:rPr>
              <a:t>模式，可提供最基本的处理能力，相对适应性最强</a:t>
            </a:r>
            <a:endParaRPr kumimoji="1" lang="zh-CN" altLang="en-US" sz="1600" dirty="0">
              <a:solidFill>
                <a:srgbClr val="5C5A5D"/>
              </a:solidFill>
              <a:latin typeface="微软雅黑 Light" panose="020B0502040204020203" pitchFamily="34" charset="-122"/>
              <a:ea typeface="微软雅黑 Light" panose="020B0502040204020203" pitchFamily="34" charset="-122"/>
            </a:endParaRPr>
          </a:p>
        </p:txBody>
      </p:sp>
      <p:sp>
        <p:nvSpPr>
          <p:cNvPr id="18" name="矩形 17"/>
          <p:cNvSpPr/>
          <p:nvPr/>
        </p:nvSpPr>
        <p:spPr>
          <a:xfrm>
            <a:off x="461120" y="2802740"/>
            <a:ext cx="5081502" cy="702949"/>
          </a:xfrm>
          <a:prstGeom prst="rect">
            <a:avLst/>
          </a:prstGeom>
        </p:spPr>
        <p:txBody>
          <a:bodyPr wrap="square">
            <a:spAutoFit/>
          </a:bodyPr>
          <a:lstStyle/>
          <a:p>
            <a:pPr marL="171450" indent="-171450">
              <a:lnSpc>
                <a:spcPct val="130000"/>
              </a:lnSpc>
              <a:buFont typeface="Wingdings" panose="05000000000000000000" pitchFamily="2" charset="2"/>
              <a:buChar char="ü"/>
            </a:pPr>
            <a:r>
              <a:rPr lang="en-US" altLang="zh-CN" sz="1600" dirty="0">
                <a:solidFill>
                  <a:srgbClr val="5C5A5D"/>
                </a:solidFill>
                <a:latin typeface="微软雅黑 Light" panose="020B0502040204020203" pitchFamily="34" charset="-122"/>
                <a:ea typeface="微软雅黑 Light" panose="020B0502040204020203" pitchFamily="34" charset="-122"/>
              </a:rPr>
              <a:t>Hummingbirdv2 E203</a:t>
            </a:r>
            <a:r>
              <a:rPr lang="zh-CN" altLang="en-US" sz="1600" dirty="0">
                <a:solidFill>
                  <a:srgbClr val="5C5A5D"/>
                </a:solidFill>
                <a:latin typeface="微软雅黑 Light" panose="020B0502040204020203" pitchFamily="34" charset="-122"/>
                <a:ea typeface="微软雅黑 Light" panose="020B0502040204020203" pitchFamily="34" charset="-122"/>
              </a:rPr>
              <a:t>、</a:t>
            </a:r>
            <a:r>
              <a:rPr lang="en-US" altLang="zh-CN" sz="1600" dirty="0">
                <a:solidFill>
                  <a:srgbClr val="5C5A5D"/>
                </a:solidFill>
                <a:latin typeface="微软雅黑 Light" panose="020B0502040204020203" pitchFamily="34" charset="-122"/>
                <a:ea typeface="微软雅黑 Light" panose="020B0502040204020203" pitchFamily="34" charset="-122"/>
              </a:rPr>
              <a:t>SHAKTI E-CLASS</a:t>
            </a:r>
            <a:r>
              <a:rPr lang="zh-CN" altLang="en-US" sz="1600" dirty="0">
                <a:solidFill>
                  <a:srgbClr val="5C5A5D"/>
                </a:solidFill>
                <a:latin typeface="微软雅黑 Light" panose="020B0502040204020203" pitchFamily="34" charset="-122"/>
                <a:ea typeface="微软雅黑 Light" panose="020B0502040204020203" pitchFamily="34" charset="-122"/>
              </a:rPr>
              <a:t>、</a:t>
            </a:r>
            <a:r>
              <a:rPr lang="en-US" altLang="zh-CN" sz="1600" dirty="0">
                <a:solidFill>
                  <a:srgbClr val="5C5A5D"/>
                </a:solidFill>
                <a:latin typeface="微软雅黑 Light" panose="020B0502040204020203" pitchFamily="34" charset="-122"/>
                <a:ea typeface="微软雅黑 Light" panose="020B0502040204020203" pitchFamily="34" charset="-122"/>
              </a:rPr>
              <a:t>Ibex</a:t>
            </a:r>
            <a:r>
              <a:rPr lang="zh-CN" altLang="en-US" sz="1600" dirty="0">
                <a:solidFill>
                  <a:srgbClr val="5C5A5D"/>
                </a:solidFill>
                <a:latin typeface="微软雅黑 Light" panose="020B0502040204020203" pitchFamily="34" charset="-122"/>
                <a:ea typeface="微软雅黑 Light" panose="020B0502040204020203" pitchFamily="34" charset="-122"/>
              </a:rPr>
              <a:t>可适用于常规嵌入式环境</a:t>
            </a:r>
            <a:endParaRPr kumimoji="1" lang="zh-CN" altLang="en-US" sz="1600" dirty="0">
              <a:solidFill>
                <a:srgbClr val="5C5A5D"/>
              </a:solidFill>
              <a:latin typeface="微软雅黑 Light" panose="020B0502040204020203" pitchFamily="34" charset="-122"/>
              <a:ea typeface="微软雅黑 Light" panose="020B0502040204020203" pitchFamily="34" charset="-122"/>
            </a:endParaRPr>
          </a:p>
        </p:txBody>
      </p:sp>
      <p:sp>
        <p:nvSpPr>
          <p:cNvPr id="19" name="矩形 18"/>
          <p:cNvSpPr/>
          <p:nvPr/>
        </p:nvSpPr>
        <p:spPr>
          <a:xfrm>
            <a:off x="461120" y="3548940"/>
            <a:ext cx="5081502" cy="702949"/>
          </a:xfrm>
          <a:prstGeom prst="rect">
            <a:avLst/>
          </a:prstGeom>
        </p:spPr>
        <p:txBody>
          <a:bodyPr wrap="square">
            <a:spAutoFit/>
          </a:bodyPr>
          <a:lstStyle/>
          <a:p>
            <a:pPr marL="171450" indent="-171450">
              <a:lnSpc>
                <a:spcPct val="130000"/>
              </a:lnSpc>
              <a:buFont typeface="Wingdings" panose="05000000000000000000" pitchFamily="2" charset="2"/>
              <a:buChar char="ü"/>
            </a:pPr>
            <a:r>
              <a:rPr lang="en-US" altLang="zh-CN" sz="1600" dirty="0">
                <a:solidFill>
                  <a:srgbClr val="5C5A5D"/>
                </a:solidFill>
                <a:latin typeface="微软雅黑 Light" panose="020B0502040204020203" pitchFamily="34" charset="-122"/>
                <a:ea typeface="微软雅黑 Light" panose="020B0502040204020203" pitchFamily="34" charset="-122"/>
              </a:rPr>
              <a:t>PicoRV32</a:t>
            </a:r>
            <a:r>
              <a:rPr lang="zh-CN" altLang="en-US" sz="1600" dirty="0">
                <a:solidFill>
                  <a:srgbClr val="5C5A5D"/>
                </a:solidFill>
                <a:latin typeface="微软雅黑 Light" panose="020B0502040204020203" pitchFamily="34" charset="-122"/>
                <a:ea typeface="微软雅黑 Light" panose="020B0502040204020203" pitchFamily="34" charset="-122"/>
              </a:rPr>
              <a:t>、</a:t>
            </a:r>
            <a:r>
              <a:rPr lang="en-US" altLang="zh-CN" sz="1600" dirty="0" err="1">
                <a:solidFill>
                  <a:srgbClr val="5C5A5D"/>
                </a:solidFill>
                <a:latin typeface="微软雅黑 Light" panose="020B0502040204020203" pitchFamily="34" charset="-122"/>
                <a:ea typeface="微软雅黑 Light" panose="020B0502040204020203" pitchFamily="34" charset="-122"/>
              </a:rPr>
              <a:t>XuanTie</a:t>
            </a:r>
            <a:r>
              <a:rPr lang="en-US" altLang="zh-CN" sz="1600" dirty="0">
                <a:solidFill>
                  <a:srgbClr val="5C5A5D"/>
                </a:solidFill>
                <a:latin typeface="微软雅黑 Light" panose="020B0502040204020203" pitchFamily="34" charset="-122"/>
                <a:ea typeface="微软雅黑 Light" panose="020B0502040204020203" pitchFamily="34" charset="-122"/>
              </a:rPr>
              <a:t> E906</a:t>
            </a:r>
            <a:r>
              <a:rPr lang="zh-CN" altLang="en-US" sz="1600" dirty="0">
                <a:solidFill>
                  <a:srgbClr val="5C5A5D"/>
                </a:solidFill>
                <a:latin typeface="微软雅黑 Light" panose="020B0502040204020203" pitchFamily="34" charset="-122"/>
                <a:ea typeface="微软雅黑 Light" panose="020B0502040204020203" pitchFamily="34" charset="-122"/>
              </a:rPr>
              <a:t>、</a:t>
            </a:r>
            <a:r>
              <a:rPr lang="en-US" altLang="zh-CN" sz="1600" dirty="0">
                <a:solidFill>
                  <a:srgbClr val="5C5A5D"/>
                </a:solidFill>
                <a:latin typeface="微软雅黑 Light" panose="020B0502040204020203" pitchFamily="34" charset="-122"/>
                <a:ea typeface="微软雅黑 Light" panose="020B0502040204020203" pitchFamily="34" charset="-122"/>
              </a:rPr>
              <a:t>CVA6</a:t>
            </a:r>
            <a:r>
              <a:rPr lang="zh-CN" altLang="en-US" sz="1600" dirty="0">
                <a:solidFill>
                  <a:srgbClr val="5C5A5D"/>
                </a:solidFill>
                <a:latin typeface="微软雅黑 Light" panose="020B0502040204020203" pitchFamily="34" charset="-122"/>
                <a:ea typeface="微软雅黑 Light" panose="020B0502040204020203" pitchFamily="34" charset="-122"/>
              </a:rPr>
              <a:t>处理能力更高，能够承担有更高能力要求的环境中的数据处理任务</a:t>
            </a:r>
            <a:endParaRPr kumimoji="1" lang="zh-CN" altLang="en-US" sz="1600" dirty="0">
              <a:solidFill>
                <a:srgbClr val="5C5A5D"/>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1"/>
          <a:stretch>
            <a:fillRect/>
          </a:stretch>
        </p:blipFill>
        <p:spPr>
          <a:xfrm>
            <a:off x="5808504" y="1985446"/>
            <a:ext cx="6118903" cy="2897381"/>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RISC-V</a:t>
            </a: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的多处理器系统</a:t>
            </a:r>
            <a:endPar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endParaRPr>
          </a:p>
        </p:txBody>
      </p:sp>
      <p:sp>
        <p:nvSpPr>
          <p:cNvPr id="5" name="矩形 4"/>
          <p:cNvSpPr/>
          <p:nvPr/>
        </p:nvSpPr>
        <p:spPr>
          <a:xfrm>
            <a:off x="6132512" y="0"/>
            <a:ext cx="6059487"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9" name="矩形: 圆角 1"/>
          <p:cNvSpPr/>
          <p:nvPr/>
        </p:nvSpPr>
        <p:spPr>
          <a:xfrm>
            <a:off x="6731305" y="434248"/>
            <a:ext cx="2434727" cy="2767988"/>
          </a:xfrm>
          <a:prstGeom prst="roundRect">
            <a:avLst>
              <a:gd name="adj" fmla="val 2472"/>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0" name="矩形: 圆角 29"/>
          <p:cNvSpPr/>
          <p:nvPr/>
        </p:nvSpPr>
        <p:spPr>
          <a:xfrm>
            <a:off x="6731305" y="3429000"/>
            <a:ext cx="2434727" cy="2767988"/>
          </a:xfrm>
          <a:prstGeom prst="roundRect">
            <a:avLst>
              <a:gd name="adj" fmla="val 2472"/>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1" name="矩形: 圆角 30"/>
          <p:cNvSpPr/>
          <p:nvPr/>
        </p:nvSpPr>
        <p:spPr>
          <a:xfrm>
            <a:off x="9406567" y="884104"/>
            <a:ext cx="2434727" cy="2767988"/>
          </a:xfrm>
          <a:prstGeom prst="roundRect">
            <a:avLst>
              <a:gd name="adj" fmla="val 2472"/>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2" name="矩形: 圆角 31"/>
          <p:cNvSpPr/>
          <p:nvPr/>
        </p:nvSpPr>
        <p:spPr>
          <a:xfrm>
            <a:off x="9406567" y="3878856"/>
            <a:ext cx="2434727" cy="2767988"/>
          </a:xfrm>
          <a:prstGeom prst="roundRect">
            <a:avLst>
              <a:gd name="adj" fmla="val 2472"/>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3" name="圆: 空心 2"/>
          <p:cNvSpPr/>
          <p:nvPr/>
        </p:nvSpPr>
        <p:spPr>
          <a:xfrm>
            <a:off x="5578197" y="4949848"/>
            <a:ext cx="1108629" cy="1108629"/>
          </a:xfrm>
          <a:prstGeom prst="donut">
            <a:avLst>
              <a:gd name="adj" fmla="val 11591"/>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4" name="tracker_109732"/>
          <p:cNvSpPr>
            <a:spLocks noChangeAspect="1"/>
          </p:cNvSpPr>
          <p:nvPr/>
        </p:nvSpPr>
        <p:spPr bwMode="auto">
          <a:xfrm>
            <a:off x="7643825" y="777316"/>
            <a:ext cx="609685" cy="608764"/>
          </a:xfrm>
          <a:custGeom>
            <a:avLst/>
            <a:gdLst>
              <a:gd name="connsiteX0" fmla="*/ 303831 w 607427"/>
              <a:gd name="connsiteY0" fmla="*/ 262898 h 606510"/>
              <a:gd name="connsiteX1" fmla="*/ 263292 w 607427"/>
              <a:gd name="connsiteY1" fmla="*/ 303373 h 606510"/>
              <a:gd name="connsiteX2" fmla="*/ 303831 w 607427"/>
              <a:gd name="connsiteY2" fmla="*/ 343683 h 606510"/>
              <a:gd name="connsiteX3" fmla="*/ 344205 w 607427"/>
              <a:gd name="connsiteY3" fmla="*/ 303373 h 606510"/>
              <a:gd name="connsiteX4" fmla="*/ 303831 w 607427"/>
              <a:gd name="connsiteY4" fmla="*/ 262898 h 606510"/>
              <a:gd name="connsiteX5" fmla="*/ 303831 w 607427"/>
              <a:gd name="connsiteY5" fmla="*/ 236465 h 606510"/>
              <a:gd name="connsiteX6" fmla="*/ 370680 w 607427"/>
              <a:gd name="connsiteY6" fmla="*/ 303373 h 606510"/>
              <a:gd name="connsiteX7" fmla="*/ 303831 w 607427"/>
              <a:gd name="connsiteY7" fmla="*/ 370116 h 606510"/>
              <a:gd name="connsiteX8" fmla="*/ 236817 w 607427"/>
              <a:gd name="connsiteY8" fmla="*/ 303373 h 606510"/>
              <a:gd name="connsiteX9" fmla="*/ 303831 w 607427"/>
              <a:gd name="connsiteY9" fmla="*/ 236465 h 606510"/>
              <a:gd name="connsiteX10" fmla="*/ 303796 w 607427"/>
              <a:gd name="connsiteY10" fmla="*/ 0 h 606510"/>
              <a:gd name="connsiteX11" fmla="*/ 317034 w 607427"/>
              <a:gd name="connsiteY11" fmla="*/ 13217 h 606510"/>
              <a:gd name="connsiteX12" fmla="*/ 317034 w 607427"/>
              <a:gd name="connsiteY12" fmla="*/ 65591 h 606510"/>
              <a:gd name="connsiteX13" fmla="*/ 541737 w 607427"/>
              <a:gd name="connsiteY13" fmla="*/ 290120 h 606510"/>
              <a:gd name="connsiteX14" fmla="*/ 594190 w 607427"/>
              <a:gd name="connsiteY14" fmla="*/ 290120 h 606510"/>
              <a:gd name="connsiteX15" fmla="*/ 607427 w 607427"/>
              <a:gd name="connsiteY15" fmla="*/ 303338 h 606510"/>
              <a:gd name="connsiteX16" fmla="*/ 594190 w 607427"/>
              <a:gd name="connsiteY16" fmla="*/ 316555 h 606510"/>
              <a:gd name="connsiteX17" fmla="*/ 541737 w 607427"/>
              <a:gd name="connsiteY17" fmla="*/ 316555 h 606510"/>
              <a:gd name="connsiteX18" fmla="*/ 317034 w 607427"/>
              <a:gd name="connsiteY18" fmla="*/ 540919 h 606510"/>
              <a:gd name="connsiteX19" fmla="*/ 317034 w 607427"/>
              <a:gd name="connsiteY19" fmla="*/ 593293 h 606510"/>
              <a:gd name="connsiteX20" fmla="*/ 303796 w 607427"/>
              <a:gd name="connsiteY20" fmla="*/ 606510 h 606510"/>
              <a:gd name="connsiteX21" fmla="*/ 290559 w 607427"/>
              <a:gd name="connsiteY21" fmla="*/ 593293 h 606510"/>
              <a:gd name="connsiteX22" fmla="*/ 290559 w 607427"/>
              <a:gd name="connsiteY22" fmla="*/ 540919 h 606510"/>
              <a:gd name="connsiteX23" fmla="*/ 65690 w 607427"/>
              <a:gd name="connsiteY23" fmla="*/ 316555 h 606510"/>
              <a:gd name="connsiteX24" fmla="*/ 13237 w 607427"/>
              <a:gd name="connsiteY24" fmla="*/ 316555 h 606510"/>
              <a:gd name="connsiteX25" fmla="*/ 0 w 607427"/>
              <a:gd name="connsiteY25" fmla="*/ 303338 h 606510"/>
              <a:gd name="connsiteX26" fmla="*/ 13237 w 607427"/>
              <a:gd name="connsiteY26" fmla="*/ 290120 h 606510"/>
              <a:gd name="connsiteX27" fmla="*/ 65690 w 607427"/>
              <a:gd name="connsiteY27" fmla="*/ 290120 h 606510"/>
              <a:gd name="connsiteX28" fmla="*/ 103086 w 607427"/>
              <a:gd name="connsiteY28" fmla="*/ 174634 h 606510"/>
              <a:gd name="connsiteX29" fmla="*/ 200876 w 607427"/>
              <a:gd name="connsiteY29" fmla="*/ 88391 h 606510"/>
              <a:gd name="connsiteX30" fmla="*/ 218581 w 607427"/>
              <a:gd name="connsiteY30" fmla="*/ 94669 h 606510"/>
              <a:gd name="connsiteX31" fmla="*/ 212293 w 607427"/>
              <a:gd name="connsiteY31" fmla="*/ 112347 h 606510"/>
              <a:gd name="connsiteX32" fmla="*/ 91834 w 607427"/>
              <a:gd name="connsiteY32" fmla="*/ 303338 h 606510"/>
              <a:gd name="connsiteX33" fmla="*/ 303796 w 607427"/>
              <a:gd name="connsiteY33" fmla="*/ 514815 h 606510"/>
              <a:gd name="connsiteX34" fmla="*/ 515593 w 607427"/>
              <a:gd name="connsiteY34" fmla="*/ 303338 h 606510"/>
              <a:gd name="connsiteX35" fmla="*/ 303796 w 607427"/>
              <a:gd name="connsiteY35" fmla="*/ 91695 h 606510"/>
              <a:gd name="connsiteX36" fmla="*/ 290559 w 607427"/>
              <a:gd name="connsiteY36" fmla="*/ 78478 h 606510"/>
              <a:gd name="connsiteX37" fmla="*/ 290559 w 607427"/>
              <a:gd name="connsiteY37" fmla="*/ 13217 h 606510"/>
              <a:gd name="connsiteX38" fmla="*/ 303796 w 607427"/>
              <a:gd name="connsiteY38" fmla="*/ 0 h 60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7427" h="606510">
                <a:moveTo>
                  <a:pt x="303831" y="262898"/>
                </a:moveTo>
                <a:cubicBezTo>
                  <a:pt x="281493" y="262898"/>
                  <a:pt x="263292" y="281070"/>
                  <a:pt x="263292" y="303373"/>
                </a:cubicBezTo>
                <a:cubicBezTo>
                  <a:pt x="263292" y="325676"/>
                  <a:pt x="281493" y="343683"/>
                  <a:pt x="303831" y="343683"/>
                </a:cubicBezTo>
                <a:cubicBezTo>
                  <a:pt x="326169" y="343683"/>
                  <a:pt x="344205" y="325676"/>
                  <a:pt x="344205" y="303373"/>
                </a:cubicBezTo>
                <a:cubicBezTo>
                  <a:pt x="344205" y="281070"/>
                  <a:pt x="326169" y="262898"/>
                  <a:pt x="303831" y="262898"/>
                </a:cubicBezTo>
                <a:close/>
                <a:moveTo>
                  <a:pt x="303831" y="236465"/>
                </a:moveTo>
                <a:cubicBezTo>
                  <a:pt x="340730" y="236465"/>
                  <a:pt x="370680" y="266367"/>
                  <a:pt x="370680" y="303373"/>
                </a:cubicBezTo>
                <a:cubicBezTo>
                  <a:pt x="370680" y="340214"/>
                  <a:pt x="340730" y="370116"/>
                  <a:pt x="303831" y="370116"/>
                </a:cubicBezTo>
                <a:cubicBezTo>
                  <a:pt x="266767" y="370116"/>
                  <a:pt x="236817" y="340214"/>
                  <a:pt x="236817" y="303373"/>
                </a:cubicBezTo>
                <a:cubicBezTo>
                  <a:pt x="236817" y="266367"/>
                  <a:pt x="266767" y="236465"/>
                  <a:pt x="303831" y="236465"/>
                </a:cubicBezTo>
                <a:close/>
                <a:moveTo>
                  <a:pt x="303796" y="0"/>
                </a:moveTo>
                <a:cubicBezTo>
                  <a:pt x="311077" y="0"/>
                  <a:pt x="317034" y="5948"/>
                  <a:pt x="317034" y="13217"/>
                </a:cubicBezTo>
                <a:lnTo>
                  <a:pt x="317034" y="65591"/>
                </a:lnTo>
                <a:cubicBezTo>
                  <a:pt x="437824" y="72200"/>
                  <a:pt x="535118" y="169347"/>
                  <a:pt x="541737" y="290120"/>
                </a:cubicBezTo>
                <a:lnTo>
                  <a:pt x="594190" y="290120"/>
                </a:lnTo>
                <a:cubicBezTo>
                  <a:pt x="601470" y="290120"/>
                  <a:pt x="607427" y="295903"/>
                  <a:pt x="607427" y="303338"/>
                </a:cubicBezTo>
                <a:cubicBezTo>
                  <a:pt x="607427" y="310607"/>
                  <a:pt x="601470" y="316555"/>
                  <a:pt x="594190" y="316555"/>
                </a:cubicBezTo>
                <a:lnTo>
                  <a:pt x="541737" y="316555"/>
                </a:lnTo>
                <a:cubicBezTo>
                  <a:pt x="535118" y="437163"/>
                  <a:pt x="437824" y="534310"/>
                  <a:pt x="317034" y="540919"/>
                </a:cubicBezTo>
                <a:lnTo>
                  <a:pt x="317034" y="593293"/>
                </a:lnTo>
                <a:cubicBezTo>
                  <a:pt x="317034" y="600562"/>
                  <a:pt x="311077" y="606510"/>
                  <a:pt x="303796" y="606510"/>
                </a:cubicBezTo>
                <a:cubicBezTo>
                  <a:pt x="296350" y="606510"/>
                  <a:pt x="290559" y="600562"/>
                  <a:pt x="290559" y="593293"/>
                </a:cubicBezTo>
                <a:lnTo>
                  <a:pt x="290559" y="540919"/>
                </a:lnTo>
                <a:cubicBezTo>
                  <a:pt x="169603" y="534310"/>
                  <a:pt x="72309" y="437163"/>
                  <a:pt x="65690" y="316555"/>
                </a:cubicBezTo>
                <a:lnTo>
                  <a:pt x="13237" y="316555"/>
                </a:lnTo>
                <a:cubicBezTo>
                  <a:pt x="5957" y="316555"/>
                  <a:pt x="0" y="310607"/>
                  <a:pt x="0" y="303338"/>
                </a:cubicBezTo>
                <a:cubicBezTo>
                  <a:pt x="0" y="295903"/>
                  <a:pt x="5957" y="290120"/>
                  <a:pt x="13237" y="290120"/>
                </a:cubicBezTo>
                <a:lnTo>
                  <a:pt x="65690" y="290120"/>
                </a:lnTo>
                <a:cubicBezTo>
                  <a:pt x="68007" y="248981"/>
                  <a:pt x="80748" y="209329"/>
                  <a:pt x="103086" y="174634"/>
                </a:cubicBezTo>
                <a:cubicBezTo>
                  <a:pt x="127078" y="137295"/>
                  <a:pt x="160999" y="107556"/>
                  <a:pt x="200876" y="88391"/>
                </a:cubicBezTo>
                <a:cubicBezTo>
                  <a:pt x="207495" y="85252"/>
                  <a:pt x="215437" y="88060"/>
                  <a:pt x="218581" y="94669"/>
                </a:cubicBezTo>
                <a:cubicBezTo>
                  <a:pt x="221725" y="101278"/>
                  <a:pt x="218912" y="109043"/>
                  <a:pt x="212293" y="112347"/>
                </a:cubicBezTo>
                <a:cubicBezTo>
                  <a:pt x="139157" y="147208"/>
                  <a:pt x="91834" y="222216"/>
                  <a:pt x="91834" y="303338"/>
                </a:cubicBezTo>
                <a:cubicBezTo>
                  <a:pt x="91834" y="419980"/>
                  <a:pt x="186812" y="514815"/>
                  <a:pt x="303796" y="514815"/>
                </a:cubicBezTo>
                <a:cubicBezTo>
                  <a:pt x="420615" y="514815"/>
                  <a:pt x="515593" y="419980"/>
                  <a:pt x="515593" y="303338"/>
                </a:cubicBezTo>
                <a:cubicBezTo>
                  <a:pt x="515593" y="186530"/>
                  <a:pt x="420615" y="91695"/>
                  <a:pt x="303796" y="91695"/>
                </a:cubicBezTo>
                <a:cubicBezTo>
                  <a:pt x="296350" y="91695"/>
                  <a:pt x="290559" y="85747"/>
                  <a:pt x="290559" y="78478"/>
                </a:cubicBezTo>
                <a:lnTo>
                  <a:pt x="290559" y="13217"/>
                </a:lnTo>
                <a:cubicBezTo>
                  <a:pt x="290559" y="5948"/>
                  <a:pt x="296350" y="0"/>
                  <a:pt x="303796" y="0"/>
                </a:cubicBezTo>
                <a:close/>
              </a:path>
            </a:pathLst>
          </a:custGeom>
          <a:solidFill>
            <a:srgbClr val="988563"/>
          </a:solidFill>
          <a:ln>
            <a:noFill/>
          </a:ln>
        </p:spPr>
      </p:sp>
      <p:sp>
        <p:nvSpPr>
          <p:cNvPr id="17" name="文本框 16"/>
          <p:cNvSpPr txBox="1"/>
          <p:nvPr/>
        </p:nvSpPr>
        <p:spPr>
          <a:xfrm>
            <a:off x="7239678" y="1580803"/>
            <a:ext cx="1647460" cy="730777"/>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r>
              <a:rPr lang="zh-CN" altLang="en-US" sz="1800" b="0" spc="-150" dirty="0">
                <a:solidFill>
                  <a:srgbClr val="988563"/>
                </a:solidFill>
                <a:latin typeface="微软雅黑 Light" panose="020B0502040204020203" pitchFamily="34" charset="-122"/>
                <a:ea typeface="微软雅黑 Light" panose="020B0502040204020203" pitchFamily="34" charset="-122"/>
              </a:rPr>
              <a:t>存储一致性与缓存共享问题</a:t>
            </a:r>
            <a:endParaRPr lang="zh-CN" altLang="en-US" sz="1800" b="0" spc="-150" dirty="0">
              <a:solidFill>
                <a:srgbClr val="988563"/>
              </a:solidFill>
              <a:latin typeface="微软雅黑 Light" panose="020B0502040204020203" pitchFamily="34" charset="-122"/>
              <a:ea typeface="微软雅黑 Light" panose="020B0502040204020203" pitchFamily="34" charset="-122"/>
            </a:endParaRPr>
          </a:p>
        </p:txBody>
      </p:sp>
      <p:sp>
        <p:nvSpPr>
          <p:cNvPr id="18" name="tracker_109732"/>
          <p:cNvSpPr>
            <a:spLocks noChangeAspect="1"/>
          </p:cNvSpPr>
          <p:nvPr/>
        </p:nvSpPr>
        <p:spPr bwMode="auto">
          <a:xfrm>
            <a:off x="10298790" y="1354367"/>
            <a:ext cx="609685" cy="608835"/>
          </a:xfrm>
          <a:custGeom>
            <a:avLst/>
            <a:gdLst>
              <a:gd name="connsiteX0" fmla="*/ 476929 w 606933"/>
              <a:gd name="connsiteY0" fmla="*/ 532769 h 606087"/>
              <a:gd name="connsiteX1" fmla="*/ 543517 w 606933"/>
              <a:gd name="connsiteY1" fmla="*/ 532769 h 606087"/>
              <a:gd name="connsiteX2" fmla="*/ 553515 w 606933"/>
              <a:gd name="connsiteY2" fmla="*/ 542754 h 606087"/>
              <a:gd name="connsiteX3" fmla="*/ 543517 w 606933"/>
              <a:gd name="connsiteY3" fmla="*/ 552739 h 606087"/>
              <a:gd name="connsiteX4" fmla="*/ 476929 w 606933"/>
              <a:gd name="connsiteY4" fmla="*/ 552739 h 606087"/>
              <a:gd name="connsiteX5" fmla="*/ 466931 w 606933"/>
              <a:gd name="connsiteY5" fmla="*/ 542754 h 606087"/>
              <a:gd name="connsiteX6" fmla="*/ 476929 w 606933"/>
              <a:gd name="connsiteY6" fmla="*/ 532769 h 606087"/>
              <a:gd name="connsiteX7" fmla="*/ 476929 w 606933"/>
              <a:gd name="connsiteY7" fmla="*/ 492759 h 606087"/>
              <a:gd name="connsiteX8" fmla="*/ 543517 w 606933"/>
              <a:gd name="connsiteY8" fmla="*/ 492759 h 606087"/>
              <a:gd name="connsiteX9" fmla="*/ 553515 w 606933"/>
              <a:gd name="connsiteY9" fmla="*/ 502780 h 606087"/>
              <a:gd name="connsiteX10" fmla="*/ 543517 w 606933"/>
              <a:gd name="connsiteY10" fmla="*/ 512800 h 606087"/>
              <a:gd name="connsiteX11" fmla="*/ 476929 w 606933"/>
              <a:gd name="connsiteY11" fmla="*/ 512800 h 606087"/>
              <a:gd name="connsiteX12" fmla="*/ 466931 w 606933"/>
              <a:gd name="connsiteY12" fmla="*/ 502780 h 606087"/>
              <a:gd name="connsiteX13" fmla="*/ 476929 w 606933"/>
              <a:gd name="connsiteY13" fmla="*/ 492759 h 606087"/>
              <a:gd name="connsiteX14" fmla="*/ 476929 w 606933"/>
              <a:gd name="connsiteY14" fmla="*/ 452819 h 606087"/>
              <a:gd name="connsiteX15" fmla="*/ 543517 w 606933"/>
              <a:gd name="connsiteY15" fmla="*/ 452819 h 606087"/>
              <a:gd name="connsiteX16" fmla="*/ 553515 w 606933"/>
              <a:gd name="connsiteY16" fmla="*/ 462804 h 606087"/>
              <a:gd name="connsiteX17" fmla="*/ 543517 w 606933"/>
              <a:gd name="connsiteY17" fmla="*/ 472789 h 606087"/>
              <a:gd name="connsiteX18" fmla="*/ 476929 w 606933"/>
              <a:gd name="connsiteY18" fmla="*/ 472789 h 606087"/>
              <a:gd name="connsiteX19" fmla="*/ 466931 w 606933"/>
              <a:gd name="connsiteY19" fmla="*/ 462804 h 606087"/>
              <a:gd name="connsiteX20" fmla="*/ 476929 w 606933"/>
              <a:gd name="connsiteY20" fmla="*/ 452819 h 606087"/>
              <a:gd name="connsiteX21" fmla="*/ 510223 w 606933"/>
              <a:gd name="connsiteY21" fmla="*/ 339635 h 606087"/>
              <a:gd name="connsiteX22" fmla="*/ 486928 w 606933"/>
              <a:gd name="connsiteY22" fmla="*/ 362904 h 606087"/>
              <a:gd name="connsiteX23" fmla="*/ 510223 w 606933"/>
              <a:gd name="connsiteY23" fmla="*/ 386273 h 606087"/>
              <a:gd name="connsiteX24" fmla="*/ 533519 w 606933"/>
              <a:gd name="connsiteY24" fmla="*/ 362904 h 606087"/>
              <a:gd name="connsiteX25" fmla="*/ 510223 w 606933"/>
              <a:gd name="connsiteY25" fmla="*/ 339635 h 606087"/>
              <a:gd name="connsiteX26" fmla="*/ 510223 w 606933"/>
              <a:gd name="connsiteY26" fmla="*/ 319662 h 606087"/>
              <a:gd name="connsiteX27" fmla="*/ 553515 w 606933"/>
              <a:gd name="connsiteY27" fmla="*/ 362904 h 606087"/>
              <a:gd name="connsiteX28" fmla="*/ 510223 w 606933"/>
              <a:gd name="connsiteY28" fmla="*/ 406246 h 606087"/>
              <a:gd name="connsiteX29" fmla="*/ 466931 w 606933"/>
              <a:gd name="connsiteY29" fmla="*/ 362904 h 606087"/>
              <a:gd name="connsiteX30" fmla="*/ 510223 w 606933"/>
              <a:gd name="connsiteY30" fmla="*/ 319662 h 606087"/>
              <a:gd name="connsiteX31" fmla="*/ 510223 w 606933"/>
              <a:gd name="connsiteY31" fmla="*/ 233081 h 606087"/>
              <a:gd name="connsiteX32" fmla="*/ 486928 w 606933"/>
              <a:gd name="connsiteY32" fmla="*/ 256450 h 606087"/>
              <a:gd name="connsiteX33" fmla="*/ 510223 w 606933"/>
              <a:gd name="connsiteY33" fmla="*/ 279719 h 606087"/>
              <a:gd name="connsiteX34" fmla="*/ 533519 w 606933"/>
              <a:gd name="connsiteY34" fmla="*/ 256450 h 606087"/>
              <a:gd name="connsiteX35" fmla="*/ 510223 w 606933"/>
              <a:gd name="connsiteY35" fmla="*/ 233081 h 606087"/>
              <a:gd name="connsiteX36" fmla="*/ 510223 w 606933"/>
              <a:gd name="connsiteY36" fmla="*/ 213108 h 606087"/>
              <a:gd name="connsiteX37" fmla="*/ 553515 w 606933"/>
              <a:gd name="connsiteY37" fmla="*/ 256450 h 606087"/>
              <a:gd name="connsiteX38" fmla="*/ 510223 w 606933"/>
              <a:gd name="connsiteY38" fmla="*/ 299692 h 606087"/>
              <a:gd name="connsiteX39" fmla="*/ 466931 w 606933"/>
              <a:gd name="connsiteY39" fmla="*/ 256450 h 606087"/>
              <a:gd name="connsiteX40" fmla="*/ 510223 w 606933"/>
              <a:gd name="connsiteY40" fmla="*/ 213108 h 606087"/>
              <a:gd name="connsiteX41" fmla="*/ 243420 w 606933"/>
              <a:gd name="connsiteY41" fmla="*/ 213108 h 606087"/>
              <a:gd name="connsiteX42" fmla="*/ 393877 w 606933"/>
              <a:gd name="connsiteY42" fmla="*/ 248170 h 606087"/>
              <a:gd name="connsiteX43" fmla="*/ 430990 w 606933"/>
              <a:gd name="connsiteY43" fmla="*/ 417487 h 606087"/>
              <a:gd name="connsiteX44" fmla="*/ 419886 w 606933"/>
              <a:gd name="connsiteY44" fmla="*/ 426177 h 606087"/>
              <a:gd name="connsiteX45" fmla="*/ 411183 w 606933"/>
              <a:gd name="connsiteY45" fmla="*/ 415089 h 606087"/>
              <a:gd name="connsiteX46" fmla="*/ 381872 w 606933"/>
              <a:gd name="connsiteY46" fmla="*/ 264153 h 606087"/>
              <a:gd name="connsiteX47" fmla="*/ 243420 w 606933"/>
              <a:gd name="connsiteY47" fmla="*/ 233086 h 606087"/>
              <a:gd name="connsiteX48" fmla="*/ 105068 w 606933"/>
              <a:gd name="connsiteY48" fmla="*/ 264153 h 606087"/>
              <a:gd name="connsiteX49" fmla="*/ 73857 w 606933"/>
              <a:gd name="connsiteY49" fmla="*/ 358251 h 606087"/>
              <a:gd name="connsiteX50" fmla="*/ 105869 w 606933"/>
              <a:gd name="connsiteY50" fmla="*/ 498299 h 606087"/>
              <a:gd name="connsiteX51" fmla="*/ 243420 w 606933"/>
              <a:gd name="connsiteY51" fmla="*/ 532762 h 606087"/>
              <a:gd name="connsiteX52" fmla="*/ 381072 w 606933"/>
              <a:gd name="connsiteY52" fmla="*/ 498299 h 606087"/>
              <a:gd name="connsiteX53" fmla="*/ 403780 w 606933"/>
              <a:gd name="connsiteY53" fmla="*/ 453548 h 606087"/>
              <a:gd name="connsiteX54" fmla="*/ 416085 w 606933"/>
              <a:gd name="connsiteY54" fmla="*/ 446555 h 606087"/>
              <a:gd name="connsiteX55" fmla="*/ 423087 w 606933"/>
              <a:gd name="connsiteY55" fmla="*/ 458842 h 606087"/>
              <a:gd name="connsiteX56" fmla="*/ 394677 w 606933"/>
              <a:gd name="connsiteY56" fmla="*/ 512983 h 606087"/>
              <a:gd name="connsiteX57" fmla="*/ 243420 w 606933"/>
              <a:gd name="connsiteY57" fmla="*/ 552740 h 606087"/>
              <a:gd name="connsiteX58" fmla="*/ 92164 w 606933"/>
              <a:gd name="connsiteY58" fmla="*/ 512983 h 606087"/>
              <a:gd name="connsiteX59" fmla="*/ 53849 w 606933"/>
              <a:gd name="connsiteY59" fmla="*/ 357252 h 606087"/>
              <a:gd name="connsiteX60" fmla="*/ 92964 w 606933"/>
              <a:gd name="connsiteY60" fmla="*/ 248170 h 606087"/>
              <a:gd name="connsiteX61" fmla="*/ 243420 w 606933"/>
              <a:gd name="connsiteY61" fmla="*/ 213108 h 606087"/>
              <a:gd name="connsiteX62" fmla="*/ 36714 w 606933"/>
              <a:gd name="connsiteY62" fmla="*/ 179818 h 606087"/>
              <a:gd name="connsiteX63" fmla="*/ 20007 w 606933"/>
              <a:gd name="connsiteY63" fmla="*/ 196501 h 606087"/>
              <a:gd name="connsiteX64" fmla="*/ 20007 w 606933"/>
              <a:gd name="connsiteY64" fmla="*/ 569424 h 606087"/>
              <a:gd name="connsiteX65" fmla="*/ 36714 w 606933"/>
              <a:gd name="connsiteY65" fmla="*/ 586107 h 606087"/>
              <a:gd name="connsiteX66" fmla="*/ 570219 w 606933"/>
              <a:gd name="connsiteY66" fmla="*/ 586107 h 606087"/>
              <a:gd name="connsiteX67" fmla="*/ 586926 w 606933"/>
              <a:gd name="connsiteY67" fmla="*/ 569424 h 606087"/>
              <a:gd name="connsiteX68" fmla="*/ 586926 w 606933"/>
              <a:gd name="connsiteY68" fmla="*/ 196501 h 606087"/>
              <a:gd name="connsiteX69" fmla="*/ 570219 w 606933"/>
              <a:gd name="connsiteY69" fmla="*/ 179818 h 606087"/>
              <a:gd name="connsiteX70" fmla="*/ 262201 w 606933"/>
              <a:gd name="connsiteY70" fmla="*/ 179818 h 606087"/>
              <a:gd name="connsiteX71" fmla="*/ 262101 w 606933"/>
              <a:gd name="connsiteY71" fmla="*/ 179818 h 606087"/>
              <a:gd name="connsiteX72" fmla="*/ 208880 w 606933"/>
              <a:gd name="connsiteY72" fmla="*/ 179818 h 606087"/>
              <a:gd name="connsiteX73" fmla="*/ 208780 w 606933"/>
              <a:gd name="connsiteY73" fmla="*/ 179818 h 606087"/>
              <a:gd name="connsiteX74" fmla="*/ 125448 w 606933"/>
              <a:gd name="connsiteY74" fmla="*/ 0 h 606087"/>
              <a:gd name="connsiteX75" fmla="*/ 142155 w 606933"/>
              <a:gd name="connsiteY75" fmla="*/ 16683 h 606087"/>
              <a:gd name="connsiteX76" fmla="*/ 140554 w 606933"/>
              <a:gd name="connsiteY76" fmla="*/ 23576 h 606087"/>
              <a:gd name="connsiteX77" fmla="*/ 214783 w 606933"/>
              <a:gd name="connsiteY77" fmla="*/ 159838 h 606087"/>
              <a:gd name="connsiteX78" fmla="*/ 256199 w 606933"/>
              <a:gd name="connsiteY78" fmla="*/ 159838 h 606087"/>
              <a:gd name="connsiteX79" fmla="*/ 330427 w 606933"/>
              <a:gd name="connsiteY79" fmla="*/ 23576 h 606087"/>
              <a:gd name="connsiteX80" fmla="*/ 328826 w 606933"/>
              <a:gd name="connsiteY80" fmla="*/ 16683 h 606087"/>
              <a:gd name="connsiteX81" fmla="*/ 345533 w 606933"/>
              <a:gd name="connsiteY81" fmla="*/ 0 h 606087"/>
              <a:gd name="connsiteX82" fmla="*/ 362239 w 606933"/>
              <a:gd name="connsiteY82" fmla="*/ 16683 h 606087"/>
              <a:gd name="connsiteX83" fmla="*/ 347934 w 606933"/>
              <a:gd name="connsiteY83" fmla="*/ 33066 h 606087"/>
              <a:gd name="connsiteX84" fmla="*/ 279007 w 606933"/>
              <a:gd name="connsiteY84" fmla="*/ 159838 h 606087"/>
              <a:gd name="connsiteX85" fmla="*/ 570219 w 606933"/>
              <a:gd name="connsiteY85" fmla="*/ 159838 h 606087"/>
              <a:gd name="connsiteX86" fmla="*/ 606933 w 606933"/>
              <a:gd name="connsiteY86" fmla="*/ 196501 h 606087"/>
              <a:gd name="connsiteX87" fmla="*/ 606933 w 606933"/>
              <a:gd name="connsiteY87" fmla="*/ 569424 h 606087"/>
              <a:gd name="connsiteX88" fmla="*/ 570219 w 606933"/>
              <a:gd name="connsiteY88" fmla="*/ 606087 h 606087"/>
              <a:gd name="connsiteX89" fmla="*/ 36714 w 606933"/>
              <a:gd name="connsiteY89" fmla="*/ 606087 h 606087"/>
              <a:gd name="connsiteX90" fmla="*/ 0 w 606933"/>
              <a:gd name="connsiteY90" fmla="*/ 569424 h 606087"/>
              <a:gd name="connsiteX91" fmla="*/ 0 w 606933"/>
              <a:gd name="connsiteY91" fmla="*/ 196501 h 606087"/>
              <a:gd name="connsiteX92" fmla="*/ 36714 w 606933"/>
              <a:gd name="connsiteY92" fmla="*/ 159838 h 606087"/>
              <a:gd name="connsiteX93" fmla="*/ 191974 w 606933"/>
              <a:gd name="connsiteY93" fmla="*/ 159838 h 606087"/>
              <a:gd name="connsiteX94" fmla="*/ 123047 w 606933"/>
              <a:gd name="connsiteY94" fmla="*/ 33066 h 606087"/>
              <a:gd name="connsiteX95" fmla="*/ 108742 w 606933"/>
              <a:gd name="connsiteY95" fmla="*/ 16683 h 606087"/>
              <a:gd name="connsiteX96" fmla="*/ 125448 w 606933"/>
              <a:gd name="connsiteY96"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6933" h="606087">
                <a:moveTo>
                  <a:pt x="476929" y="532769"/>
                </a:moveTo>
                <a:lnTo>
                  <a:pt x="543517" y="532769"/>
                </a:lnTo>
                <a:cubicBezTo>
                  <a:pt x="549116" y="532769"/>
                  <a:pt x="553515" y="537262"/>
                  <a:pt x="553515" y="542754"/>
                </a:cubicBezTo>
                <a:cubicBezTo>
                  <a:pt x="553515" y="548346"/>
                  <a:pt x="549116" y="552739"/>
                  <a:pt x="543517" y="552739"/>
                </a:cubicBezTo>
                <a:lnTo>
                  <a:pt x="476929" y="552739"/>
                </a:lnTo>
                <a:cubicBezTo>
                  <a:pt x="471330" y="552739"/>
                  <a:pt x="466931" y="548346"/>
                  <a:pt x="466931" y="542754"/>
                </a:cubicBezTo>
                <a:cubicBezTo>
                  <a:pt x="466931" y="537262"/>
                  <a:pt x="471330" y="532769"/>
                  <a:pt x="476929" y="532769"/>
                </a:cubicBezTo>
                <a:close/>
                <a:moveTo>
                  <a:pt x="476929" y="492759"/>
                </a:moveTo>
                <a:lnTo>
                  <a:pt x="543517" y="492759"/>
                </a:lnTo>
                <a:cubicBezTo>
                  <a:pt x="549116" y="492759"/>
                  <a:pt x="553515" y="497268"/>
                  <a:pt x="553515" y="502780"/>
                </a:cubicBezTo>
                <a:cubicBezTo>
                  <a:pt x="553515" y="508391"/>
                  <a:pt x="549116" y="512800"/>
                  <a:pt x="543517" y="512800"/>
                </a:cubicBezTo>
                <a:lnTo>
                  <a:pt x="476929" y="512800"/>
                </a:lnTo>
                <a:cubicBezTo>
                  <a:pt x="471330" y="512800"/>
                  <a:pt x="466931" y="508391"/>
                  <a:pt x="466931" y="502780"/>
                </a:cubicBezTo>
                <a:cubicBezTo>
                  <a:pt x="466931" y="497268"/>
                  <a:pt x="471330" y="492759"/>
                  <a:pt x="476929" y="492759"/>
                </a:cubicBezTo>
                <a:close/>
                <a:moveTo>
                  <a:pt x="476929" y="452819"/>
                </a:moveTo>
                <a:lnTo>
                  <a:pt x="543517" y="452819"/>
                </a:lnTo>
                <a:cubicBezTo>
                  <a:pt x="549116" y="452819"/>
                  <a:pt x="553515" y="457312"/>
                  <a:pt x="553515" y="462804"/>
                </a:cubicBezTo>
                <a:cubicBezTo>
                  <a:pt x="553515" y="468396"/>
                  <a:pt x="549116" y="472789"/>
                  <a:pt x="543517" y="472789"/>
                </a:cubicBezTo>
                <a:lnTo>
                  <a:pt x="476929" y="472789"/>
                </a:lnTo>
                <a:cubicBezTo>
                  <a:pt x="471330" y="472789"/>
                  <a:pt x="466931" y="468396"/>
                  <a:pt x="466931" y="462804"/>
                </a:cubicBezTo>
                <a:cubicBezTo>
                  <a:pt x="466931" y="457312"/>
                  <a:pt x="471330" y="452819"/>
                  <a:pt x="476929" y="452819"/>
                </a:cubicBezTo>
                <a:close/>
                <a:moveTo>
                  <a:pt x="510223" y="339635"/>
                </a:moveTo>
                <a:cubicBezTo>
                  <a:pt x="497326" y="339635"/>
                  <a:pt x="486928" y="350121"/>
                  <a:pt x="486928" y="362904"/>
                </a:cubicBezTo>
                <a:cubicBezTo>
                  <a:pt x="486928" y="375787"/>
                  <a:pt x="497326" y="386273"/>
                  <a:pt x="510223" y="386273"/>
                </a:cubicBezTo>
                <a:cubicBezTo>
                  <a:pt x="523121" y="386273"/>
                  <a:pt x="533519" y="375787"/>
                  <a:pt x="533519" y="362904"/>
                </a:cubicBezTo>
                <a:cubicBezTo>
                  <a:pt x="533519" y="350121"/>
                  <a:pt x="523121" y="339635"/>
                  <a:pt x="510223" y="339635"/>
                </a:cubicBezTo>
                <a:close/>
                <a:moveTo>
                  <a:pt x="510223" y="319662"/>
                </a:moveTo>
                <a:cubicBezTo>
                  <a:pt x="534119" y="319662"/>
                  <a:pt x="553515" y="339036"/>
                  <a:pt x="553515" y="362904"/>
                </a:cubicBezTo>
                <a:cubicBezTo>
                  <a:pt x="553515" y="386772"/>
                  <a:pt x="534119" y="406246"/>
                  <a:pt x="510223" y="406246"/>
                </a:cubicBezTo>
                <a:cubicBezTo>
                  <a:pt x="486328" y="406246"/>
                  <a:pt x="466931" y="386772"/>
                  <a:pt x="466931" y="362904"/>
                </a:cubicBezTo>
                <a:cubicBezTo>
                  <a:pt x="466931" y="339036"/>
                  <a:pt x="486328" y="319662"/>
                  <a:pt x="510223" y="319662"/>
                </a:cubicBezTo>
                <a:close/>
                <a:moveTo>
                  <a:pt x="510223" y="233081"/>
                </a:moveTo>
                <a:cubicBezTo>
                  <a:pt x="497326" y="233081"/>
                  <a:pt x="486928" y="243567"/>
                  <a:pt x="486928" y="256450"/>
                </a:cubicBezTo>
                <a:cubicBezTo>
                  <a:pt x="486928" y="269233"/>
                  <a:pt x="497326" y="279719"/>
                  <a:pt x="510223" y="279719"/>
                </a:cubicBezTo>
                <a:cubicBezTo>
                  <a:pt x="523121" y="279719"/>
                  <a:pt x="533519" y="269233"/>
                  <a:pt x="533519" y="256450"/>
                </a:cubicBezTo>
                <a:cubicBezTo>
                  <a:pt x="533519" y="243567"/>
                  <a:pt x="523121" y="233081"/>
                  <a:pt x="510223" y="233081"/>
                </a:cubicBezTo>
                <a:close/>
                <a:moveTo>
                  <a:pt x="510223" y="213108"/>
                </a:moveTo>
                <a:cubicBezTo>
                  <a:pt x="534119" y="213108"/>
                  <a:pt x="553515" y="232582"/>
                  <a:pt x="553515" y="256450"/>
                </a:cubicBezTo>
                <a:cubicBezTo>
                  <a:pt x="553515" y="280318"/>
                  <a:pt x="534119" y="299692"/>
                  <a:pt x="510223" y="299692"/>
                </a:cubicBezTo>
                <a:cubicBezTo>
                  <a:pt x="486328" y="299692"/>
                  <a:pt x="466931" y="280318"/>
                  <a:pt x="466931" y="256450"/>
                </a:cubicBezTo>
                <a:cubicBezTo>
                  <a:pt x="466931" y="232582"/>
                  <a:pt x="486328" y="213108"/>
                  <a:pt x="510223" y="213108"/>
                </a:cubicBezTo>
                <a:close/>
                <a:moveTo>
                  <a:pt x="243420" y="213108"/>
                </a:moveTo>
                <a:cubicBezTo>
                  <a:pt x="308345" y="213108"/>
                  <a:pt x="364666" y="226194"/>
                  <a:pt x="393877" y="248170"/>
                </a:cubicBezTo>
                <a:cubicBezTo>
                  <a:pt x="430090" y="275341"/>
                  <a:pt x="438493" y="354954"/>
                  <a:pt x="430990" y="417487"/>
                </a:cubicBezTo>
                <a:cubicBezTo>
                  <a:pt x="430390" y="422881"/>
                  <a:pt x="425388" y="426777"/>
                  <a:pt x="419886" y="426177"/>
                </a:cubicBezTo>
                <a:cubicBezTo>
                  <a:pt x="414384" y="425478"/>
                  <a:pt x="410483" y="420583"/>
                  <a:pt x="411183" y="415089"/>
                </a:cubicBezTo>
                <a:cubicBezTo>
                  <a:pt x="419186" y="348761"/>
                  <a:pt x="406281" y="282433"/>
                  <a:pt x="381872" y="264153"/>
                </a:cubicBezTo>
                <a:cubicBezTo>
                  <a:pt x="356363" y="244974"/>
                  <a:pt x="303343" y="233086"/>
                  <a:pt x="243420" y="233086"/>
                </a:cubicBezTo>
                <a:cubicBezTo>
                  <a:pt x="183598" y="233086"/>
                  <a:pt x="130578" y="244974"/>
                  <a:pt x="105068" y="264153"/>
                </a:cubicBezTo>
                <a:cubicBezTo>
                  <a:pt x="87862" y="276939"/>
                  <a:pt x="76258" y="312201"/>
                  <a:pt x="73857" y="358251"/>
                </a:cubicBezTo>
                <a:cubicBezTo>
                  <a:pt x="70656" y="418286"/>
                  <a:pt x="84461" y="478521"/>
                  <a:pt x="105869" y="498299"/>
                </a:cubicBezTo>
                <a:cubicBezTo>
                  <a:pt x="128377" y="519276"/>
                  <a:pt x="182397" y="532762"/>
                  <a:pt x="243420" y="532762"/>
                </a:cubicBezTo>
                <a:cubicBezTo>
                  <a:pt x="304443" y="532762"/>
                  <a:pt x="358463" y="519276"/>
                  <a:pt x="381072" y="498299"/>
                </a:cubicBezTo>
                <a:cubicBezTo>
                  <a:pt x="390075" y="489908"/>
                  <a:pt x="397978" y="474425"/>
                  <a:pt x="403780" y="453548"/>
                </a:cubicBezTo>
                <a:cubicBezTo>
                  <a:pt x="405281" y="448253"/>
                  <a:pt x="410783" y="445157"/>
                  <a:pt x="416085" y="446555"/>
                </a:cubicBezTo>
                <a:cubicBezTo>
                  <a:pt x="421387" y="448054"/>
                  <a:pt x="424488" y="453548"/>
                  <a:pt x="423087" y="458842"/>
                </a:cubicBezTo>
                <a:cubicBezTo>
                  <a:pt x="416085" y="483715"/>
                  <a:pt x="406581" y="501895"/>
                  <a:pt x="394677" y="512983"/>
                </a:cubicBezTo>
                <a:cubicBezTo>
                  <a:pt x="363065" y="542351"/>
                  <a:pt x="295840" y="552740"/>
                  <a:pt x="243420" y="552740"/>
                </a:cubicBezTo>
                <a:cubicBezTo>
                  <a:pt x="191101" y="552740"/>
                  <a:pt x="123876" y="542351"/>
                  <a:pt x="92164" y="512983"/>
                </a:cubicBezTo>
                <a:cubicBezTo>
                  <a:pt x="61752" y="484714"/>
                  <a:pt x="50948" y="412392"/>
                  <a:pt x="53849" y="357252"/>
                </a:cubicBezTo>
                <a:cubicBezTo>
                  <a:pt x="56650" y="304509"/>
                  <a:pt x="70856" y="264752"/>
                  <a:pt x="92964" y="248170"/>
                </a:cubicBezTo>
                <a:cubicBezTo>
                  <a:pt x="122275" y="226194"/>
                  <a:pt x="178496" y="213108"/>
                  <a:pt x="243420" y="213108"/>
                </a:cubicBezTo>
                <a:close/>
                <a:moveTo>
                  <a:pt x="36714" y="179818"/>
                </a:moveTo>
                <a:cubicBezTo>
                  <a:pt x="27510" y="179818"/>
                  <a:pt x="20007" y="187310"/>
                  <a:pt x="20007" y="196501"/>
                </a:cubicBezTo>
                <a:lnTo>
                  <a:pt x="20007" y="569424"/>
                </a:lnTo>
                <a:cubicBezTo>
                  <a:pt x="20007" y="578615"/>
                  <a:pt x="27510" y="586107"/>
                  <a:pt x="36714" y="586107"/>
                </a:cubicBezTo>
                <a:lnTo>
                  <a:pt x="570219" y="586107"/>
                </a:lnTo>
                <a:cubicBezTo>
                  <a:pt x="579423" y="586107"/>
                  <a:pt x="586926" y="578615"/>
                  <a:pt x="586926" y="569424"/>
                </a:cubicBezTo>
                <a:lnTo>
                  <a:pt x="586926" y="196501"/>
                </a:lnTo>
                <a:cubicBezTo>
                  <a:pt x="586926" y="187310"/>
                  <a:pt x="579423" y="179818"/>
                  <a:pt x="570219" y="179818"/>
                </a:cubicBezTo>
                <a:lnTo>
                  <a:pt x="262201" y="179818"/>
                </a:lnTo>
                <a:cubicBezTo>
                  <a:pt x="262101" y="179818"/>
                  <a:pt x="262101" y="179818"/>
                  <a:pt x="262101" y="179818"/>
                </a:cubicBezTo>
                <a:lnTo>
                  <a:pt x="208880" y="179818"/>
                </a:lnTo>
                <a:cubicBezTo>
                  <a:pt x="208880" y="179818"/>
                  <a:pt x="208780" y="179818"/>
                  <a:pt x="208780" y="179818"/>
                </a:cubicBezTo>
                <a:close/>
                <a:moveTo>
                  <a:pt x="125448" y="0"/>
                </a:moveTo>
                <a:cubicBezTo>
                  <a:pt x="134652" y="0"/>
                  <a:pt x="142155" y="7492"/>
                  <a:pt x="142155" y="16683"/>
                </a:cubicBezTo>
                <a:cubicBezTo>
                  <a:pt x="142155" y="19081"/>
                  <a:pt x="141555" y="21478"/>
                  <a:pt x="140554" y="23576"/>
                </a:cubicBezTo>
                <a:lnTo>
                  <a:pt x="214783" y="159838"/>
                </a:lnTo>
                <a:lnTo>
                  <a:pt x="256199" y="159838"/>
                </a:lnTo>
                <a:lnTo>
                  <a:pt x="330427" y="23576"/>
                </a:lnTo>
                <a:cubicBezTo>
                  <a:pt x="329427" y="21478"/>
                  <a:pt x="328826" y="19081"/>
                  <a:pt x="328826" y="16683"/>
                </a:cubicBezTo>
                <a:cubicBezTo>
                  <a:pt x="328826" y="7492"/>
                  <a:pt x="336329" y="0"/>
                  <a:pt x="345533" y="0"/>
                </a:cubicBezTo>
                <a:cubicBezTo>
                  <a:pt x="354736" y="0"/>
                  <a:pt x="362239" y="7492"/>
                  <a:pt x="362239" y="16683"/>
                </a:cubicBezTo>
                <a:cubicBezTo>
                  <a:pt x="362239" y="24975"/>
                  <a:pt x="356037" y="31968"/>
                  <a:pt x="347934" y="33066"/>
                </a:cubicBezTo>
                <a:lnTo>
                  <a:pt x="279007" y="159838"/>
                </a:lnTo>
                <a:lnTo>
                  <a:pt x="570219" y="159838"/>
                </a:lnTo>
                <a:cubicBezTo>
                  <a:pt x="590427" y="159838"/>
                  <a:pt x="606933" y="176222"/>
                  <a:pt x="606933" y="196501"/>
                </a:cubicBezTo>
                <a:lnTo>
                  <a:pt x="606933" y="569424"/>
                </a:lnTo>
                <a:cubicBezTo>
                  <a:pt x="606933" y="589604"/>
                  <a:pt x="590427" y="606087"/>
                  <a:pt x="570219" y="606087"/>
                </a:cubicBezTo>
                <a:lnTo>
                  <a:pt x="36714" y="606087"/>
                </a:lnTo>
                <a:cubicBezTo>
                  <a:pt x="16406" y="606087"/>
                  <a:pt x="0" y="589604"/>
                  <a:pt x="0" y="569424"/>
                </a:cubicBezTo>
                <a:lnTo>
                  <a:pt x="0" y="196501"/>
                </a:lnTo>
                <a:cubicBezTo>
                  <a:pt x="0" y="176222"/>
                  <a:pt x="16406" y="159838"/>
                  <a:pt x="36714" y="159838"/>
                </a:cubicBezTo>
                <a:lnTo>
                  <a:pt x="191974" y="159838"/>
                </a:lnTo>
                <a:lnTo>
                  <a:pt x="123047" y="33066"/>
                </a:lnTo>
                <a:cubicBezTo>
                  <a:pt x="114944" y="31968"/>
                  <a:pt x="108742" y="24975"/>
                  <a:pt x="108742" y="16683"/>
                </a:cubicBezTo>
                <a:cubicBezTo>
                  <a:pt x="108742" y="7492"/>
                  <a:pt x="116245" y="0"/>
                  <a:pt x="125448" y="0"/>
                </a:cubicBezTo>
                <a:close/>
              </a:path>
            </a:pathLst>
          </a:custGeom>
          <a:solidFill>
            <a:srgbClr val="988563"/>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21" name="文本框 20"/>
          <p:cNvSpPr txBox="1"/>
          <p:nvPr/>
        </p:nvSpPr>
        <p:spPr>
          <a:xfrm>
            <a:off x="9674405" y="2157889"/>
            <a:ext cx="1887655" cy="730777"/>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1800" b="0" spc="-150" dirty="0">
                <a:solidFill>
                  <a:srgbClr val="988563"/>
                </a:solidFill>
                <a:latin typeface="微软雅黑 Light" panose="020B0502040204020203" pitchFamily="34" charset="-122"/>
                <a:ea typeface="微软雅黑 Light" panose="020B0502040204020203" pitchFamily="34" charset="-122"/>
              </a:rPr>
              <a:t>RTL</a:t>
            </a:r>
            <a:r>
              <a:rPr lang="zh-CN" altLang="en-US" sz="1800" b="0" spc="-150" dirty="0">
                <a:solidFill>
                  <a:srgbClr val="988563"/>
                </a:solidFill>
                <a:latin typeface="微软雅黑 Light" panose="020B0502040204020203" pitchFamily="34" charset="-122"/>
                <a:ea typeface="微软雅黑 Light" panose="020B0502040204020203" pitchFamily="34" charset="-122"/>
              </a:rPr>
              <a:t>电路大幅增长带来的复杂性问题</a:t>
            </a:r>
            <a:endParaRPr lang="zh-CN" altLang="en-US" sz="1800" b="0" spc="-150" dirty="0">
              <a:solidFill>
                <a:srgbClr val="988563"/>
              </a:solidFill>
              <a:latin typeface="微软雅黑 Light" panose="020B0502040204020203" pitchFamily="34" charset="-122"/>
              <a:ea typeface="微软雅黑 Light" panose="020B0502040204020203" pitchFamily="34" charset="-122"/>
            </a:endParaRPr>
          </a:p>
        </p:txBody>
      </p:sp>
      <p:sp>
        <p:nvSpPr>
          <p:cNvPr id="22" name="tracker_109732"/>
          <p:cNvSpPr>
            <a:spLocks noChangeAspect="1"/>
          </p:cNvSpPr>
          <p:nvPr/>
        </p:nvSpPr>
        <p:spPr bwMode="auto">
          <a:xfrm>
            <a:off x="7610772" y="3676694"/>
            <a:ext cx="609685" cy="608829"/>
          </a:xfrm>
          <a:custGeom>
            <a:avLst/>
            <a:gdLst>
              <a:gd name="connsiteX0" fmla="*/ 355425 w 607614"/>
              <a:gd name="connsiteY0" fmla="*/ 530180 h 606761"/>
              <a:gd name="connsiteX1" fmla="*/ 342509 w 607614"/>
              <a:gd name="connsiteY1" fmla="*/ 574916 h 606761"/>
              <a:gd name="connsiteX2" fmla="*/ 388096 w 607614"/>
              <a:gd name="connsiteY2" fmla="*/ 562784 h 606761"/>
              <a:gd name="connsiteX3" fmla="*/ 467874 w 607614"/>
              <a:gd name="connsiteY3" fmla="*/ 407347 h 606761"/>
              <a:gd name="connsiteX4" fmla="*/ 364543 w 607614"/>
              <a:gd name="connsiteY4" fmla="*/ 511224 h 606761"/>
              <a:gd name="connsiteX5" fmla="*/ 407091 w 607614"/>
              <a:gd name="connsiteY5" fmla="*/ 553685 h 606761"/>
              <a:gd name="connsiteX6" fmla="*/ 511181 w 607614"/>
              <a:gd name="connsiteY6" fmla="*/ 450566 h 606761"/>
              <a:gd name="connsiteX7" fmla="*/ 511181 w 607614"/>
              <a:gd name="connsiteY7" fmla="*/ 364128 h 606761"/>
              <a:gd name="connsiteX8" fmla="*/ 482310 w 607614"/>
              <a:gd name="connsiteY8" fmla="*/ 392941 h 606761"/>
              <a:gd name="connsiteX9" fmla="*/ 525617 w 607614"/>
              <a:gd name="connsiteY9" fmla="*/ 436160 h 606761"/>
              <a:gd name="connsiteX10" fmla="*/ 553730 w 607614"/>
              <a:gd name="connsiteY10" fmla="*/ 407347 h 606761"/>
              <a:gd name="connsiteX11" fmla="*/ 553730 w 607614"/>
              <a:gd name="connsiteY11" fmla="*/ 392941 h 606761"/>
              <a:gd name="connsiteX12" fmla="*/ 524858 w 607614"/>
              <a:gd name="connsiteY12" fmla="*/ 364128 h 606761"/>
              <a:gd name="connsiteX13" fmla="*/ 511181 w 607614"/>
              <a:gd name="connsiteY13" fmla="*/ 364128 h 606761"/>
              <a:gd name="connsiteX14" fmla="*/ 518020 w 607614"/>
              <a:gd name="connsiteY14" fmla="*/ 341192 h 606761"/>
              <a:gd name="connsiteX15" fmla="*/ 539294 w 607614"/>
              <a:gd name="connsiteY15" fmla="*/ 349722 h 606761"/>
              <a:gd name="connsiteX16" fmla="*/ 568165 w 607614"/>
              <a:gd name="connsiteY16" fmla="*/ 378534 h 606761"/>
              <a:gd name="connsiteX17" fmla="*/ 568165 w 607614"/>
              <a:gd name="connsiteY17" fmla="*/ 421753 h 606761"/>
              <a:gd name="connsiteX18" fmla="*/ 412409 w 607614"/>
              <a:gd name="connsiteY18" fmla="*/ 577190 h 606761"/>
              <a:gd name="connsiteX19" fmla="*/ 333391 w 607614"/>
              <a:gd name="connsiteY19" fmla="*/ 598421 h 606761"/>
              <a:gd name="connsiteX20" fmla="*/ 328073 w 607614"/>
              <a:gd name="connsiteY20" fmla="*/ 603728 h 606761"/>
              <a:gd name="connsiteX21" fmla="*/ 321235 w 607614"/>
              <a:gd name="connsiteY21" fmla="*/ 606761 h 606761"/>
              <a:gd name="connsiteX22" fmla="*/ 314397 w 607614"/>
              <a:gd name="connsiteY22" fmla="*/ 603728 h 606761"/>
              <a:gd name="connsiteX23" fmla="*/ 314397 w 607614"/>
              <a:gd name="connsiteY23" fmla="*/ 589322 h 606761"/>
              <a:gd name="connsiteX24" fmla="*/ 319715 w 607614"/>
              <a:gd name="connsiteY24" fmla="*/ 584014 h 606761"/>
              <a:gd name="connsiteX25" fmla="*/ 340989 w 607614"/>
              <a:gd name="connsiteY25" fmla="*/ 505917 h 606761"/>
              <a:gd name="connsiteX26" fmla="*/ 496746 w 607614"/>
              <a:gd name="connsiteY26" fmla="*/ 349722 h 606761"/>
              <a:gd name="connsiteX27" fmla="*/ 518020 w 607614"/>
              <a:gd name="connsiteY27" fmla="*/ 341192 h 606761"/>
              <a:gd name="connsiteX28" fmla="*/ 208113 w 607614"/>
              <a:gd name="connsiteY28" fmla="*/ 194199 h 606761"/>
              <a:gd name="connsiteX29" fmla="*/ 339462 w 607614"/>
              <a:gd name="connsiteY29" fmla="*/ 288979 h 606761"/>
              <a:gd name="connsiteX30" fmla="*/ 354647 w 607614"/>
              <a:gd name="connsiteY30" fmla="*/ 314759 h 606761"/>
              <a:gd name="connsiteX31" fmla="*/ 344017 w 607614"/>
              <a:gd name="connsiteY31" fmla="*/ 343572 h 606761"/>
              <a:gd name="connsiteX32" fmla="*/ 318203 w 607614"/>
              <a:gd name="connsiteY32" fmla="*/ 354187 h 606761"/>
              <a:gd name="connsiteX33" fmla="*/ 289352 w 607614"/>
              <a:gd name="connsiteY33" fmla="*/ 339022 h 606761"/>
              <a:gd name="connsiteX34" fmla="*/ 194447 w 607614"/>
              <a:gd name="connsiteY34" fmla="*/ 207847 h 606761"/>
              <a:gd name="connsiteX35" fmla="*/ 195206 w 607614"/>
              <a:gd name="connsiteY35" fmla="*/ 194957 h 606761"/>
              <a:gd name="connsiteX36" fmla="*/ 208113 w 607614"/>
              <a:gd name="connsiteY36" fmla="*/ 194199 h 606761"/>
              <a:gd name="connsiteX37" fmla="*/ 88850 w 607614"/>
              <a:gd name="connsiteY37" fmla="*/ 89473 h 606761"/>
              <a:gd name="connsiteX38" fmla="*/ 103279 w 607614"/>
              <a:gd name="connsiteY38" fmla="*/ 89473 h 606761"/>
              <a:gd name="connsiteX39" fmla="*/ 103279 w 607614"/>
              <a:gd name="connsiteY39" fmla="*/ 103127 h 606761"/>
              <a:gd name="connsiteX40" fmla="*/ 20504 w 607614"/>
              <a:gd name="connsiteY40" fmla="*/ 303378 h 606761"/>
              <a:gd name="connsiteX41" fmla="*/ 287054 w 607614"/>
              <a:gd name="connsiteY41" fmla="*/ 586309 h 606761"/>
              <a:gd name="connsiteX42" fmla="*/ 281738 w 607614"/>
              <a:gd name="connsiteY42" fmla="*/ 606030 h 606761"/>
              <a:gd name="connsiteX43" fmla="*/ 0 w 607614"/>
              <a:gd name="connsiteY43" fmla="*/ 303378 h 606761"/>
              <a:gd name="connsiteX44" fmla="*/ 88850 w 607614"/>
              <a:gd name="connsiteY44" fmla="*/ 89473 h 606761"/>
              <a:gd name="connsiteX45" fmla="*/ 303871 w 607614"/>
              <a:gd name="connsiteY45" fmla="*/ 0 h 606761"/>
              <a:gd name="connsiteX46" fmla="*/ 607614 w 607614"/>
              <a:gd name="connsiteY46" fmla="*/ 303389 h 606761"/>
              <a:gd name="connsiteX47" fmla="*/ 604577 w 607614"/>
              <a:gd name="connsiteY47" fmla="*/ 343588 h 606761"/>
              <a:gd name="connsiteX48" fmla="*/ 584074 w 607614"/>
              <a:gd name="connsiteY48" fmla="*/ 343588 h 606761"/>
              <a:gd name="connsiteX49" fmla="*/ 587111 w 607614"/>
              <a:gd name="connsiteY49" fmla="*/ 303389 h 606761"/>
              <a:gd name="connsiteX50" fmla="*/ 313742 w 607614"/>
              <a:gd name="connsiteY50" fmla="*/ 20479 h 606761"/>
              <a:gd name="connsiteX51" fmla="*/ 313742 w 607614"/>
              <a:gd name="connsiteY51" fmla="*/ 144868 h 606761"/>
              <a:gd name="connsiteX52" fmla="*/ 303871 w 607614"/>
              <a:gd name="connsiteY52" fmla="*/ 154729 h 606761"/>
              <a:gd name="connsiteX53" fmla="*/ 293999 w 607614"/>
              <a:gd name="connsiteY53" fmla="*/ 144868 h 606761"/>
              <a:gd name="connsiteX54" fmla="*/ 293999 w 607614"/>
              <a:gd name="connsiteY54" fmla="*/ 9860 h 606761"/>
              <a:gd name="connsiteX55" fmla="*/ 303871 w 607614"/>
              <a:gd name="connsiteY55"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7614" h="606761">
                <a:moveTo>
                  <a:pt x="355425" y="530180"/>
                </a:moveTo>
                <a:lnTo>
                  <a:pt x="342509" y="574916"/>
                </a:lnTo>
                <a:lnTo>
                  <a:pt x="388096" y="562784"/>
                </a:lnTo>
                <a:close/>
                <a:moveTo>
                  <a:pt x="467874" y="407347"/>
                </a:moveTo>
                <a:lnTo>
                  <a:pt x="364543" y="511224"/>
                </a:lnTo>
                <a:lnTo>
                  <a:pt x="407091" y="553685"/>
                </a:lnTo>
                <a:lnTo>
                  <a:pt x="511181" y="450566"/>
                </a:lnTo>
                <a:close/>
                <a:moveTo>
                  <a:pt x="511181" y="364128"/>
                </a:moveTo>
                <a:lnTo>
                  <a:pt x="482310" y="392941"/>
                </a:lnTo>
                <a:lnTo>
                  <a:pt x="525617" y="436160"/>
                </a:lnTo>
                <a:lnTo>
                  <a:pt x="553730" y="407347"/>
                </a:lnTo>
                <a:cubicBezTo>
                  <a:pt x="558288" y="403556"/>
                  <a:pt x="558288" y="396732"/>
                  <a:pt x="553730" y="392941"/>
                </a:cubicBezTo>
                <a:lnTo>
                  <a:pt x="524858" y="364128"/>
                </a:lnTo>
                <a:cubicBezTo>
                  <a:pt x="521818" y="360337"/>
                  <a:pt x="514980" y="360337"/>
                  <a:pt x="511181" y="364128"/>
                </a:cubicBezTo>
                <a:close/>
                <a:moveTo>
                  <a:pt x="518020" y="341192"/>
                </a:moveTo>
                <a:cubicBezTo>
                  <a:pt x="525807" y="341192"/>
                  <a:pt x="533595" y="344035"/>
                  <a:pt x="539294" y="349722"/>
                </a:cubicBezTo>
                <a:lnTo>
                  <a:pt x="568165" y="378534"/>
                </a:lnTo>
                <a:cubicBezTo>
                  <a:pt x="580322" y="390666"/>
                  <a:pt x="580322" y="409622"/>
                  <a:pt x="568165" y="421753"/>
                </a:cubicBezTo>
                <a:lnTo>
                  <a:pt x="412409" y="577190"/>
                </a:lnTo>
                <a:lnTo>
                  <a:pt x="333391" y="598421"/>
                </a:lnTo>
                <a:lnTo>
                  <a:pt x="328073" y="603728"/>
                </a:lnTo>
                <a:cubicBezTo>
                  <a:pt x="326553" y="606003"/>
                  <a:pt x="323514" y="606761"/>
                  <a:pt x="321235" y="606761"/>
                </a:cubicBezTo>
                <a:cubicBezTo>
                  <a:pt x="318955" y="606761"/>
                  <a:pt x="315916" y="606003"/>
                  <a:pt x="314397" y="603728"/>
                </a:cubicBezTo>
                <a:cubicBezTo>
                  <a:pt x="309838" y="599937"/>
                  <a:pt x="309838" y="593113"/>
                  <a:pt x="314397" y="589322"/>
                </a:cubicBezTo>
                <a:lnTo>
                  <a:pt x="319715" y="584014"/>
                </a:lnTo>
                <a:lnTo>
                  <a:pt x="340989" y="505917"/>
                </a:lnTo>
                <a:lnTo>
                  <a:pt x="496746" y="349722"/>
                </a:lnTo>
                <a:cubicBezTo>
                  <a:pt x="502444" y="344035"/>
                  <a:pt x="510232" y="341192"/>
                  <a:pt x="518020" y="341192"/>
                </a:cubicBezTo>
                <a:close/>
                <a:moveTo>
                  <a:pt x="208113" y="194199"/>
                </a:moveTo>
                <a:lnTo>
                  <a:pt x="339462" y="288979"/>
                </a:lnTo>
                <a:cubicBezTo>
                  <a:pt x="347814" y="295045"/>
                  <a:pt x="353128" y="304902"/>
                  <a:pt x="354647" y="314759"/>
                </a:cubicBezTo>
                <a:cubicBezTo>
                  <a:pt x="355406" y="325374"/>
                  <a:pt x="351610" y="335990"/>
                  <a:pt x="344017" y="343572"/>
                </a:cubicBezTo>
                <a:cubicBezTo>
                  <a:pt x="337184" y="350396"/>
                  <a:pt x="328073" y="354187"/>
                  <a:pt x="318203" y="354187"/>
                </a:cubicBezTo>
                <a:cubicBezTo>
                  <a:pt x="306815" y="354187"/>
                  <a:pt x="296185" y="348121"/>
                  <a:pt x="289352" y="339022"/>
                </a:cubicBezTo>
                <a:lnTo>
                  <a:pt x="194447" y="207847"/>
                </a:lnTo>
                <a:cubicBezTo>
                  <a:pt x="191410" y="204056"/>
                  <a:pt x="192169" y="198749"/>
                  <a:pt x="195206" y="194957"/>
                </a:cubicBezTo>
                <a:cubicBezTo>
                  <a:pt x="199002" y="191924"/>
                  <a:pt x="204317" y="191166"/>
                  <a:pt x="208113" y="194199"/>
                </a:cubicBezTo>
                <a:close/>
                <a:moveTo>
                  <a:pt x="88850" y="89473"/>
                </a:moveTo>
                <a:cubicBezTo>
                  <a:pt x="92647" y="84922"/>
                  <a:pt x="98722" y="84922"/>
                  <a:pt x="103279" y="89473"/>
                </a:cubicBezTo>
                <a:cubicBezTo>
                  <a:pt x="107076" y="93266"/>
                  <a:pt x="107076" y="99334"/>
                  <a:pt x="103279" y="103127"/>
                </a:cubicBezTo>
                <a:cubicBezTo>
                  <a:pt x="49361" y="156982"/>
                  <a:pt x="20504" y="228284"/>
                  <a:pt x="20504" y="303378"/>
                </a:cubicBezTo>
                <a:cubicBezTo>
                  <a:pt x="20504" y="454325"/>
                  <a:pt x="138971" y="577206"/>
                  <a:pt x="287054" y="586309"/>
                </a:cubicBezTo>
                <a:lnTo>
                  <a:pt x="281738" y="606030"/>
                </a:lnTo>
                <a:cubicBezTo>
                  <a:pt x="124542" y="594652"/>
                  <a:pt x="0" y="463427"/>
                  <a:pt x="0" y="303378"/>
                </a:cubicBezTo>
                <a:cubicBezTo>
                  <a:pt x="0" y="222216"/>
                  <a:pt x="31136" y="146363"/>
                  <a:pt x="88850" y="89473"/>
                </a:cubicBezTo>
                <a:close/>
                <a:moveTo>
                  <a:pt x="303871" y="0"/>
                </a:moveTo>
                <a:cubicBezTo>
                  <a:pt x="471689" y="0"/>
                  <a:pt x="607614" y="135767"/>
                  <a:pt x="607614" y="303389"/>
                </a:cubicBezTo>
                <a:cubicBezTo>
                  <a:pt x="607614" y="317042"/>
                  <a:pt x="606855" y="330694"/>
                  <a:pt x="604577" y="343588"/>
                </a:cubicBezTo>
                <a:lnTo>
                  <a:pt x="584074" y="343588"/>
                </a:lnTo>
                <a:cubicBezTo>
                  <a:pt x="586352" y="330694"/>
                  <a:pt x="587111" y="317042"/>
                  <a:pt x="587111" y="303389"/>
                </a:cubicBezTo>
                <a:cubicBezTo>
                  <a:pt x="587111" y="150936"/>
                  <a:pt x="465614" y="25788"/>
                  <a:pt x="313742" y="20479"/>
                </a:cubicBezTo>
                <a:lnTo>
                  <a:pt x="313742" y="144868"/>
                </a:lnTo>
                <a:cubicBezTo>
                  <a:pt x="313742" y="150178"/>
                  <a:pt x="309186" y="154729"/>
                  <a:pt x="303871" y="154729"/>
                </a:cubicBezTo>
                <a:cubicBezTo>
                  <a:pt x="298555" y="154729"/>
                  <a:pt x="293999" y="150178"/>
                  <a:pt x="293999" y="144868"/>
                </a:cubicBezTo>
                <a:lnTo>
                  <a:pt x="293999" y="9860"/>
                </a:lnTo>
                <a:cubicBezTo>
                  <a:pt x="293999" y="4551"/>
                  <a:pt x="298555" y="0"/>
                  <a:pt x="303871" y="0"/>
                </a:cubicBezTo>
                <a:close/>
              </a:path>
            </a:pathLst>
          </a:custGeom>
          <a:solidFill>
            <a:srgbClr val="988563"/>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grpSp>
        <p:nvGrpSpPr>
          <p:cNvPr id="23" name="组合 22"/>
          <p:cNvGrpSpPr/>
          <p:nvPr/>
        </p:nvGrpSpPr>
        <p:grpSpPr>
          <a:xfrm>
            <a:off x="6797503" y="4480213"/>
            <a:ext cx="2298854" cy="707053"/>
            <a:chOff x="6568157" y="1443307"/>
            <a:chExt cx="2298854" cy="707053"/>
          </a:xfrm>
        </p:grpSpPr>
        <p:sp>
          <p:nvSpPr>
            <p:cNvPr id="24" name="矩形 23"/>
            <p:cNvSpPr/>
            <p:nvPr/>
          </p:nvSpPr>
          <p:spPr>
            <a:xfrm>
              <a:off x="6568157" y="1840147"/>
              <a:ext cx="2298854" cy="310213"/>
            </a:xfrm>
            <a:prstGeom prst="rect">
              <a:avLst/>
            </a:prstGeom>
          </p:spPr>
          <p:txBody>
            <a:bodyPr wrap="square">
              <a:spAutoFit/>
            </a:bodyPr>
            <a:lstStyle/>
            <a:p>
              <a:pPr algn="ctr">
                <a:lnSpc>
                  <a:spcPct val="130000"/>
                </a:lnSpc>
              </a:pPr>
              <a:endParaRPr kumimoji="1"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5" name="文本框 24"/>
            <p:cNvSpPr txBox="1"/>
            <p:nvPr/>
          </p:nvSpPr>
          <p:spPr>
            <a:xfrm>
              <a:off x="6866602" y="1443307"/>
              <a:ext cx="1758137" cy="398379"/>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r>
                <a:rPr lang="zh-CN" altLang="en-US" sz="1800" b="0" spc="-150" dirty="0">
                  <a:solidFill>
                    <a:srgbClr val="988563"/>
                  </a:solidFill>
                  <a:latin typeface="微软雅黑 Light" panose="020B0502040204020203" pitchFamily="34" charset="-122"/>
                  <a:ea typeface="微软雅黑 Light" panose="020B0502040204020203" pitchFamily="34" charset="-122"/>
                </a:rPr>
                <a:t>组件依赖性问题</a:t>
              </a:r>
              <a:endParaRPr lang="zh-CN" altLang="en-US" sz="1800" b="0" spc="-150" dirty="0">
                <a:solidFill>
                  <a:srgbClr val="988563"/>
                </a:solidFill>
                <a:latin typeface="微软雅黑 Light" panose="020B0502040204020203" pitchFamily="34" charset="-122"/>
                <a:ea typeface="微软雅黑 Light" panose="020B0502040204020203" pitchFamily="34" charset="-122"/>
              </a:endParaRPr>
            </a:p>
          </p:txBody>
        </p:sp>
      </p:grpSp>
      <p:sp>
        <p:nvSpPr>
          <p:cNvPr id="26" name="tracker_109732"/>
          <p:cNvSpPr>
            <a:spLocks noChangeAspect="1"/>
          </p:cNvSpPr>
          <p:nvPr/>
        </p:nvSpPr>
        <p:spPr bwMode="auto">
          <a:xfrm>
            <a:off x="10318748" y="4360910"/>
            <a:ext cx="609685" cy="427579"/>
          </a:xfrm>
          <a:custGeom>
            <a:avLst/>
            <a:gdLst>
              <a:gd name="connsiteX0" fmla="*/ 273335 w 607639"/>
              <a:gd name="connsiteY0" fmla="*/ 374599 h 426145"/>
              <a:gd name="connsiteX1" fmla="*/ 273335 w 607639"/>
              <a:gd name="connsiteY1" fmla="*/ 398061 h 426145"/>
              <a:gd name="connsiteX2" fmla="*/ 334304 w 607639"/>
              <a:gd name="connsiteY2" fmla="*/ 398061 h 426145"/>
              <a:gd name="connsiteX3" fmla="*/ 334304 w 607639"/>
              <a:gd name="connsiteY3" fmla="*/ 374599 h 426145"/>
              <a:gd name="connsiteX4" fmla="*/ 124137 w 607639"/>
              <a:gd name="connsiteY4" fmla="*/ 291153 h 426145"/>
              <a:gd name="connsiteX5" fmla="*/ 129475 w 607639"/>
              <a:gd name="connsiteY5" fmla="*/ 291153 h 426145"/>
              <a:gd name="connsiteX6" fmla="*/ 143530 w 607639"/>
              <a:gd name="connsiteY6" fmla="*/ 305196 h 426145"/>
              <a:gd name="connsiteX7" fmla="*/ 129475 w 607639"/>
              <a:gd name="connsiteY7" fmla="*/ 319238 h 426145"/>
              <a:gd name="connsiteX8" fmla="*/ 124137 w 607639"/>
              <a:gd name="connsiteY8" fmla="*/ 319238 h 426145"/>
              <a:gd name="connsiteX9" fmla="*/ 110082 w 607639"/>
              <a:gd name="connsiteY9" fmla="*/ 305196 h 426145"/>
              <a:gd name="connsiteX10" fmla="*/ 124137 w 607639"/>
              <a:gd name="connsiteY10" fmla="*/ 291153 h 426145"/>
              <a:gd name="connsiteX11" fmla="*/ 28215 w 607639"/>
              <a:gd name="connsiteY11" fmla="*/ 28084 h 426145"/>
              <a:gd name="connsiteX12" fmla="*/ 28215 w 607639"/>
              <a:gd name="connsiteY12" fmla="*/ 291147 h 426145"/>
              <a:gd name="connsiteX13" fmla="*/ 81262 w 607639"/>
              <a:gd name="connsiteY13" fmla="*/ 291147 h 426145"/>
              <a:gd name="connsiteX14" fmla="*/ 95325 w 607639"/>
              <a:gd name="connsiteY14" fmla="*/ 305189 h 426145"/>
              <a:gd name="connsiteX15" fmla="*/ 81262 w 607639"/>
              <a:gd name="connsiteY15" fmla="*/ 319231 h 426145"/>
              <a:gd name="connsiteX16" fmla="*/ 28215 w 607639"/>
              <a:gd name="connsiteY16" fmla="*/ 319231 h 426145"/>
              <a:gd name="connsiteX17" fmla="*/ 28215 w 607639"/>
              <a:gd name="connsiteY17" fmla="*/ 346426 h 426145"/>
              <a:gd name="connsiteX18" fmla="*/ 259183 w 607639"/>
              <a:gd name="connsiteY18" fmla="*/ 346426 h 426145"/>
              <a:gd name="connsiteX19" fmla="*/ 348456 w 607639"/>
              <a:gd name="connsiteY19" fmla="*/ 346426 h 426145"/>
              <a:gd name="connsiteX20" fmla="*/ 579424 w 607639"/>
              <a:gd name="connsiteY20" fmla="*/ 346426 h 426145"/>
              <a:gd name="connsiteX21" fmla="*/ 579424 w 607639"/>
              <a:gd name="connsiteY21" fmla="*/ 319231 h 426145"/>
              <a:gd name="connsiteX22" fmla="*/ 174183 w 607639"/>
              <a:gd name="connsiteY22" fmla="*/ 319231 h 426145"/>
              <a:gd name="connsiteX23" fmla="*/ 160121 w 607639"/>
              <a:gd name="connsiteY23" fmla="*/ 305189 h 426145"/>
              <a:gd name="connsiteX24" fmla="*/ 174183 w 607639"/>
              <a:gd name="connsiteY24" fmla="*/ 291147 h 426145"/>
              <a:gd name="connsiteX25" fmla="*/ 579424 w 607639"/>
              <a:gd name="connsiteY25" fmla="*/ 291147 h 426145"/>
              <a:gd name="connsiteX26" fmla="*/ 579424 w 607639"/>
              <a:gd name="connsiteY26" fmla="*/ 28084 h 426145"/>
              <a:gd name="connsiteX27" fmla="*/ 14063 w 607639"/>
              <a:gd name="connsiteY27" fmla="*/ 0 h 426145"/>
              <a:gd name="connsiteX28" fmla="*/ 593487 w 607639"/>
              <a:gd name="connsiteY28" fmla="*/ 0 h 426145"/>
              <a:gd name="connsiteX29" fmla="*/ 607639 w 607639"/>
              <a:gd name="connsiteY29" fmla="*/ 14042 h 426145"/>
              <a:gd name="connsiteX30" fmla="*/ 607639 w 607639"/>
              <a:gd name="connsiteY30" fmla="*/ 305189 h 426145"/>
              <a:gd name="connsiteX31" fmla="*/ 607639 w 607639"/>
              <a:gd name="connsiteY31" fmla="*/ 360468 h 426145"/>
              <a:gd name="connsiteX32" fmla="*/ 593487 w 607639"/>
              <a:gd name="connsiteY32" fmla="*/ 374599 h 426145"/>
              <a:gd name="connsiteX33" fmla="*/ 362519 w 607639"/>
              <a:gd name="connsiteY33" fmla="*/ 374599 h 426145"/>
              <a:gd name="connsiteX34" fmla="*/ 362519 w 607639"/>
              <a:gd name="connsiteY34" fmla="*/ 398061 h 426145"/>
              <a:gd name="connsiteX35" fmla="*/ 416456 w 607639"/>
              <a:gd name="connsiteY35" fmla="*/ 398061 h 426145"/>
              <a:gd name="connsiteX36" fmla="*/ 430608 w 607639"/>
              <a:gd name="connsiteY36" fmla="*/ 412103 h 426145"/>
              <a:gd name="connsiteX37" fmla="*/ 416456 w 607639"/>
              <a:gd name="connsiteY37" fmla="*/ 426145 h 426145"/>
              <a:gd name="connsiteX38" fmla="*/ 191094 w 607639"/>
              <a:gd name="connsiteY38" fmla="*/ 426145 h 426145"/>
              <a:gd name="connsiteX39" fmla="*/ 177032 w 607639"/>
              <a:gd name="connsiteY39" fmla="*/ 412103 h 426145"/>
              <a:gd name="connsiteX40" fmla="*/ 191094 w 607639"/>
              <a:gd name="connsiteY40" fmla="*/ 398061 h 426145"/>
              <a:gd name="connsiteX41" fmla="*/ 245121 w 607639"/>
              <a:gd name="connsiteY41" fmla="*/ 398061 h 426145"/>
              <a:gd name="connsiteX42" fmla="*/ 245121 w 607639"/>
              <a:gd name="connsiteY42" fmla="*/ 374599 h 426145"/>
              <a:gd name="connsiteX43" fmla="*/ 14063 w 607639"/>
              <a:gd name="connsiteY43" fmla="*/ 374599 h 426145"/>
              <a:gd name="connsiteX44" fmla="*/ 0 w 607639"/>
              <a:gd name="connsiteY44" fmla="*/ 360468 h 426145"/>
              <a:gd name="connsiteX45" fmla="*/ 0 w 607639"/>
              <a:gd name="connsiteY45" fmla="*/ 305189 h 426145"/>
              <a:gd name="connsiteX46" fmla="*/ 0 w 607639"/>
              <a:gd name="connsiteY46" fmla="*/ 14042 h 426145"/>
              <a:gd name="connsiteX47" fmla="*/ 14063 w 607639"/>
              <a:gd name="connsiteY47" fmla="*/ 0 h 42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426145">
                <a:moveTo>
                  <a:pt x="273335" y="374599"/>
                </a:moveTo>
                <a:lnTo>
                  <a:pt x="273335" y="398061"/>
                </a:lnTo>
                <a:lnTo>
                  <a:pt x="334304" y="398061"/>
                </a:lnTo>
                <a:lnTo>
                  <a:pt x="334304" y="374599"/>
                </a:lnTo>
                <a:close/>
                <a:moveTo>
                  <a:pt x="124137" y="291153"/>
                </a:moveTo>
                <a:lnTo>
                  <a:pt x="129475" y="291153"/>
                </a:lnTo>
                <a:cubicBezTo>
                  <a:pt x="137214" y="291153"/>
                  <a:pt x="143530" y="297463"/>
                  <a:pt x="143530" y="305196"/>
                </a:cubicBezTo>
                <a:cubicBezTo>
                  <a:pt x="143530" y="312928"/>
                  <a:pt x="137214" y="319238"/>
                  <a:pt x="129475" y="319238"/>
                </a:cubicBezTo>
                <a:lnTo>
                  <a:pt x="124137" y="319238"/>
                </a:lnTo>
                <a:cubicBezTo>
                  <a:pt x="116398" y="319238"/>
                  <a:pt x="110082" y="312928"/>
                  <a:pt x="110082" y="305196"/>
                </a:cubicBezTo>
                <a:cubicBezTo>
                  <a:pt x="110082" y="297463"/>
                  <a:pt x="116398" y="291153"/>
                  <a:pt x="124137" y="291153"/>
                </a:cubicBezTo>
                <a:close/>
                <a:moveTo>
                  <a:pt x="28215" y="28084"/>
                </a:moveTo>
                <a:lnTo>
                  <a:pt x="28215" y="291147"/>
                </a:lnTo>
                <a:lnTo>
                  <a:pt x="81262" y="291147"/>
                </a:lnTo>
                <a:cubicBezTo>
                  <a:pt x="89005" y="291147"/>
                  <a:pt x="95325" y="297457"/>
                  <a:pt x="95325" y="305189"/>
                </a:cubicBezTo>
                <a:cubicBezTo>
                  <a:pt x="95325" y="312921"/>
                  <a:pt x="89005" y="319231"/>
                  <a:pt x="81262" y="319231"/>
                </a:cubicBezTo>
                <a:lnTo>
                  <a:pt x="28215" y="319231"/>
                </a:lnTo>
                <a:lnTo>
                  <a:pt x="28215" y="346426"/>
                </a:lnTo>
                <a:lnTo>
                  <a:pt x="259183" y="346426"/>
                </a:lnTo>
                <a:lnTo>
                  <a:pt x="348456" y="346426"/>
                </a:lnTo>
                <a:lnTo>
                  <a:pt x="579424" y="346426"/>
                </a:lnTo>
                <a:lnTo>
                  <a:pt x="579424" y="319231"/>
                </a:lnTo>
                <a:lnTo>
                  <a:pt x="174183" y="319231"/>
                </a:lnTo>
                <a:cubicBezTo>
                  <a:pt x="166440" y="319231"/>
                  <a:pt x="160121" y="312921"/>
                  <a:pt x="160121" y="305189"/>
                </a:cubicBezTo>
                <a:cubicBezTo>
                  <a:pt x="160121" y="297457"/>
                  <a:pt x="166440" y="291147"/>
                  <a:pt x="174183" y="291147"/>
                </a:cubicBezTo>
                <a:lnTo>
                  <a:pt x="579424" y="291147"/>
                </a:lnTo>
                <a:lnTo>
                  <a:pt x="579424" y="28084"/>
                </a:lnTo>
                <a:close/>
                <a:moveTo>
                  <a:pt x="14063" y="0"/>
                </a:moveTo>
                <a:lnTo>
                  <a:pt x="593487" y="0"/>
                </a:lnTo>
                <a:cubicBezTo>
                  <a:pt x="601320" y="0"/>
                  <a:pt x="607639" y="6221"/>
                  <a:pt x="607639" y="14042"/>
                </a:cubicBezTo>
                <a:lnTo>
                  <a:pt x="607639" y="305189"/>
                </a:lnTo>
                <a:lnTo>
                  <a:pt x="607639" y="360468"/>
                </a:lnTo>
                <a:cubicBezTo>
                  <a:pt x="607639" y="368289"/>
                  <a:pt x="601320" y="374599"/>
                  <a:pt x="593487" y="374599"/>
                </a:cubicBezTo>
                <a:lnTo>
                  <a:pt x="362519" y="374599"/>
                </a:lnTo>
                <a:lnTo>
                  <a:pt x="362519" y="398061"/>
                </a:lnTo>
                <a:lnTo>
                  <a:pt x="416456" y="398061"/>
                </a:lnTo>
                <a:cubicBezTo>
                  <a:pt x="424288" y="398061"/>
                  <a:pt x="430608" y="404283"/>
                  <a:pt x="430608" y="412103"/>
                </a:cubicBezTo>
                <a:cubicBezTo>
                  <a:pt x="430608" y="419835"/>
                  <a:pt x="424288" y="426145"/>
                  <a:pt x="416456" y="426145"/>
                </a:cubicBezTo>
                <a:lnTo>
                  <a:pt x="191094" y="426145"/>
                </a:lnTo>
                <a:cubicBezTo>
                  <a:pt x="183351" y="426145"/>
                  <a:pt x="177032" y="419835"/>
                  <a:pt x="177032" y="412103"/>
                </a:cubicBezTo>
                <a:cubicBezTo>
                  <a:pt x="177032" y="404283"/>
                  <a:pt x="183351" y="398061"/>
                  <a:pt x="191094" y="398061"/>
                </a:cubicBezTo>
                <a:lnTo>
                  <a:pt x="245121" y="398061"/>
                </a:lnTo>
                <a:lnTo>
                  <a:pt x="245121" y="374599"/>
                </a:lnTo>
                <a:lnTo>
                  <a:pt x="14063" y="374599"/>
                </a:lnTo>
                <a:cubicBezTo>
                  <a:pt x="6319" y="374599"/>
                  <a:pt x="0" y="368289"/>
                  <a:pt x="0" y="360468"/>
                </a:cubicBezTo>
                <a:lnTo>
                  <a:pt x="0" y="305189"/>
                </a:lnTo>
                <a:lnTo>
                  <a:pt x="0" y="14042"/>
                </a:lnTo>
                <a:cubicBezTo>
                  <a:pt x="0" y="6221"/>
                  <a:pt x="6319" y="0"/>
                  <a:pt x="14063" y="0"/>
                </a:cubicBezTo>
                <a:close/>
              </a:path>
            </a:pathLst>
          </a:custGeom>
          <a:solidFill>
            <a:srgbClr val="988563"/>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grpSp>
        <p:nvGrpSpPr>
          <p:cNvPr id="27" name="组合 26"/>
          <p:cNvGrpSpPr/>
          <p:nvPr/>
        </p:nvGrpSpPr>
        <p:grpSpPr>
          <a:xfrm>
            <a:off x="9505479" y="5073805"/>
            <a:ext cx="2298854" cy="707053"/>
            <a:chOff x="6568157" y="1443307"/>
            <a:chExt cx="2298854" cy="707053"/>
          </a:xfrm>
        </p:grpSpPr>
        <p:sp>
          <p:nvSpPr>
            <p:cNvPr id="28" name="矩形 27"/>
            <p:cNvSpPr/>
            <p:nvPr/>
          </p:nvSpPr>
          <p:spPr>
            <a:xfrm>
              <a:off x="6568157" y="1840147"/>
              <a:ext cx="2298854" cy="310213"/>
            </a:xfrm>
            <a:prstGeom prst="rect">
              <a:avLst/>
            </a:prstGeom>
          </p:spPr>
          <p:txBody>
            <a:bodyPr wrap="square">
              <a:spAutoFit/>
            </a:bodyPr>
            <a:lstStyle/>
            <a:p>
              <a:pPr algn="ctr">
                <a:lnSpc>
                  <a:spcPct val="130000"/>
                </a:lnSpc>
              </a:pPr>
              <a:endParaRPr kumimoji="1"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9" name="文本框 28"/>
            <p:cNvSpPr txBox="1"/>
            <p:nvPr/>
          </p:nvSpPr>
          <p:spPr>
            <a:xfrm>
              <a:off x="6977279" y="1443307"/>
              <a:ext cx="1647460" cy="398379"/>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r>
                <a:rPr lang="zh-CN" altLang="en-US" sz="1800" b="0" spc="-150" dirty="0">
                  <a:solidFill>
                    <a:srgbClr val="988563"/>
                  </a:solidFill>
                  <a:latin typeface="微软雅黑 Light" panose="020B0502040204020203" pitchFamily="34" charset="-122"/>
                  <a:ea typeface="微软雅黑 Light" panose="020B0502040204020203" pitchFamily="34" charset="-122"/>
                </a:rPr>
                <a:t>通信延迟问题</a:t>
              </a:r>
              <a:endParaRPr lang="zh-CN" altLang="en-US" sz="1800" b="0" spc="-150" dirty="0">
                <a:solidFill>
                  <a:srgbClr val="988563"/>
                </a:solidFill>
                <a:latin typeface="微软雅黑 Light" panose="020B0502040204020203" pitchFamily="34" charset="-122"/>
                <a:ea typeface="微软雅黑 Light" panose="020B0502040204020203" pitchFamily="34" charset="-122"/>
              </a:endParaRPr>
            </a:p>
          </p:txBody>
        </p:sp>
      </p:grpSp>
      <p:sp>
        <p:nvSpPr>
          <p:cNvPr id="30" name="文本框 29"/>
          <p:cNvSpPr txBox="1"/>
          <p:nvPr/>
        </p:nvSpPr>
        <p:spPr>
          <a:xfrm>
            <a:off x="1043613" y="2157889"/>
            <a:ext cx="2874439" cy="943592"/>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r>
              <a:rPr lang="en-US" altLang="zh-CN" sz="2400" b="0" dirty="0">
                <a:solidFill>
                  <a:srgbClr val="2F3032"/>
                </a:solidFill>
                <a:latin typeface="微软雅黑 Light" panose="020B0502040204020203" pitchFamily="34" charset="-122"/>
                <a:ea typeface="微软雅黑 Light" panose="020B0502040204020203" pitchFamily="34" charset="-122"/>
              </a:rPr>
              <a:t>RISC-V</a:t>
            </a:r>
            <a:endParaRPr lang="en-US" altLang="zh-CN" sz="2400" b="0" dirty="0">
              <a:solidFill>
                <a:srgbClr val="2F3032"/>
              </a:solidFill>
              <a:latin typeface="微软雅黑 Light" panose="020B0502040204020203" pitchFamily="34" charset="-122"/>
              <a:ea typeface="微软雅黑 Light" panose="020B0502040204020203" pitchFamily="34" charset="-122"/>
            </a:endParaRPr>
          </a:p>
          <a:p>
            <a:r>
              <a:rPr lang="zh-CN" altLang="en-US" sz="2400" b="0" dirty="0">
                <a:solidFill>
                  <a:srgbClr val="988563"/>
                </a:solidFill>
                <a:latin typeface="微软雅黑 Light" panose="020B0502040204020203" pitchFamily="34" charset="-122"/>
                <a:ea typeface="微软雅黑 Light" panose="020B0502040204020203" pitchFamily="34" charset="-122"/>
              </a:rPr>
              <a:t>多处理器系统概述</a:t>
            </a:r>
            <a:endParaRPr lang="zh-CN" altLang="en-US" sz="2400" b="0" dirty="0">
              <a:solidFill>
                <a:srgbClr val="988563"/>
              </a:solidFill>
              <a:latin typeface="微软雅黑 Light" panose="020B0502040204020203" pitchFamily="34" charset="-122"/>
              <a:ea typeface="微软雅黑 Light" panose="020B0502040204020203" pitchFamily="34" charset="-122"/>
            </a:endParaRPr>
          </a:p>
        </p:txBody>
      </p:sp>
      <p:sp>
        <p:nvSpPr>
          <p:cNvPr id="31" name="矩形 30"/>
          <p:cNvSpPr/>
          <p:nvPr/>
        </p:nvSpPr>
        <p:spPr>
          <a:xfrm>
            <a:off x="1482682" y="3652092"/>
            <a:ext cx="4025840" cy="1663212"/>
          </a:xfrm>
          <a:prstGeom prst="rect">
            <a:avLst/>
          </a:prstGeom>
        </p:spPr>
        <p:txBody>
          <a:bodyPr wrap="square">
            <a:spAutoFit/>
          </a:bodyPr>
          <a:lstStyle/>
          <a:p>
            <a:pPr>
              <a:lnSpc>
                <a:spcPct val="130000"/>
              </a:lnSpc>
            </a:pPr>
            <a:r>
              <a:rPr lang="zh-CN" altLang="en-US" sz="1600" dirty="0">
                <a:solidFill>
                  <a:schemeClr val="tx1">
                    <a:lumMod val="50000"/>
                    <a:lumOff val="50000"/>
                  </a:schemeClr>
                </a:solidFill>
                <a:latin typeface="微软雅黑 Light" panose="020B0502040204020203" pitchFamily="34" charset="-122"/>
                <a:ea typeface="微软雅黑 Light" panose="020B0502040204020203" pitchFamily="34" charset="-122"/>
              </a:rPr>
              <a:t>多处理器系统比起单处理器系统能显著提高性能，但也需要关心处理器核心增加带来的核间管理和通信问题，关注数据的并行或并发处理能力。多处理器系统中可能存在多个挑战。</a:t>
            </a:r>
            <a:endParaRPr kumimoji="1" lang="zh-CN" altLang="en-US" sz="1600" dirty="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cxnSp>
        <p:nvCxnSpPr>
          <p:cNvPr id="33" name="直接连接符 32"/>
          <p:cNvCxnSpPr/>
          <p:nvPr/>
        </p:nvCxnSpPr>
        <p:spPr>
          <a:xfrm>
            <a:off x="1178806" y="2089742"/>
            <a:ext cx="253388" cy="0"/>
          </a:xfrm>
          <a:prstGeom prst="line">
            <a:avLst/>
          </a:prstGeom>
          <a:ln w="28575">
            <a:solidFill>
              <a:srgbClr val="988563"/>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1115755" y="3673499"/>
            <a:ext cx="344687" cy="344687"/>
            <a:chOff x="497852" y="4726670"/>
            <a:chExt cx="537177" cy="537177"/>
          </a:xfrm>
        </p:grpSpPr>
        <p:sp>
          <p:nvSpPr>
            <p:cNvPr id="35" name="椭圆 34"/>
            <p:cNvSpPr/>
            <p:nvPr/>
          </p:nvSpPr>
          <p:spPr>
            <a:xfrm>
              <a:off x="497852" y="4726670"/>
              <a:ext cx="537177" cy="537177"/>
            </a:xfrm>
            <a:prstGeom prst="ellipse">
              <a:avLst/>
            </a:prstGeom>
            <a:solidFill>
              <a:srgbClr val="988563"/>
            </a:solidFill>
            <a:ln>
              <a:noFill/>
            </a:ln>
            <a:effectLst>
              <a:outerShdw blurRad="254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6" name="等腰三角形 35"/>
            <p:cNvSpPr/>
            <p:nvPr/>
          </p:nvSpPr>
          <p:spPr>
            <a:xfrm rot="5400000" flipH="1">
              <a:off x="711862" y="4915768"/>
              <a:ext cx="153224" cy="1369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Yuki\Desktop\ppt\图片素材\25.png25"/>
          <p:cNvPicPr>
            <a:picLocks noChangeAspect="1"/>
          </p:cNvPicPr>
          <p:nvPr/>
        </p:nvPicPr>
        <p:blipFill>
          <a:blip r:embed="rId1"/>
          <a:srcRect l="27506" r="27506"/>
          <a:stretch>
            <a:fillRect/>
          </a:stretch>
        </p:blipFill>
        <p:spPr>
          <a:xfrm>
            <a:off x="6692900" y="0"/>
            <a:ext cx="5499100" cy="6873874"/>
          </a:xfrm>
          <a:prstGeom prst="rect">
            <a:avLst/>
          </a:prstGeom>
        </p:spPr>
      </p:pic>
      <p:sp>
        <p:nvSpPr>
          <p:cNvPr id="3" name="矩形 2"/>
          <p:cNvSpPr/>
          <p:nvPr>
            <p:custDataLst>
              <p:tags r:id="rId2"/>
            </p:custDataLst>
          </p:nvPr>
        </p:nvSpPr>
        <p:spPr>
          <a:xfrm>
            <a:off x="1022350" y="1318260"/>
            <a:ext cx="676342" cy="676342"/>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Century Gothic" panose="020B0502020202020204" pitchFamily="34" charset="0"/>
              </a:rPr>
              <a:t>01</a:t>
            </a:r>
            <a:endParaRPr lang="zh-CN" altLang="en-US" sz="2400" b="1" dirty="0">
              <a:solidFill>
                <a:schemeClr val="bg1"/>
              </a:solidFill>
              <a:latin typeface="Century Gothic" panose="020B0502020202020204" pitchFamily="34" charset="0"/>
            </a:endParaRPr>
          </a:p>
        </p:txBody>
      </p:sp>
      <p:sp>
        <p:nvSpPr>
          <p:cNvPr id="4" name="矩形 3"/>
          <p:cNvSpPr/>
          <p:nvPr>
            <p:custDataLst>
              <p:tags r:id="rId3"/>
            </p:custDataLst>
          </p:nvPr>
        </p:nvSpPr>
        <p:spPr>
          <a:xfrm>
            <a:off x="1022350" y="2323048"/>
            <a:ext cx="676342" cy="676342"/>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Century Gothic" panose="020B0502020202020204" pitchFamily="34" charset="0"/>
              </a:rPr>
              <a:t>02</a:t>
            </a:r>
            <a:endParaRPr lang="zh-CN" altLang="en-US" sz="2400" b="1" dirty="0">
              <a:solidFill>
                <a:schemeClr val="bg1"/>
              </a:solidFill>
              <a:latin typeface="Century Gothic" panose="020B0502020202020204" pitchFamily="34" charset="0"/>
            </a:endParaRPr>
          </a:p>
        </p:txBody>
      </p:sp>
      <p:sp>
        <p:nvSpPr>
          <p:cNvPr id="5" name="矩形 4"/>
          <p:cNvSpPr/>
          <p:nvPr>
            <p:custDataLst>
              <p:tags r:id="rId4"/>
            </p:custDataLst>
          </p:nvPr>
        </p:nvSpPr>
        <p:spPr>
          <a:xfrm>
            <a:off x="1022350" y="3327836"/>
            <a:ext cx="676342" cy="676342"/>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Century Gothic" panose="020B0502020202020204" pitchFamily="34" charset="0"/>
              </a:rPr>
              <a:t>03</a:t>
            </a:r>
            <a:endParaRPr lang="zh-CN" altLang="en-US" sz="2400" b="1" dirty="0">
              <a:solidFill>
                <a:schemeClr val="bg1"/>
              </a:solidFill>
              <a:latin typeface="Century Gothic" panose="020B0502020202020204" pitchFamily="34" charset="0"/>
            </a:endParaRPr>
          </a:p>
        </p:txBody>
      </p:sp>
      <p:sp>
        <p:nvSpPr>
          <p:cNvPr id="6" name="矩形 5"/>
          <p:cNvSpPr/>
          <p:nvPr>
            <p:custDataLst>
              <p:tags r:id="rId5"/>
            </p:custDataLst>
          </p:nvPr>
        </p:nvSpPr>
        <p:spPr>
          <a:xfrm>
            <a:off x="1022350" y="4332624"/>
            <a:ext cx="676342" cy="676342"/>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Century Gothic" panose="020B0502020202020204" pitchFamily="34" charset="0"/>
              </a:rPr>
              <a:t>04</a:t>
            </a:r>
            <a:endParaRPr lang="zh-CN" altLang="en-US" sz="2400" b="1" dirty="0">
              <a:solidFill>
                <a:schemeClr val="bg1"/>
              </a:solidFill>
              <a:latin typeface="Century Gothic" panose="020B0502020202020204" pitchFamily="34" charset="0"/>
            </a:endParaRPr>
          </a:p>
        </p:txBody>
      </p:sp>
      <p:grpSp>
        <p:nvGrpSpPr>
          <p:cNvPr id="7" name="组合 6"/>
          <p:cNvGrpSpPr/>
          <p:nvPr>
            <p:custDataLst>
              <p:tags r:id="rId6"/>
            </p:custDataLst>
          </p:nvPr>
        </p:nvGrpSpPr>
        <p:grpSpPr>
          <a:xfrm>
            <a:off x="2033332" y="1287969"/>
            <a:ext cx="3777301" cy="673785"/>
            <a:chOff x="6355639" y="2687225"/>
            <a:chExt cx="3777301" cy="673785"/>
          </a:xfrm>
        </p:grpSpPr>
        <p:sp>
          <p:nvSpPr>
            <p:cNvPr id="8" name="文本框 7"/>
            <p:cNvSpPr txBox="1"/>
            <p:nvPr>
              <p:custDataLst>
                <p:tags r:id="rId7"/>
              </p:custDataLst>
            </p:nvPr>
          </p:nvSpPr>
          <p:spPr>
            <a:xfrm>
              <a:off x="6355639" y="2687225"/>
              <a:ext cx="3624901" cy="46037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sz="2000" spc="100">
                  <a:solidFill>
                    <a:srgbClr val="988563"/>
                  </a:solidFill>
                  <a:latin typeface="微软雅黑 Light" panose="020B0502040204020203" pitchFamily="34" charset="-122"/>
                  <a:ea typeface="微软雅黑 Light" panose="020B0502040204020203" pitchFamily="34" charset="-122"/>
                  <a:sym typeface="+mn-ea"/>
                </a:rPr>
                <a:t>引言</a:t>
              </a:r>
              <a:endParaRPr lang="zh-CN" sz="2000" spc="100">
                <a:solidFill>
                  <a:srgbClr val="988563"/>
                </a:solidFill>
                <a:latin typeface="微软雅黑 Light" panose="020B0502040204020203" pitchFamily="34" charset="-122"/>
                <a:ea typeface="微软雅黑 Light" panose="020B0502040204020203" pitchFamily="34" charset="-122"/>
                <a:sym typeface="+mn-ea"/>
              </a:endParaRPr>
            </a:p>
          </p:txBody>
        </p:sp>
        <p:sp>
          <p:nvSpPr>
            <p:cNvPr id="9" name="文本框 8"/>
            <p:cNvSpPr txBox="1"/>
            <p:nvPr>
              <p:custDataLst>
                <p:tags r:id="rId8"/>
              </p:custDataLst>
            </p:nvPr>
          </p:nvSpPr>
          <p:spPr>
            <a:xfrm>
              <a:off x="6360866" y="3054305"/>
              <a:ext cx="3772074" cy="306705"/>
            </a:xfrm>
            <a:prstGeom prst="rect">
              <a:avLst/>
            </a:prstGeom>
            <a:noFill/>
          </p:spPr>
          <p:txBody>
            <a:bodyPr wrap="square" rtlCol="0">
              <a:spAutoFit/>
            </a:bodyPr>
            <a:lstStyle/>
            <a:p>
              <a:pPr algn="dist"/>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RISC-V</a:t>
              </a: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简介</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  研究目的和意义</a:t>
              </a:r>
              <a:endPar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endParaRPr>
            </a:p>
          </p:txBody>
        </p:sp>
      </p:grpSp>
      <p:grpSp>
        <p:nvGrpSpPr>
          <p:cNvPr id="10" name="组合 9"/>
          <p:cNvGrpSpPr/>
          <p:nvPr>
            <p:custDataLst>
              <p:tags r:id="rId9"/>
            </p:custDataLst>
          </p:nvPr>
        </p:nvGrpSpPr>
        <p:grpSpPr>
          <a:xfrm>
            <a:off x="2033332" y="2272756"/>
            <a:ext cx="3777301" cy="889050"/>
            <a:chOff x="6355639" y="2687225"/>
            <a:chExt cx="3777301" cy="889050"/>
          </a:xfrm>
        </p:grpSpPr>
        <p:sp>
          <p:nvSpPr>
            <p:cNvPr id="11" name="文本框 10"/>
            <p:cNvSpPr txBox="1"/>
            <p:nvPr>
              <p:custDataLst>
                <p:tags r:id="rId10"/>
              </p:custDataLst>
            </p:nvPr>
          </p:nvSpPr>
          <p:spPr>
            <a:xfrm>
              <a:off x="6355639" y="2687225"/>
              <a:ext cx="3624901" cy="46037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sz="2000" spc="100">
                  <a:solidFill>
                    <a:srgbClr val="988563"/>
                  </a:solidFill>
                  <a:latin typeface="微软雅黑 Light" panose="020B0502040204020203" pitchFamily="34" charset="-122"/>
                  <a:ea typeface="微软雅黑 Light" panose="020B0502040204020203" pitchFamily="34" charset="-122"/>
                  <a:sym typeface="+mn-ea"/>
                </a:rPr>
                <a:t>RISC-V指令集设计</a:t>
              </a:r>
              <a:endParaRPr lang="zh-CN" sz="2000" spc="100">
                <a:solidFill>
                  <a:srgbClr val="988563"/>
                </a:solidFill>
                <a:latin typeface="微软雅黑 Light" panose="020B0502040204020203" pitchFamily="34" charset="-122"/>
                <a:ea typeface="微软雅黑 Light" panose="020B0502040204020203" pitchFamily="34" charset="-122"/>
                <a:sym typeface="+mn-ea"/>
              </a:endParaRPr>
            </a:p>
          </p:txBody>
        </p:sp>
        <p:sp>
          <p:nvSpPr>
            <p:cNvPr id="12" name="文本框 11"/>
            <p:cNvSpPr txBox="1"/>
            <p:nvPr>
              <p:custDataLst>
                <p:tags r:id="rId11"/>
              </p:custDataLst>
            </p:nvPr>
          </p:nvSpPr>
          <p:spPr>
            <a:xfrm>
              <a:off x="6360866" y="3054305"/>
              <a:ext cx="3772074" cy="521970"/>
            </a:xfrm>
            <a:prstGeom prst="rect">
              <a:avLst/>
            </a:prstGeom>
            <a:noFill/>
          </p:spPr>
          <p:txBody>
            <a:bodyPr wrap="square" rtlCol="0">
              <a:spAutoFit/>
            </a:bodyPr>
            <a:lstStyle/>
            <a:p>
              <a:pPr algn="dist"/>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基本指令集</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   </a:t>
              </a: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扩展指令集</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   </a:t>
              </a: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权限模式</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	</a:t>
              </a:r>
              <a:endPar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endParaRPr>
            </a:p>
          </p:txBody>
        </p:sp>
      </p:grpSp>
      <p:grpSp>
        <p:nvGrpSpPr>
          <p:cNvPr id="13" name="组合 12"/>
          <p:cNvGrpSpPr/>
          <p:nvPr>
            <p:custDataLst>
              <p:tags r:id="rId12"/>
            </p:custDataLst>
          </p:nvPr>
        </p:nvGrpSpPr>
        <p:grpSpPr>
          <a:xfrm>
            <a:off x="2033332" y="3314693"/>
            <a:ext cx="3873500" cy="673735"/>
            <a:chOff x="6355639" y="2687225"/>
            <a:chExt cx="3873500" cy="673735"/>
          </a:xfrm>
        </p:grpSpPr>
        <p:sp>
          <p:nvSpPr>
            <p:cNvPr id="14" name="文本框 13"/>
            <p:cNvSpPr txBox="1"/>
            <p:nvPr>
              <p:custDataLst>
                <p:tags r:id="rId13"/>
              </p:custDataLst>
            </p:nvPr>
          </p:nvSpPr>
          <p:spPr>
            <a:xfrm>
              <a:off x="6355639" y="2687225"/>
              <a:ext cx="3624901" cy="46037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sz="2000" spc="100">
                  <a:solidFill>
                    <a:srgbClr val="988563"/>
                  </a:solidFill>
                  <a:latin typeface="微软雅黑 Light" panose="020B0502040204020203" pitchFamily="34" charset="-122"/>
                  <a:ea typeface="微软雅黑 Light" panose="020B0502040204020203" pitchFamily="34" charset="-122"/>
                  <a:sym typeface="+mn-ea"/>
                </a:rPr>
                <a:t>RISC-V的架构设计</a:t>
              </a:r>
              <a:endParaRPr lang="zh-CN" sz="2000" spc="100">
                <a:solidFill>
                  <a:srgbClr val="988563"/>
                </a:solidFill>
                <a:latin typeface="微软雅黑 Light" panose="020B0502040204020203" pitchFamily="34" charset="-122"/>
                <a:ea typeface="微软雅黑 Light" panose="020B0502040204020203" pitchFamily="34" charset="-122"/>
                <a:sym typeface="+mn-ea"/>
              </a:endParaRPr>
            </a:p>
          </p:txBody>
        </p:sp>
        <p:sp>
          <p:nvSpPr>
            <p:cNvPr id="15" name="文本框 14"/>
            <p:cNvSpPr txBox="1"/>
            <p:nvPr>
              <p:custDataLst>
                <p:tags r:id="rId14"/>
              </p:custDataLst>
            </p:nvPr>
          </p:nvSpPr>
          <p:spPr>
            <a:xfrm>
              <a:off x="6360719" y="3054255"/>
              <a:ext cx="3868420" cy="306705"/>
            </a:xfrm>
            <a:prstGeom prst="rect">
              <a:avLst/>
            </a:prstGeom>
            <a:noFill/>
          </p:spPr>
          <p:txBody>
            <a:bodyPr wrap="square" rtlCol="0">
              <a:spAutoFit/>
            </a:bodyPr>
            <a:lstStyle/>
            <a:p>
              <a:pPr algn="dist"/>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流水线设计</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	       处理器设计       多处理器系统	</a:t>
              </a:r>
              <a:endPar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endParaRPr>
            </a:p>
          </p:txBody>
        </p:sp>
      </p:grpSp>
      <p:grpSp>
        <p:nvGrpSpPr>
          <p:cNvPr id="16" name="组合 15"/>
          <p:cNvGrpSpPr/>
          <p:nvPr>
            <p:custDataLst>
              <p:tags r:id="rId15"/>
            </p:custDataLst>
          </p:nvPr>
        </p:nvGrpSpPr>
        <p:grpSpPr>
          <a:xfrm>
            <a:off x="2033332" y="4332624"/>
            <a:ext cx="3777301" cy="673785"/>
            <a:chOff x="6355639" y="2687225"/>
            <a:chExt cx="3777301" cy="673785"/>
          </a:xfrm>
        </p:grpSpPr>
        <p:sp>
          <p:nvSpPr>
            <p:cNvPr id="17" name="文本框 16"/>
            <p:cNvSpPr txBox="1"/>
            <p:nvPr>
              <p:custDataLst>
                <p:tags r:id="rId16"/>
              </p:custDataLst>
            </p:nvPr>
          </p:nvSpPr>
          <p:spPr>
            <a:xfrm>
              <a:off x="6355639" y="2687225"/>
              <a:ext cx="3624901" cy="46037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sz="2000" spc="100">
                  <a:solidFill>
                    <a:srgbClr val="988563"/>
                  </a:solidFill>
                  <a:latin typeface="微软雅黑 Light" panose="020B0502040204020203" pitchFamily="34" charset="-122"/>
                  <a:ea typeface="微软雅黑 Light" panose="020B0502040204020203" pitchFamily="34" charset="-122"/>
                  <a:sym typeface="+mn-ea"/>
                </a:rPr>
                <a:t>RISC-V性能分析与优化</a:t>
              </a:r>
              <a:endParaRPr lang="zh-CN" sz="2000" spc="100">
                <a:solidFill>
                  <a:srgbClr val="988563"/>
                </a:solidFill>
                <a:latin typeface="微软雅黑 Light" panose="020B0502040204020203" pitchFamily="34" charset="-122"/>
                <a:ea typeface="微软雅黑 Light" panose="020B0502040204020203" pitchFamily="34" charset="-122"/>
                <a:sym typeface="+mn-ea"/>
              </a:endParaRPr>
            </a:p>
          </p:txBody>
        </p:sp>
        <p:sp>
          <p:nvSpPr>
            <p:cNvPr id="18" name="文本框 17"/>
            <p:cNvSpPr txBox="1"/>
            <p:nvPr>
              <p:custDataLst>
                <p:tags r:id="rId17"/>
              </p:custDataLst>
            </p:nvPr>
          </p:nvSpPr>
          <p:spPr>
            <a:xfrm>
              <a:off x="6360866" y="3054305"/>
              <a:ext cx="3772074" cy="306705"/>
            </a:xfrm>
            <a:prstGeom prst="rect">
              <a:avLst/>
            </a:prstGeom>
            <a:noFill/>
          </p:spPr>
          <p:txBody>
            <a:bodyPr wrap="square" rtlCol="0">
              <a:spAutoFit/>
            </a:bodyPr>
            <a:lstStyle/>
            <a:p>
              <a:pPr algn="dist"/>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性能比较分析</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	性能优化技术</a:t>
              </a:r>
              <a:endPar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endParaRPr>
            </a:p>
          </p:txBody>
        </p:sp>
      </p:grpSp>
      <p:pic>
        <p:nvPicPr>
          <p:cNvPr id="19" name="图片 18" descr="无背景logo"/>
          <p:cNvPicPr>
            <a:picLocks noChangeAspect="1"/>
          </p:cNvPicPr>
          <p:nvPr>
            <p:custDataLst>
              <p:tags r:id="rId18"/>
            </p:custDataLst>
          </p:nvPr>
        </p:nvPicPr>
        <p:blipFill>
          <a:blip r:embed="rId19"/>
          <a:stretch>
            <a:fillRect/>
          </a:stretch>
        </p:blipFill>
        <p:spPr>
          <a:xfrm>
            <a:off x="515620" y="123825"/>
            <a:ext cx="1689735" cy="858520"/>
          </a:xfrm>
          <a:prstGeom prst="rect">
            <a:avLst/>
          </a:prstGeom>
        </p:spPr>
      </p:pic>
      <p:sp>
        <p:nvSpPr>
          <p:cNvPr id="20" name="矩形 19"/>
          <p:cNvSpPr/>
          <p:nvPr>
            <p:custDataLst>
              <p:tags r:id="rId20"/>
            </p:custDataLst>
          </p:nvPr>
        </p:nvSpPr>
        <p:spPr>
          <a:xfrm>
            <a:off x="1022350" y="5337829"/>
            <a:ext cx="676342" cy="676342"/>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Century Gothic" panose="020B0502020202020204" pitchFamily="34" charset="0"/>
              </a:rPr>
              <a:t>05</a:t>
            </a:r>
            <a:endParaRPr lang="zh-CN" altLang="en-US" sz="2400" b="1" dirty="0">
              <a:solidFill>
                <a:schemeClr val="bg1"/>
              </a:solidFill>
              <a:latin typeface="Century Gothic" panose="020B0502020202020204" pitchFamily="34" charset="0"/>
            </a:endParaRPr>
          </a:p>
        </p:txBody>
      </p:sp>
      <p:grpSp>
        <p:nvGrpSpPr>
          <p:cNvPr id="21" name="组合 20"/>
          <p:cNvGrpSpPr/>
          <p:nvPr>
            <p:custDataLst>
              <p:tags r:id="rId21"/>
            </p:custDataLst>
          </p:nvPr>
        </p:nvGrpSpPr>
        <p:grpSpPr>
          <a:xfrm>
            <a:off x="2033332" y="5317509"/>
            <a:ext cx="3777301" cy="673785"/>
            <a:chOff x="6355639" y="2687225"/>
            <a:chExt cx="3777301" cy="673785"/>
          </a:xfrm>
        </p:grpSpPr>
        <p:sp>
          <p:nvSpPr>
            <p:cNvPr id="22" name="文本框 21"/>
            <p:cNvSpPr txBox="1"/>
            <p:nvPr>
              <p:custDataLst>
                <p:tags r:id="rId22"/>
              </p:custDataLst>
            </p:nvPr>
          </p:nvSpPr>
          <p:spPr>
            <a:xfrm>
              <a:off x="6355639" y="2687225"/>
              <a:ext cx="3624901" cy="46037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sz="2000" spc="100">
                  <a:solidFill>
                    <a:srgbClr val="988563"/>
                  </a:solidFill>
                  <a:latin typeface="微软雅黑 Light" panose="020B0502040204020203" pitchFamily="34" charset="-122"/>
                  <a:ea typeface="微软雅黑 Light" panose="020B0502040204020203" pitchFamily="34" charset="-122"/>
                  <a:sym typeface="+mn-ea"/>
                </a:rPr>
                <a:t>总结</a:t>
              </a:r>
              <a:endParaRPr lang="zh-CN" sz="2000" spc="100">
                <a:solidFill>
                  <a:srgbClr val="988563"/>
                </a:solidFill>
                <a:latin typeface="微软雅黑 Light" panose="020B0502040204020203" pitchFamily="34" charset="-122"/>
                <a:ea typeface="微软雅黑 Light" panose="020B0502040204020203" pitchFamily="34" charset="-122"/>
                <a:sym typeface="+mn-ea"/>
              </a:endParaRPr>
            </a:p>
          </p:txBody>
        </p:sp>
        <p:sp>
          <p:nvSpPr>
            <p:cNvPr id="23" name="文本框 22"/>
            <p:cNvSpPr txBox="1"/>
            <p:nvPr>
              <p:custDataLst>
                <p:tags r:id="rId23"/>
              </p:custDataLst>
            </p:nvPr>
          </p:nvSpPr>
          <p:spPr>
            <a:xfrm>
              <a:off x="6360866" y="3054305"/>
              <a:ext cx="3772074" cy="306705"/>
            </a:xfrm>
            <a:prstGeom prst="rect">
              <a:avLst/>
            </a:prstGeom>
            <a:noFill/>
          </p:spPr>
          <p:txBody>
            <a:bodyPr wrap="square" rtlCol="0">
              <a:spAutoFit/>
            </a:bodyPr>
            <a:lstStyle/>
            <a:p>
              <a:pPr algn="dist"/>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总结</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	</a:t>
              </a: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参考文献</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		</a:t>
              </a: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任务分配</a:t>
              </a:r>
              <a:endPar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endParaRPr>
            </a:p>
          </p:txBody>
        </p:sp>
      </p:gr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5605274" cy="500393"/>
          </a:xfrm>
          <a:prstGeom prst="rect">
            <a:avLst/>
          </a:prstGeom>
          <a:noFill/>
        </p:spPr>
        <p:txBody>
          <a:bodyPr wrap="square" rtlCol="0">
            <a:spAutoFit/>
          </a:bodyPr>
          <a:lstStyle/>
          <a:p>
            <a:pPr>
              <a:lnSpc>
                <a:spcPct val="120000"/>
              </a:lnSpc>
            </a:pP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存储一致性问题和</a:t>
            </a: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RTL</a:t>
            </a: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电路问题</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17" name="矩形 16"/>
          <p:cNvSpPr/>
          <p:nvPr/>
        </p:nvSpPr>
        <p:spPr>
          <a:xfrm>
            <a:off x="307450" y="1547254"/>
            <a:ext cx="7189746" cy="702949"/>
          </a:xfrm>
          <a:prstGeom prst="rect">
            <a:avLst/>
          </a:prstGeom>
        </p:spPr>
        <p:txBody>
          <a:bodyPr wrap="square">
            <a:spAutoFit/>
          </a:bodyPr>
          <a:lstStyle/>
          <a:p>
            <a:pPr marL="171450" indent="-171450">
              <a:lnSpc>
                <a:spcPct val="130000"/>
              </a:lnSpc>
              <a:buFont typeface="Wingdings" panose="05000000000000000000" pitchFamily="2" charset="2"/>
              <a:buChar char="ü"/>
            </a:pPr>
            <a:r>
              <a:rPr lang="zh-CN" altLang="en-US" sz="1600" dirty="0">
                <a:solidFill>
                  <a:srgbClr val="5C5A5D"/>
                </a:solidFill>
                <a:latin typeface="微软雅黑 Light" panose="020B0502040204020203" pitchFamily="34" charset="-122"/>
                <a:ea typeface="微软雅黑 Light" panose="020B0502040204020203" pitchFamily="34" charset="-122"/>
              </a:rPr>
              <a:t>存储一致性是指在读操作时应该返回对该存储单元最近一次写操作的值，多核处理器可能会导致执行程序时的不确定性，造成存储一致性问题。</a:t>
            </a:r>
            <a:endParaRPr kumimoji="1" lang="zh-CN" altLang="en-US" sz="1600" dirty="0">
              <a:solidFill>
                <a:srgbClr val="5C5A5D"/>
              </a:solidFill>
              <a:latin typeface="微软雅黑 Light" panose="020B0502040204020203" pitchFamily="34" charset="-122"/>
              <a:ea typeface="微软雅黑 Light" panose="020B0502040204020203" pitchFamily="34" charset="-122"/>
            </a:endParaRPr>
          </a:p>
        </p:txBody>
      </p:sp>
      <p:sp>
        <p:nvSpPr>
          <p:cNvPr id="19" name="矩形 18"/>
          <p:cNvSpPr/>
          <p:nvPr/>
        </p:nvSpPr>
        <p:spPr>
          <a:xfrm>
            <a:off x="307450" y="2597394"/>
            <a:ext cx="7363366" cy="1663212"/>
          </a:xfrm>
          <a:prstGeom prst="rect">
            <a:avLst/>
          </a:prstGeom>
        </p:spPr>
        <p:txBody>
          <a:bodyPr wrap="square">
            <a:spAutoFit/>
          </a:bodyPr>
          <a:lstStyle/>
          <a:p>
            <a:pPr marL="171450" indent="-171450">
              <a:lnSpc>
                <a:spcPct val="130000"/>
              </a:lnSpc>
              <a:buFont typeface="Wingdings" panose="05000000000000000000" pitchFamily="2" charset="2"/>
              <a:buChar char="ü"/>
            </a:pPr>
            <a:r>
              <a:rPr lang="zh-CN" altLang="en-US" sz="1600" dirty="0">
                <a:solidFill>
                  <a:srgbClr val="5C5A5D"/>
                </a:solidFill>
                <a:latin typeface="微软雅黑 Light" panose="020B0502040204020203" pitchFamily="34" charset="-122"/>
                <a:ea typeface="微软雅黑 Light" panose="020B0502040204020203" pitchFamily="34" charset="-122"/>
              </a:rPr>
              <a:t>对于存储一致性问题和</a:t>
            </a:r>
            <a:r>
              <a:rPr lang="en-US" altLang="zh-CN" sz="1600" dirty="0">
                <a:solidFill>
                  <a:srgbClr val="5C5A5D"/>
                </a:solidFill>
                <a:latin typeface="微软雅黑 Light" panose="020B0502040204020203" pitchFamily="34" charset="-122"/>
                <a:ea typeface="微软雅黑 Light" panose="020B0502040204020203" pitchFamily="34" charset="-122"/>
              </a:rPr>
              <a:t>RTL</a:t>
            </a:r>
            <a:r>
              <a:rPr lang="zh-CN" altLang="en-US" sz="1600" dirty="0">
                <a:solidFill>
                  <a:srgbClr val="5C5A5D"/>
                </a:solidFill>
                <a:latin typeface="微软雅黑 Light" panose="020B0502040204020203" pitchFamily="34" charset="-122"/>
                <a:ea typeface="微软雅黑 Light" panose="020B0502040204020203" pitchFamily="34" charset="-122"/>
              </a:rPr>
              <a:t>电路问题，</a:t>
            </a:r>
            <a:r>
              <a:rPr lang="en-US" altLang="zh-CN" sz="1600" dirty="0">
                <a:solidFill>
                  <a:srgbClr val="5C5A5D"/>
                </a:solidFill>
                <a:latin typeface="微软雅黑 Light" panose="020B0502040204020203" pitchFamily="34" charset="-122"/>
                <a:ea typeface="微软雅黑 Light" panose="020B0502040204020203" pitchFamily="34" charset="-122"/>
              </a:rPr>
              <a:t>2017</a:t>
            </a:r>
            <a:r>
              <a:rPr lang="zh-CN" altLang="en-US" sz="1600" dirty="0">
                <a:solidFill>
                  <a:srgbClr val="5C5A5D"/>
                </a:solidFill>
                <a:latin typeface="微软雅黑 Light" panose="020B0502040204020203" pitchFamily="34" charset="-122"/>
                <a:ea typeface="微软雅黑 Light" panose="020B0502040204020203" pitchFamily="34" charset="-122"/>
              </a:rPr>
              <a:t>年，</a:t>
            </a:r>
            <a:r>
              <a:rPr lang="en-US" altLang="zh-CN" sz="1600" dirty="0" err="1">
                <a:solidFill>
                  <a:srgbClr val="5C5A5D"/>
                </a:solidFill>
                <a:latin typeface="微软雅黑 Light" panose="020B0502040204020203" pitchFamily="34" charset="-122"/>
                <a:ea typeface="微软雅黑 Light" panose="020B0502040204020203" pitchFamily="34" charset="-122"/>
              </a:rPr>
              <a:t>Manerkar</a:t>
            </a:r>
            <a:r>
              <a:rPr lang="zh-CN" altLang="en-US" sz="1600" dirty="0">
                <a:solidFill>
                  <a:srgbClr val="5C5A5D"/>
                </a:solidFill>
                <a:latin typeface="微软雅黑 Light" panose="020B0502040204020203" pitchFamily="34" charset="-122"/>
                <a:ea typeface="微软雅黑 Light" panose="020B0502040204020203" pitchFamily="34" charset="-122"/>
              </a:rPr>
              <a:t>等人介绍了一种用于缩小微架构</a:t>
            </a:r>
            <a:r>
              <a:rPr lang="en-US" altLang="zh-CN" sz="1600" dirty="0">
                <a:solidFill>
                  <a:srgbClr val="5C5A5D"/>
                </a:solidFill>
                <a:latin typeface="微软雅黑 Light" panose="020B0502040204020203" pitchFamily="34" charset="-122"/>
                <a:ea typeface="微软雅黑 Light" panose="020B0502040204020203" pitchFamily="34" charset="-122"/>
              </a:rPr>
              <a:t>/RTL</a:t>
            </a:r>
            <a:r>
              <a:rPr lang="zh-CN" altLang="en-US" sz="1600" dirty="0">
                <a:solidFill>
                  <a:srgbClr val="5C5A5D"/>
                </a:solidFill>
                <a:latin typeface="微软雅黑 Light" panose="020B0502040204020203" pitchFamily="34" charset="-122"/>
                <a:ea typeface="微软雅黑 Light" panose="020B0502040204020203" pitchFamily="34" charset="-122"/>
              </a:rPr>
              <a:t>存储一致性模型验证差距的方法和工具</a:t>
            </a:r>
            <a:r>
              <a:rPr lang="en-US" altLang="zh-CN" sz="1600" dirty="0">
                <a:solidFill>
                  <a:srgbClr val="5C5A5D"/>
                </a:solidFill>
                <a:latin typeface="微软雅黑 Light" panose="020B0502040204020203" pitchFamily="34" charset="-122"/>
                <a:ea typeface="微软雅黑 Light" panose="020B0502040204020203" pitchFamily="34" charset="-122"/>
              </a:rPr>
              <a:t>——</a:t>
            </a:r>
            <a:r>
              <a:rPr lang="en-US" altLang="zh-CN" sz="1600" dirty="0" err="1">
                <a:solidFill>
                  <a:srgbClr val="5C5A5D"/>
                </a:solidFill>
                <a:latin typeface="微软雅黑 Light" panose="020B0502040204020203" pitchFamily="34" charset="-122"/>
                <a:ea typeface="微软雅黑 Light" panose="020B0502040204020203" pitchFamily="34" charset="-122"/>
              </a:rPr>
              <a:t>RTLCheck</a:t>
            </a:r>
            <a:r>
              <a:rPr lang="zh-CN" altLang="en-US" sz="1600" dirty="0">
                <a:solidFill>
                  <a:srgbClr val="5C5A5D"/>
                </a:solidFill>
                <a:latin typeface="微软雅黑 Light" panose="020B0502040204020203" pitchFamily="34" charset="-122"/>
                <a:ea typeface="微软雅黑 Light" panose="020B0502040204020203" pitchFamily="34" charset="-122"/>
              </a:rPr>
              <a:t>。其给定了一组关于存储一致性模型行为的微架构公理、一个用于弥补</a:t>
            </a:r>
            <a:r>
              <a:rPr lang="en-US" altLang="zh-CN" sz="1600" dirty="0">
                <a:solidFill>
                  <a:srgbClr val="5C5A5D"/>
                </a:solidFill>
                <a:latin typeface="微软雅黑 Light" panose="020B0502040204020203" pitchFamily="34" charset="-122"/>
                <a:ea typeface="微软雅黑 Light" panose="020B0502040204020203" pitchFamily="34" charset="-122"/>
              </a:rPr>
              <a:t>RTL</a:t>
            </a:r>
            <a:r>
              <a:rPr lang="zh-CN" altLang="en-US" sz="1600" dirty="0">
                <a:solidFill>
                  <a:srgbClr val="5C5A5D"/>
                </a:solidFill>
                <a:latin typeface="微软雅黑 Light" panose="020B0502040204020203" pitchFamily="34" charset="-122"/>
                <a:ea typeface="微软雅黑 Light" panose="020B0502040204020203" pitchFamily="34" charset="-122"/>
              </a:rPr>
              <a:t>设计与用户之间差距的映射，并自动生成</a:t>
            </a:r>
            <a:r>
              <a:rPr lang="en-US" altLang="zh-CN" sz="1600" dirty="0" err="1">
                <a:solidFill>
                  <a:srgbClr val="5C5A5D"/>
                </a:solidFill>
                <a:latin typeface="微软雅黑 Light" panose="020B0502040204020203" pitchFamily="34" charset="-122"/>
                <a:ea typeface="微软雅黑 Light" panose="020B0502040204020203" pitchFamily="34" charset="-122"/>
              </a:rPr>
              <a:t>SystemVerilog</a:t>
            </a:r>
            <a:r>
              <a:rPr lang="zh-CN" altLang="en-US" sz="1600" dirty="0">
                <a:solidFill>
                  <a:srgbClr val="5C5A5D"/>
                </a:solidFill>
                <a:latin typeface="微软雅黑 Light" panose="020B0502040204020203" pitchFamily="34" charset="-122"/>
                <a:ea typeface="微软雅黑 Light" panose="020B0502040204020203" pitchFamily="34" charset="-122"/>
              </a:rPr>
              <a:t>断言，来验证其是否满足指定测试程序的微架构规范。</a:t>
            </a:r>
            <a:endParaRPr kumimoji="1" lang="zh-CN" altLang="en-US" sz="1600" dirty="0">
              <a:solidFill>
                <a:srgbClr val="5C5A5D"/>
              </a:solidFill>
              <a:latin typeface="微软雅黑 Light" panose="020B0502040204020203" pitchFamily="34" charset="-122"/>
              <a:ea typeface="微软雅黑 Light" panose="020B0502040204020203" pitchFamily="34" charset="-122"/>
            </a:endParaRPr>
          </a:p>
        </p:txBody>
      </p:sp>
      <p:pic>
        <p:nvPicPr>
          <p:cNvPr id="35" name="图片 34" descr="C:\Users\Yuki\Desktop\ppt\图片素材\32.png32"/>
          <p:cNvPicPr>
            <a:picLocks noChangeAspect="1"/>
          </p:cNvPicPr>
          <p:nvPr/>
        </p:nvPicPr>
        <p:blipFill rotWithShape="1">
          <a:blip r:embed="rId1"/>
          <a:srcRect l="31565" r="31565"/>
          <a:stretch>
            <a:fillRect/>
          </a:stretch>
        </p:blipFill>
        <p:spPr>
          <a:xfrm>
            <a:off x="7696200" y="0"/>
            <a:ext cx="4495800" cy="685800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组件依赖性问题</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5937471" y="1932368"/>
            <a:ext cx="5597013" cy="4225413"/>
          </a:xfrm>
          <a:prstGeom prst="rect">
            <a:avLst/>
          </a:prstGeom>
          <a:solidFill>
            <a:schemeClr val="bg1"/>
          </a:solidFill>
          <a:ln>
            <a:noFill/>
          </a:ln>
          <a:effectLst>
            <a:outerShdw blurRad="254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1" name="文本框 10"/>
          <p:cNvSpPr txBox="1"/>
          <p:nvPr/>
        </p:nvSpPr>
        <p:spPr>
          <a:xfrm>
            <a:off x="6375961" y="2508094"/>
            <a:ext cx="4802071" cy="2279022"/>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r>
              <a:rPr lang="zh-CN" altLang="en-US" sz="2000" b="0" dirty="0">
                <a:solidFill>
                  <a:srgbClr val="2F3032"/>
                </a:solidFill>
                <a:latin typeface="微软雅黑 Light" panose="020B0502040204020203" pitchFamily="34" charset="-122"/>
                <a:ea typeface="微软雅黑 Light" panose="020B0502040204020203" pitchFamily="34" charset="-122"/>
              </a:rPr>
              <a:t>对于组件依赖性问题，</a:t>
            </a:r>
            <a:r>
              <a:rPr lang="en-US" altLang="zh-CN" sz="2000" b="0" dirty="0">
                <a:solidFill>
                  <a:srgbClr val="2F3032"/>
                </a:solidFill>
                <a:latin typeface="微软雅黑 Light" panose="020B0502040204020203" pitchFamily="34" charset="-122"/>
                <a:ea typeface="微软雅黑 Light" panose="020B0502040204020203" pitchFamily="34" charset="-122"/>
              </a:rPr>
              <a:t>2020</a:t>
            </a:r>
            <a:r>
              <a:rPr lang="zh-CN" altLang="en-US" sz="2000" b="0" dirty="0">
                <a:solidFill>
                  <a:srgbClr val="2F3032"/>
                </a:solidFill>
                <a:latin typeface="微软雅黑 Light" panose="020B0502040204020203" pitchFamily="34" charset="-122"/>
                <a:ea typeface="微软雅黑 Light" panose="020B0502040204020203" pitchFamily="34" charset="-122"/>
              </a:rPr>
              <a:t>年</a:t>
            </a:r>
            <a:r>
              <a:rPr lang="en-US" altLang="zh-CN" sz="2000" b="0" dirty="0" err="1">
                <a:solidFill>
                  <a:srgbClr val="2F3032"/>
                </a:solidFill>
                <a:latin typeface="微软雅黑 Light" panose="020B0502040204020203" pitchFamily="34" charset="-122"/>
                <a:ea typeface="微软雅黑 Light" panose="020B0502040204020203" pitchFamily="34" charset="-122"/>
              </a:rPr>
              <a:t>Kruth</a:t>
            </a:r>
            <a:r>
              <a:rPr lang="zh-CN" altLang="en-US" sz="2000" b="0" dirty="0">
                <a:solidFill>
                  <a:srgbClr val="2F3032"/>
                </a:solidFill>
                <a:latin typeface="微软雅黑 Light" panose="020B0502040204020203" pitchFamily="34" charset="-122"/>
                <a:ea typeface="微软雅黑 Light" panose="020B0502040204020203" pitchFamily="34" charset="-122"/>
              </a:rPr>
              <a:t>等人提出了一个模块化、高效的原子单元（</a:t>
            </a:r>
            <a:r>
              <a:rPr lang="en-US" altLang="zh-CN" sz="2000" b="0" dirty="0">
                <a:solidFill>
                  <a:srgbClr val="2F3032"/>
                </a:solidFill>
                <a:latin typeface="微软雅黑 Light" panose="020B0502040204020203" pitchFamily="34" charset="-122"/>
                <a:ea typeface="微软雅黑 Light" panose="020B0502040204020203" pitchFamily="34" charset="-122"/>
              </a:rPr>
              <a:t>ATUN</a:t>
            </a:r>
            <a:r>
              <a:rPr lang="zh-CN" altLang="en-US" sz="2000" b="0" dirty="0">
                <a:solidFill>
                  <a:srgbClr val="2F3032"/>
                </a:solidFill>
                <a:latin typeface="微软雅黑 Light" panose="020B0502040204020203" pitchFamily="34" charset="-122"/>
                <a:ea typeface="微软雅黑 Light" panose="020B0502040204020203" pitchFamily="34" charset="-122"/>
              </a:rPr>
              <a:t>）架构，它可以在不同的内存结构层次中灵活实施，使任何级别的内存层次结构都可以实现可扩展的原子操作（</a:t>
            </a:r>
            <a:r>
              <a:rPr lang="en-US" altLang="zh-CN" sz="2000" b="0" dirty="0">
                <a:solidFill>
                  <a:srgbClr val="2F3032"/>
                </a:solidFill>
                <a:latin typeface="微软雅黑 Light" panose="020B0502040204020203" pitchFamily="34" charset="-122"/>
                <a:ea typeface="微软雅黑 Light" panose="020B0502040204020203" pitchFamily="34" charset="-122"/>
              </a:rPr>
              <a:t>AMO</a:t>
            </a:r>
            <a:r>
              <a:rPr lang="zh-CN" altLang="en-US" sz="2000" b="0" dirty="0">
                <a:solidFill>
                  <a:srgbClr val="2F3032"/>
                </a:solidFill>
                <a:latin typeface="微软雅黑 Light" panose="020B0502040204020203" pitchFamily="34" charset="-122"/>
                <a:ea typeface="微软雅黑 Light" panose="020B0502040204020203" pitchFamily="34" charset="-122"/>
              </a:rPr>
              <a:t>）。</a:t>
            </a:r>
            <a:endParaRPr lang="zh-CN" altLang="en-US" sz="2000" b="0" dirty="0">
              <a:solidFill>
                <a:srgbClr val="2F3032"/>
              </a:solidFill>
              <a:latin typeface="微软雅黑 Light" panose="020B0502040204020203" pitchFamily="34" charset="-122"/>
              <a:ea typeface="微软雅黑 Light" panose="020B0502040204020203" pitchFamily="34" charset="-122"/>
            </a:endParaRPr>
          </a:p>
        </p:txBody>
      </p:sp>
      <p:pic>
        <p:nvPicPr>
          <p:cNvPr id="2" name="图片 1" descr="无背景logo"/>
          <p:cNvPicPr>
            <a:picLocks noChangeAspect="1"/>
          </p:cNvPicPr>
          <p:nvPr>
            <p:custDataLst>
              <p:tags r:id="rId1"/>
            </p:custDataLst>
          </p:nvPr>
        </p:nvPicPr>
        <p:blipFill>
          <a:blip r:embed="rId2"/>
          <a:stretch>
            <a:fillRect/>
          </a:stretch>
        </p:blipFill>
        <p:spPr>
          <a:xfrm>
            <a:off x="10072370" y="76200"/>
            <a:ext cx="1689735" cy="858520"/>
          </a:xfrm>
          <a:prstGeom prst="rect">
            <a:avLst/>
          </a:prstGeom>
        </p:spPr>
      </p:pic>
      <p:pic>
        <p:nvPicPr>
          <p:cNvPr id="3" name="图片 2"/>
          <p:cNvPicPr>
            <a:picLocks noChangeAspect="1"/>
          </p:cNvPicPr>
          <p:nvPr/>
        </p:nvPicPr>
        <p:blipFill>
          <a:blip r:embed="rId3"/>
          <a:stretch>
            <a:fillRect/>
          </a:stretch>
        </p:blipFill>
        <p:spPr>
          <a:xfrm>
            <a:off x="528789" y="1865814"/>
            <a:ext cx="4901759" cy="4051743"/>
          </a:xfrm>
          <a:prstGeom prst="rect">
            <a:avLst/>
          </a:prstGeom>
        </p:spPr>
      </p:pic>
      <p:sp>
        <p:nvSpPr>
          <p:cNvPr id="4" name="矩形 3"/>
          <p:cNvSpPr/>
          <p:nvPr/>
        </p:nvSpPr>
        <p:spPr>
          <a:xfrm>
            <a:off x="528789" y="5917557"/>
            <a:ext cx="5081502" cy="310213"/>
          </a:xfrm>
          <a:prstGeom prst="rect">
            <a:avLst/>
          </a:prstGeom>
        </p:spPr>
        <p:txBody>
          <a:bodyPr wrap="square">
            <a:spAutoFit/>
          </a:bodyPr>
          <a:lstStyle/>
          <a:p>
            <a:pPr>
              <a:lnSpc>
                <a:spcPct val="130000"/>
              </a:lnSpc>
            </a:pPr>
            <a:r>
              <a:rPr lang="zh-CN" altLang="en-US" sz="1200" dirty="0">
                <a:solidFill>
                  <a:srgbClr val="5C5A5D"/>
                </a:solidFill>
                <a:latin typeface="微软雅黑 Light" panose="020B0502040204020203" pitchFamily="34" charset="-122"/>
                <a:ea typeface="微软雅黑 Light" panose="020B0502040204020203" pitchFamily="34" charset="-122"/>
              </a:rPr>
              <a:t>在基于</a:t>
            </a:r>
            <a:r>
              <a:rPr lang="en-US" altLang="zh-CN" sz="1200" dirty="0">
                <a:solidFill>
                  <a:srgbClr val="5C5A5D"/>
                </a:solidFill>
                <a:latin typeface="微软雅黑 Light" panose="020B0502040204020203" pitchFamily="34" charset="-122"/>
                <a:ea typeface="微软雅黑 Light" panose="020B0502040204020203" pitchFamily="34" charset="-122"/>
              </a:rPr>
              <a:t>SPM</a:t>
            </a:r>
            <a:r>
              <a:rPr lang="zh-CN" altLang="en-US" sz="1200" dirty="0">
                <a:solidFill>
                  <a:srgbClr val="5C5A5D"/>
                </a:solidFill>
                <a:latin typeface="微软雅黑 Light" panose="020B0502040204020203" pitchFamily="34" charset="-122"/>
                <a:ea typeface="微软雅黑 Light" panose="020B0502040204020203" pitchFamily="34" charset="-122"/>
              </a:rPr>
              <a:t>的存储器层次结构中，利用 </a:t>
            </a:r>
            <a:r>
              <a:rPr lang="en-US" altLang="zh-CN" sz="1200" dirty="0">
                <a:solidFill>
                  <a:srgbClr val="5C5A5D"/>
                </a:solidFill>
                <a:latin typeface="微软雅黑 Light" panose="020B0502040204020203" pitchFamily="34" charset="-122"/>
                <a:ea typeface="微软雅黑 Light" panose="020B0502040204020203" pitchFamily="34" charset="-122"/>
              </a:rPr>
              <a:t>ATUN</a:t>
            </a:r>
            <a:r>
              <a:rPr lang="zh-CN" altLang="en-US" sz="1200" dirty="0">
                <a:solidFill>
                  <a:srgbClr val="5C5A5D"/>
                </a:solidFill>
                <a:latin typeface="微软雅黑 Light" panose="020B0502040204020203" pitchFamily="34" charset="-122"/>
                <a:ea typeface="微软雅黑 Light" panose="020B0502040204020203" pitchFamily="34" charset="-122"/>
              </a:rPr>
              <a:t>（红色横条）实现 </a:t>
            </a:r>
            <a:r>
              <a:rPr lang="en-US" altLang="zh-CN" sz="1200" dirty="0">
                <a:solidFill>
                  <a:srgbClr val="5C5A5D"/>
                </a:solidFill>
                <a:latin typeface="微软雅黑 Light" panose="020B0502040204020203" pitchFamily="34" charset="-122"/>
                <a:ea typeface="微软雅黑 Light" panose="020B0502040204020203" pitchFamily="34" charset="-122"/>
              </a:rPr>
              <a:t>AMO</a:t>
            </a:r>
            <a:endParaRPr kumimoji="1" lang="zh-CN" altLang="en-US" sz="1200" dirty="0">
              <a:solidFill>
                <a:srgbClr val="5C5A5D"/>
              </a:solidFill>
              <a:latin typeface="微软雅黑 Light" panose="020B0502040204020203" pitchFamily="34" charset="-122"/>
              <a:ea typeface="微软雅黑 Light" panose="020B0502040204020203" pitchFamily="34"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通信延迟问题</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5937471" y="1932368"/>
            <a:ext cx="5597013" cy="4225413"/>
          </a:xfrm>
          <a:prstGeom prst="rect">
            <a:avLst/>
          </a:prstGeom>
          <a:solidFill>
            <a:schemeClr val="bg1"/>
          </a:solidFill>
          <a:ln>
            <a:noFill/>
          </a:ln>
          <a:effectLst>
            <a:outerShdw blurRad="254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1" name="文本框 10"/>
          <p:cNvSpPr txBox="1"/>
          <p:nvPr/>
        </p:nvSpPr>
        <p:spPr>
          <a:xfrm>
            <a:off x="6334941" y="2328674"/>
            <a:ext cx="4802071" cy="3432799"/>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r>
              <a:rPr lang="zh-CN" altLang="en-US" sz="1400" b="0" dirty="0">
                <a:solidFill>
                  <a:srgbClr val="2F3032"/>
                </a:solidFill>
                <a:latin typeface="微软雅黑 Light" panose="020B0502040204020203" pitchFamily="34" charset="-122"/>
                <a:ea typeface="微软雅黑 Light" panose="020B0502040204020203" pitchFamily="34" charset="-122"/>
              </a:rPr>
              <a:t>通信是连接系统各组件、各成分之间的信息交换过程，通信延迟将推迟目标获得所需信息的时间，从而增大其空闲等待时间，造成总体用时延长、目标利用率降低、或者能量空耗。</a:t>
            </a:r>
            <a:endParaRPr lang="en-US" altLang="zh-CN" sz="1400" b="0" dirty="0">
              <a:solidFill>
                <a:srgbClr val="2F3032"/>
              </a:solidFill>
              <a:latin typeface="微软雅黑 Light" panose="020B0502040204020203" pitchFamily="34" charset="-122"/>
              <a:ea typeface="微软雅黑 Light" panose="020B0502040204020203" pitchFamily="34" charset="-122"/>
            </a:endParaRPr>
          </a:p>
          <a:p>
            <a:endParaRPr lang="zh-CN" altLang="en-US" sz="1400" b="0" dirty="0">
              <a:solidFill>
                <a:srgbClr val="2F3032"/>
              </a:solidFill>
              <a:latin typeface="微软雅黑 Light" panose="020B0502040204020203" pitchFamily="34" charset="-122"/>
              <a:ea typeface="微软雅黑 Light" panose="020B0502040204020203" pitchFamily="34" charset="-122"/>
            </a:endParaRPr>
          </a:p>
          <a:p>
            <a:r>
              <a:rPr lang="en-US" altLang="zh-CN" sz="1400" b="0" dirty="0" err="1">
                <a:solidFill>
                  <a:srgbClr val="2F3032"/>
                </a:solidFill>
                <a:latin typeface="微软雅黑 Light" panose="020B0502040204020203" pitchFamily="34" charset="-122"/>
                <a:ea typeface="微软雅黑 Light" panose="020B0502040204020203" pitchFamily="34" charset="-122"/>
              </a:rPr>
              <a:t>Morais</a:t>
            </a:r>
            <a:r>
              <a:rPr lang="zh-CN" altLang="en-US" sz="1400" b="0" dirty="0">
                <a:solidFill>
                  <a:srgbClr val="2F3032"/>
                </a:solidFill>
                <a:latin typeface="微软雅黑 Light" panose="020B0502040204020203" pitchFamily="34" charset="-122"/>
                <a:ea typeface="微软雅黑 Light" panose="020B0502040204020203" pitchFamily="34" charset="-122"/>
              </a:rPr>
              <a:t>等人在</a:t>
            </a:r>
            <a:r>
              <a:rPr lang="en-US" altLang="zh-CN" sz="1400" b="0" dirty="0">
                <a:solidFill>
                  <a:srgbClr val="2F3032"/>
                </a:solidFill>
                <a:latin typeface="微软雅黑 Light" panose="020B0502040204020203" pitchFamily="34" charset="-122"/>
                <a:ea typeface="微软雅黑 Light" panose="020B0502040204020203" pitchFamily="34" charset="-122"/>
              </a:rPr>
              <a:t>2019</a:t>
            </a:r>
            <a:r>
              <a:rPr lang="zh-CN" altLang="en-US" sz="1400" b="0" dirty="0">
                <a:solidFill>
                  <a:srgbClr val="2F3032"/>
                </a:solidFill>
                <a:latin typeface="微软雅黑 Light" panose="020B0502040204020203" pitchFamily="34" charset="-122"/>
                <a:ea typeface="微软雅黑 Light" panose="020B0502040204020203" pitchFamily="34" charset="-122"/>
              </a:rPr>
              <a:t>年提出了一种将任务调度硬件加速器与通用</a:t>
            </a:r>
            <a:r>
              <a:rPr lang="en-US" altLang="zh-CN" sz="1400" b="0" dirty="0">
                <a:solidFill>
                  <a:srgbClr val="2F3032"/>
                </a:solidFill>
                <a:latin typeface="微软雅黑 Light" panose="020B0502040204020203" pitchFamily="34" charset="-122"/>
                <a:ea typeface="微软雅黑 Light" panose="020B0502040204020203" pitchFamily="34" charset="-122"/>
              </a:rPr>
              <a:t>CPU</a:t>
            </a:r>
            <a:r>
              <a:rPr lang="zh-CN" altLang="en-US" sz="1400" b="0" dirty="0">
                <a:solidFill>
                  <a:srgbClr val="2F3032"/>
                </a:solidFill>
                <a:latin typeface="微软雅黑 Light" panose="020B0502040204020203" pitchFamily="34" charset="-122"/>
                <a:ea typeface="微软雅黑 Light" panose="020B0502040204020203" pitchFamily="34" charset="-122"/>
              </a:rPr>
              <a:t>紧密集成的体系结构，以减少通信延迟及运行开销，从而提高与任务调度并行的应用程序的性能。研究团队开发了硬件加速的轻量级任务调度运行时环境</a:t>
            </a:r>
            <a:r>
              <a:rPr lang="en-US" altLang="zh-CN" sz="1400" b="0" dirty="0" err="1">
                <a:solidFill>
                  <a:srgbClr val="2F3032"/>
                </a:solidFill>
                <a:latin typeface="微软雅黑 Light" panose="020B0502040204020203" pitchFamily="34" charset="-122"/>
                <a:ea typeface="微软雅黑 Light" panose="020B0502040204020203" pitchFamily="34" charset="-122"/>
              </a:rPr>
              <a:t>Phentos</a:t>
            </a:r>
            <a:r>
              <a:rPr lang="zh-CN" altLang="en-US" sz="1400" b="0" dirty="0">
                <a:solidFill>
                  <a:srgbClr val="2F3032"/>
                </a:solidFill>
                <a:latin typeface="微软雅黑 Light" panose="020B0502040204020203" pitchFamily="34" charset="-122"/>
                <a:ea typeface="微软雅黑 Light" panose="020B0502040204020203" pitchFamily="34" charset="-122"/>
              </a:rPr>
              <a:t>，允许任务调度软件通过自定义指令与硬件任务调度器和</a:t>
            </a:r>
            <a:r>
              <a:rPr lang="en-US" altLang="zh-CN" sz="1400" b="0" dirty="0">
                <a:solidFill>
                  <a:srgbClr val="2F3032"/>
                </a:solidFill>
                <a:latin typeface="微软雅黑 Light" panose="020B0502040204020203" pitchFamily="34" charset="-122"/>
                <a:ea typeface="微软雅黑 Light" panose="020B0502040204020203" pitchFamily="34" charset="-122"/>
              </a:rPr>
              <a:t>CPU</a:t>
            </a:r>
            <a:r>
              <a:rPr lang="zh-CN" altLang="en-US" sz="1400" b="0" dirty="0">
                <a:solidFill>
                  <a:srgbClr val="2F3032"/>
                </a:solidFill>
                <a:latin typeface="微软雅黑 Light" panose="020B0502040204020203" pitchFamily="34" charset="-122"/>
                <a:ea typeface="微软雅黑 Light" panose="020B0502040204020203" pitchFamily="34" charset="-122"/>
              </a:rPr>
              <a:t>直接进行交互，以最大限度减少硬件任务调度器和</a:t>
            </a:r>
            <a:r>
              <a:rPr lang="en-US" altLang="zh-CN" sz="1400" b="0" dirty="0">
                <a:solidFill>
                  <a:srgbClr val="2F3032"/>
                </a:solidFill>
                <a:latin typeface="微软雅黑 Light" panose="020B0502040204020203" pitchFamily="34" charset="-122"/>
                <a:ea typeface="微软雅黑 Light" panose="020B0502040204020203" pitchFamily="34" charset="-122"/>
              </a:rPr>
              <a:t>CPU</a:t>
            </a:r>
            <a:r>
              <a:rPr lang="zh-CN" altLang="en-US" sz="1400" b="0" dirty="0">
                <a:solidFill>
                  <a:srgbClr val="2F3032"/>
                </a:solidFill>
                <a:latin typeface="微软雅黑 Light" panose="020B0502040204020203" pitchFamily="34" charset="-122"/>
                <a:ea typeface="微软雅黑 Light" panose="020B0502040204020203" pitchFamily="34" charset="-122"/>
              </a:rPr>
              <a:t>之间的通信开销。</a:t>
            </a:r>
            <a:endParaRPr lang="zh-CN" altLang="en-US" sz="1400" b="0" dirty="0">
              <a:solidFill>
                <a:srgbClr val="2F3032"/>
              </a:solidFill>
              <a:latin typeface="微软雅黑 Light" panose="020B0502040204020203" pitchFamily="34" charset="-122"/>
              <a:ea typeface="微软雅黑 Light" panose="020B0502040204020203" pitchFamily="34" charset="-122"/>
            </a:endParaRPr>
          </a:p>
        </p:txBody>
      </p:sp>
      <p:pic>
        <p:nvPicPr>
          <p:cNvPr id="2" name="图片 1" descr="无背景logo"/>
          <p:cNvPicPr>
            <a:picLocks noChangeAspect="1"/>
          </p:cNvPicPr>
          <p:nvPr>
            <p:custDataLst>
              <p:tags r:id="rId1"/>
            </p:custDataLst>
          </p:nvPr>
        </p:nvPicPr>
        <p:blipFill>
          <a:blip r:embed="rId2"/>
          <a:stretch>
            <a:fillRect/>
          </a:stretch>
        </p:blipFill>
        <p:spPr>
          <a:xfrm>
            <a:off x="10072370" y="76200"/>
            <a:ext cx="1689735" cy="858520"/>
          </a:xfrm>
          <a:prstGeom prst="rect">
            <a:avLst/>
          </a:prstGeom>
        </p:spPr>
      </p:pic>
      <p:sp>
        <p:nvSpPr>
          <p:cNvPr id="4" name="矩形 3"/>
          <p:cNvSpPr/>
          <p:nvPr/>
        </p:nvSpPr>
        <p:spPr>
          <a:xfrm>
            <a:off x="761688" y="5188353"/>
            <a:ext cx="5081502" cy="310213"/>
          </a:xfrm>
          <a:prstGeom prst="rect">
            <a:avLst/>
          </a:prstGeom>
        </p:spPr>
        <p:txBody>
          <a:bodyPr wrap="square">
            <a:spAutoFit/>
          </a:bodyPr>
          <a:lstStyle/>
          <a:p>
            <a:pPr>
              <a:lnSpc>
                <a:spcPct val="130000"/>
              </a:lnSpc>
            </a:pPr>
            <a:r>
              <a:rPr lang="zh-CN" altLang="en-US" sz="1200" dirty="0">
                <a:solidFill>
                  <a:srgbClr val="5C5A5D"/>
                </a:solidFill>
                <a:latin typeface="微软雅黑 Light" panose="020B0502040204020203" pitchFamily="34" charset="-122"/>
                <a:ea typeface="微软雅黑 Light" panose="020B0502040204020203" pitchFamily="34" charset="-122"/>
              </a:rPr>
              <a:t>以 </a:t>
            </a:r>
            <a:r>
              <a:rPr lang="en-US" altLang="zh-CN" sz="1200" dirty="0" err="1">
                <a:solidFill>
                  <a:srgbClr val="5C5A5D"/>
                </a:solidFill>
                <a:latin typeface="微软雅黑 Light" panose="020B0502040204020203" pitchFamily="34" charset="-122"/>
                <a:ea typeface="微软雅黑 Light" panose="020B0502040204020203" pitchFamily="34" charset="-122"/>
              </a:rPr>
              <a:t>RocketChip</a:t>
            </a:r>
            <a:r>
              <a:rPr lang="en-US" altLang="zh-CN" sz="1200" dirty="0">
                <a:solidFill>
                  <a:srgbClr val="5C5A5D"/>
                </a:solidFill>
                <a:latin typeface="微软雅黑 Light" panose="020B0502040204020203" pitchFamily="34" charset="-122"/>
                <a:ea typeface="微软雅黑 Light" panose="020B0502040204020203" pitchFamily="34" charset="-122"/>
              </a:rPr>
              <a:t> </a:t>
            </a:r>
            <a:r>
              <a:rPr lang="zh-CN" altLang="en-US" sz="1200" dirty="0">
                <a:solidFill>
                  <a:srgbClr val="5C5A5D"/>
                </a:solidFill>
                <a:latin typeface="微软雅黑 Light" panose="020B0502040204020203" pitchFamily="34" charset="-122"/>
                <a:ea typeface="微软雅黑 Light" panose="020B0502040204020203" pitchFamily="34" charset="-122"/>
              </a:rPr>
              <a:t>等效周期为单位的多个平台的任务调度寿命开销</a:t>
            </a:r>
            <a:endParaRPr kumimoji="1" lang="zh-CN" altLang="en-US" sz="1200" dirty="0">
              <a:solidFill>
                <a:srgbClr val="5C5A5D"/>
              </a:solidFill>
              <a:latin typeface="微软雅黑 Light" panose="020B0502040204020203" pitchFamily="34" charset="-122"/>
              <a:ea typeface="微软雅黑 Light" panose="020B0502040204020203"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89" y="1854541"/>
            <a:ext cx="4962227" cy="3148918"/>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Users\Yuki\Desktop\ppt\图片素材\26.png26"/>
          <p:cNvPicPr>
            <a:picLocks noChangeAspect="1"/>
          </p:cNvPicPr>
          <p:nvPr/>
        </p:nvPicPr>
        <p:blipFill>
          <a:blip r:embed="rId1"/>
          <a:srcRect l="7806" r="7806"/>
          <a:stretch>
            <a:fillRect/>
          </a:stretch>
        </p:blipFill>
        <p:spPr>
          <a:xfrm>
            <a:off x="-1631315" y="0"/>
            <a:ext cx="10290674" cy="6858000"/>
          </a:xfrm>
          <a:prstGeom prst="rect">
            <a:avLst/>
          </a:prstGeom>
        </p:spPr>
      </p:pic>
      <p:sp>
        <p:nvSpPr>
          <p:cNvPr id="2" name="矩形 1"/>
          <p:cNvSpPr/>
          <p:nvPr/>
        </p:nvSpPr>
        <p:spPr>
          <a:xfrm>
            <a:off x="6895652" y="0"/>
            <a:ext cx="5296348"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379745" y="2156725"/>
            <a:ext cx="5054671" cy="1227387"/>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altLang="en-US" sz="3200" spc="100" dirty="0">
                <a:solidFill>
                  <a:schemeClr val="bg1"/>
                </a:solidFill>
                <a:latin typeface="微软雅黑 Light" panose="020B0502040204020203" pitchFamily="34" charset="-122"/>
                <a:ea typeface="微软雅黑 Light" panose="020B0502040204020203" pitchFamily="34" charset="-122"/>
                <a:sym typeface="+mn-ea"/>
              </a:rPr>
              <a:t>性能分析</a:t>
            </a:r>
            <a:endParaRPr lang="en-US" altLang="zh-CN" sz="3200" spc="100" dirty="0">
              <a:solidFill>
                <a:schemeClr val="bg1"/>
              </a:solidFill>
              <a:latin typeface="微软雅黑 Light" panose="020B0502040204020203" pitchFamily="34" charset="-122"/>
              <a:ea typeface="微软雅黑 Light" panose="020B0502040204020203" pitchFamily="34" charset="-122"/>
              <a:sym typeface="+mn-ea"/>
            </a:endParaRPr>
          </a:p>
          <a:p>
            <a:pPr>
              <a:lnSpc>
                <a:spcPct val="120000"/>
              </a:lnSpc>
            </a:pPr>
            <a:r>
              <a:rPr lang="zh-CN" altLang="en-US" sz="3200" spc="100" dirty="0">
                <a:solidFill>
                  <a:schemeClr val="bg1"/>
                </a:solidFill>
                <a:latin typeface="微软雅黑 Light" panose="020B0502040204020203" pitchFamily="34" charset="-122"/>
                <a:ea typeface="微软雅黑 Light" panose="020B0502040204020203" pitchFamily="34" charset="-122"/>
                <a:sym typeface="+mn-ea"/>
              </a:rPr>
              <a:t>与优化</a:t>
            </a:r>
            <a:endParaRPr lang="zh-CN" altLang="en-US" sz="3200" b="0" spc="100" dirty="0">
              <a:solidFill>
                <a:schemeClr val="bg1"/>
              </a:solidFill>
              <a:latin typeface="微软雅黑 Light" panose="020B0502040204020203" pitchFamily="34" charset="-122"/>
              <a:ea typeface="微软雅黑 Light" panose="020B0502040204020203" pitchFamily="34" charset="-122"/>
              <a:sym typeface="+mn-ea"/>
            </a:endParaRPr>
          </a:p>
        </p:txBody>
      </p:sp>
      <p:sp>
        <p:nvSpPr>
          <p:cNvPr id="4" name="矩形 3"/>
          <p:cNvSpPr/>
          <p:nvPr/>
        </p:nvSpPr>
        <p:spPr>
          <a:xfrm>
            <a:off x="7379745" y="3953715"/>
            <a:ext cx="4001846" cy="906723"/>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sz="1400" dirty="0">
                <a:solidFill>
                  <a:schemeClr val="bg1"/>
                </a:solidFill>
                <a:latin typeface="微软雅黑 Light" panose="020B0502040204020203" pitchFamily="34" charset="-122"/>
                <a:ea typeface="微软雅黑 Light" panose="020B0502040204020203" pitchFamily="34" charset="-122"/>
              </a:rPr>
              <a:t>指令集编码</a:t>
            </a:r>
            <a:endParaRPr lang="en-US" altLang="zh-CN" sz="1400" dirty="0">
              <a:solidFill>
                <a:schemeClr val="bg1"/>
              </a:solidFill>
              <a:latin typeface="微软雅黑 Light" panose="020B0502040204020203" pitchFamily="34" charset="-122"/>
              <a:ea typeface="微软雅黑 Light" panose="020B0502040204020203" pitchFamily="34" charset="-122"/>
            </a:endParaRPr>
          </a:p>
          <a:p>
            <a:pPr marL="285750" indent="-285750">
              <a:lnSpc>
                <a:spcPct val="130000"/>
              </a:lnSpc>
              <a:buFont typeface="Arial" panose="020B0604020202020204" pitchFamily="34" charset="0"/>
              <a:buChar char="•"/>
            </a:pPr>
            <a:r>
              <a:rPr kumimoji="1" lang="zh-CN" altLang="en-US" sz="1400" dirty="0">
                <a:solidFill>
                  <a:schemeClr val="bg1"/>
                </a:solidFill>
                <a:latin typeface="微软雅黑 Light" panose="020B0502040204020203" pitchFamily="34" charset="-122"/>
                <a:ea typeface="微软雅黑 Light" panose="020B0502040204020203" pitchFamily="34" charset="-122"/>
              </a:rPr>
              <a:t>流水线</a:t>
            </a:r>
            <a:endParaRPr kumimoji="1" lang="en-US" altLang="zh-CN" sz="1400" dirty="0">
              <a:solidFill>
                <a:schemeClr val="bg1"/>
              </a:solidFill>
              <a:latin typeface="微软雅黑 Light" panose="020B0502040204020203" pitchFamily="34" charset="-122"/>
              <a:ea typeface="微软雅黑 Light" panose="020B0502040204020203" pitchFamily="34" charset="-122"/>
            </a:endParaRPr>
          </a:p>
          <a:p>
            <a:pPr marL="285750" indent="-285750">
              <a:lnSpc>
                <a:spcPct val="130000"/>
              </a:lnSpc>
              <a:buFont typeface="Arial" panose="020B0604020202020204" pitchFamily="34" charset="0"/>
              <a:buChar char="•"/>
            </a:pPr>
            <a:r>
              <a:rPr kumimoji="1" lang="zh-CN" altLang="en-US" sz="1400" dirty="0">
                <a:solidFill>
                  <a:schemeClr val="bg1"/>
                </a:solidFill>
                <a:latin typeface="微软雅黑 Light" panose="020B0502040204020203" pitchFamily="34" charset="-122"/>
                <a:ea typeface="微软雅黑 Light" panose="020B0502040204020203" pitchFamily="34" charset="-122"/>
              </a:rPr>
              <a:t>性能优化技术</a:t>
            </a:r>
            <a:endParaRPr kumimoji="1"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5" name="文本框 4"/>
          <p:cNvSpPr txBox="1"/>
          <p:nvPr/>
        </p:nvSpPr>
        <p:spPr>
          <a:xfrm>
            <a:off x="7468311" y="3486224"/>
            <a:ext cx="3733089" cy="307777"/>
          </a:xfrm>
          <a:prstGeom prst="rect">
            <a:avLst/>
          </a:prstGeom>
          <a:solidFill>
            <a:schemeClr val="bg1"/>
          </a:solid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与</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rPr>
              <a:t>ARM/x86</a:t>
            </a: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比较</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6" name="箭头: 五边形 22"/>
          <p:cNvSpPr/>
          <p:nvPr/>
        </p:nvSpPr>
        <p:spPr>
          <a:xfrm flipH="1">
            <a:off x="10058398" y="5587019"/>
            <a:ext cx="2150358" cy="427208"/>
          </a:xfrm>
          <a:prstGeom prst="homePlate">
            <a:avLst>
              <a:gd name="adj" fmla="val 269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315410" y="5627332"/>
            <a:ext cx="1893346" cy="368300"/>
          </a:xfrm>
          <a:prstGeom prst="rect">
            <a:avLst/>
          </a:prstGeom>
          <a:noFill/>
        </p:spPr>
        <p:txBody>
          <a:bodyPr wrap="square" rtlCol="0">
            <a:spAutoFit/>
          </a:bodyPr>
          <a:lstStyle/>
          <a:p>
            <a:pPr algn="ctr"/>
            <a:r>
              <a:rPr lang="en-US" altLang="zh-CN" b="1" i="1" dirty="0">
                <a:solidFill>
                  <a:srgbClr val="988563"/>
                </a:solidFill>
                <a:latin typeface="Century Gothic" panose="020B0502020202020204" pitchFamily="34" charset="0"/>
              </a:rPr>
              <a:t>PART  FOUR.</a:t>
            </a:r>
            <a:endParaRPr lang="zh-CN" altLang="en-US" b="1" i="1" dirty="0">
              <a:solidFill>
                <a:srgbClr val="988563"/>
              </a:solidFill>
              <a:latin typeface="Century Gothic" panose="020B0502020202020204" pitchFamily="34" charset="0"/>
            </a:endParaRPr>
          </a:p>
        </p:txBody>
      </p:sp>
      <p:sp>
        <p:nvSpPr>
          <p:cNvPr id="8" name="文本框 7"/>
          <p:cNvSpPr txBox="1"/>
          <p:nvPr/>
        </p:nvSpPr>
        <p:spPr>
          <a:xfrm>
            <a:off x="10089697" y="2060661"/>
            <a:ext cx="1893346" cy="1445260"/>
          </a:xfrm>
          <a:prstGeom prst="rect">
            <a:avLst/>
          </a:prstGeom>
          <a:noFill/>
        </p:spPr>
        <p:txBody>
          <a:bodyPr wrap="square" rtlCol="0">
            <a:spAutoFit/>
          </a:bodyPr>
          <a:lstStyle/>
          <a:p>
            <a:r>
              <a:rPr lang="en-US" altLang="zh-CN" sz="8800" b="1" i="1" dirty="0">
                <a:solidFill>
                  <a:schemeClr val="bg1"/>
                </a:solidFill>
                <a:latin typeface="Century Gothic" panose="020B0502020202020204" pitchFamily="34" charset="0"/>
              </a:rPr>
              <a:t>04</a:t>
            </a:r>
            <a:endParaRPr lang="zh-CN" altLang="en-US" sz="8800" b="1" i="1" dirty="0">
              <a:solidFill>
                <a:schemeClr val="bg1"/>
              </a:solidFill>
              <a:latin typeface="Century Gothic" panose="020B0502020202020204" pitchFamily="34" charset="0"/>
            </a:endParaRPr>
          </a:p>
        </p:txBody>
      </p:sp>
      <p:pic>
        <p:nvPicPr>
          <p:cNvPr id="10" name="图片 9" descr="无背景logo"/>
          <p:cNvPicPr>
            <a:picLocks noChangeAspect="1"/>
          </p:cNvPicPr>
          <p:nvPr>
            <p:custDataLst>
              <p:tags r:id="rId2"/>
            </p:custDataLst>
          </p:nvPr>
        </p:nvPicPr>
        <p:blipFill>
          <a:blip r:embed="rId3"/>
          <a:stretch>
            <a:fillRect/>
          </a:stretch>
        </p:blipFill>
        <p:spPr>
          <a:xfrm>
            <a:off x="10072370" y="76200"/>
            <a:ext cx="1689735" cy="858520"/>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descr="C:\Users\Yuki\Desktop\ppt\图片素材\32.png32"/>
          <p:cNvPicPr>
            <a:picLocks noChangeAspect="1"/>
          </p:cNvPicPr>
          <p:nvPr/>
        </p:nvPicPr>
        <p:blipFill rotWithShape="1">
          <a:blip r:embed="rId1"/>
          <a:srcRect l="31565" r="31565"/>
          <a:stretch>
            <a:fillRect/>
          </a:stretch>
        </p:blipFill>
        <p:spPr>
          <a:xfrm>
            <a:off x="7696200" y="0"/>
            <a:ext cx="4495800" cy="6858000"/>
          </a:xfrm>
          <a:prstGeom prst="rect">
            <a:avLst/>
          </a:prstGeom>
        </p:spPr>
      </p:pic>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00393"/>
          </a:xfrm>
          <a:prstGeom prst="rect">
            <a:avLst/>
          </a:prstGeom>
          <a:noFill/>
        </p:spPr>
        <p:txBody>
          <a:bodyPr wrap="square" rtlCol="0">
            <a:spAutoFit/>
          </a:bodyPr>
          <a:lstStyle>
            <a:defPPr>
              <a:defRPr lang="zh-CN"/>
            </a:defPPr>
            <a:lvl1pPr>
              <a:lnSpc>
                <a:spcPct val="120000"/>
              </a:lnSpc>
              <a:defRPr sz="2400" spc="100">
                <a:solidFill>
                  <a:schemeClr val="accent4">
                    <a:lumMod val="50000"/>
                  </a:schemeClr>
                </a:solidFill>
                <a:latin typeface="微软雅黑 Light" panose="020B0502040204020203" pitchFamily="34" charset="-122"/>
                <a:ea typeface="微软雅黑 Light" panose="020B0502040204020203" pitchFamily="34" charset="-122"/>
              </a:defRPr>
            </a:lvl1pPr>
          </a:lstStyle>
          <a:p>
            <a:r>
              <a:rPr lang="zh-CN" altLang="en-US" dirty="0"/>
              <a:t>指令集编码</a:t>
            </a:r>
            <a:endParaRPr lang="zh-CN" altLang="en-US" dirty="0"/>
          </a:p>
        </p:txBody>
      </p:sp>
      <p:sp>
        <p:nvSpPr>
          <p:cNvPr id="8" name="文本框 7"/>
          <p:cNvSpPr txBox="1"/>
          <p:nvPr/>
        </p:nvSpPr>
        <p:spPr>
          <a:xfrm>
            <a:off x="170493" y="578048"/>
            <a:ext cx="4028790" cy="307777"/>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与</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ARM/x86</a:t>
            </a: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比较</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grpSp>
        <p:nvGrpSpPr>
          <p:cNvPr id="9" name="组合 8"/>
          <p:cNvGrpSpPr/>
          <p:nvPr/>
        </p:nvGrpSpPr>
        <p:grpSpPr>
          <a:xfrm>
            <a:off x="711537" y="2010839"/>
            <a:ext cx="2769895" cy="2766744"/>
            <a:chOff x="10002593" y="-1386495"/>
            <a:chExt cx="2691231" cy="2688170"/>
          </a:xfrm>
        </p:grpSpPr>
        <p:grpSp>
          <p:nvGrpSpPr>
            <p:cNvPr id="10" name="组合 9"/>
            <p:cNvGrpSpPr/>
            <p:nvPr/>
          </p:nvGrpSpPr>
          <p:grpSpPr>
            <a:xfrm>
              <a:off x="10002593" y="-1386495"/>
              <a:ext cx="2691231" cy="2688170"/>
              <a:chOff x="10002593" y="-1386495"/>
              <a:chExt cx="2691231" cy="2688170"/>
            </a:xfrm>
          </p:grpSpPr>
          <p:sp>
            <p:nvSpPr>
              <p:cNvPr id="12" name="不完整圆 4"/>
              <p:cNvSpPr/>
              <p:nvPr/>
            </p:nvSpPr>
            <p:spPr>
              <a:xfrm>
                <a:off x="10002593" y="-1386494"/>
                <a:ext cx="2603351" cy="2603351"/>
              </a:xfrm>
              <a:prstGeom prst="pie">
                <a:avLst>
                  <a:gd name="adj1" fmla="val 8998926"/>
                  <a:gd name="adj2" fmla="val 16200000"/>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3" name="不完整圆 6"/>
              <p:cNvSpPr/>
              <p:nvPr/>
            </p:nvSpPr>
            <p:spPr>
              <a:xfrm rot="14377241">
                <a:off x="10068958" y="-1301676"/>
                <a:ext cx="2603351" cy="2603351"/>
              </a:xfrm>
              <a:prstGeom prst="pie">
                <a:avLst>
                  <a:gd name="adj1" fmla="val 8998926"/>
                  <a:gd name="adj2" fmla="val 16200000"/>
                </a:avLst>
              </a:prstGeom>
              <a:solidFill>
                <a:srgbClr val="D0C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4" name="不完整圆 7"/>
              <p:cNvSpPr/>
              <p:nvPr/>
            </p:nvSpPr>
            <p:spPr>
              <a:xfrm flipH="1">
                <a:off x="10090473" y="-1386495"/>
                <a:ext cx="2603351" cy="2603351"/>
              </a:xfrm>
              <a:prstGeom prst="pie">
                <a:avLst>
                  <a:gd name="adj1" fmla="val 8998926"/>
                  <a:gd name="adj2" fmla="val 16200000"/>
                </a:avLst>
              </a:prstGeom>
              <a:solidFill>
                <a:srgbClr val="B8A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grpSp>
        <p:sp>
          <p:nvSpPr>
            <p:cNvPr id="11" name="六边形 10"/>
            <p:cNvSpPr/>
            <p:nvPr/>
          </p:nvSpPr>
          <p:spPr>
            <a:xfrm>
              <a:off x="10699214" y="-630348"/>
              <a:ext cx="1258645" cy="1091055"/>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grpSp>
        <p:nvGrpSpPr>
          <p:cNvPr id="15" name="组合 14"/>
          <p:cNvGrpSpPr/>
          <p:nvPr/>
        </p:nvGrpSpPr>
        <p:grpSpPr>
          <a:xfrm>
            <a:off x="4123282" y="2107901"/>
            <a:ext cx="3261661" cy="1027376"/>
            <a:chOff x="8554051" y="1874591"/>
            <a:chExt cx="3261661" cy="1027376"/>
          </a:xfrm>
        </p:grpSpPr>
        <p:grpSp>
          <p:nvGrpSpPr>
            <p:cNvPr id="16" name="组合 15"/>
            <p:cNvGrpSpPr/>
            <p:nvPr/>
          </p:nvGrpSpPr>
          <p:grpSpPr>
            <a:xfrm>
              <a:off x="8554051" y="2063797"/>
              <a:ext cx="3261661" cy="838170"/>
              <a:chOff x="690302" y="1939011"/>
              <a:chExt cx="3261661" cy="838170"/>
            </a:xfrm>
          </p:grpSpPr>
          <p:sp>
            <p:nvSpPr>
              <p:cNvPr id="18" name="矩形 17"/>
              <p:cNvSpPr/>
              <p:nvPr/>
            </p:nvSpPr>
            <p:spPr>
              <a:xfrm>
                <a:off x="1177377" y="1939011"/>
                <a:ext cx="1550386" cy="307777"/>
              </a:xfrm>
              <a:prstGeom prst="rect">
                <a:avLst/>
              </a:prstGeom>
              <a:noFill/>
            </p:spPr>
            <p:txBody>
              <a:bodyPr wrap="square" rtlCol="0">
                <a:spAutoFit/>
              </a:bodyPr>
              <a:lstStyle/>
              <a:p>
                <a:r>
                  <a:rPr lang="en-US" altLang="zh-CN" sz="1400" dirty="0">
                    <a:solidFill>
                      <a:srgbClr val="5C5A5D"/>
                    </a:solidFill>
                    <a:latin typeface="微软雅黑 Light" panose="020B0502040204020203" pitchFamily="34" charset="-122"/>
                    <a:ea typeface="微软雅黑 Light" panose="020B0502040204020203" pitchFamily="34" charset="-122"/>
                  </a:rPr>
                  <a:t>RISC-V</a:t>
                </a:r>
                <a:endParaRPr lang="zh-CN" altLang="en-US" sz="1400" dirty="0">
                  <a:solidFill>
                    <a:srgbClr val="5C5A5D"/>
                  </a:solidFill>
                  <a:latin typeface="微软雅黑 Light" panose="020B0502040204020203" pitchFamily="34" charset="-122"/>
                  <a:ea typeface="微软雅黑 Light" panose="020B0502040204020203" pitchFamily="34" charset="-122"/>
                </a:endParaRPr>
              </a:p>
            </p:txBody>
          </p:sp>
          <p:sp>
            <p:nvSpPr>
              <p:cNvPr id="19" name="矩形 18"/>
              <p:cNvSpPr/>
              <p:nvPr/>
            </p:nvSpPr>
            <p:spPr>
              <a:xfrm>
                <a:off x="690302" y="2265053"/>
                <a:ext cx="3261661" cy="512128"/>
              </a:xfrm>
              <a:prstGeom prst="rect">
                <a:avLst/>
              </a:prstGeom>
            </p:spPr>
            <p:txBody>
              <a:bodyPr wrap="square">
                <a:spAutoFit/>
              </a:bodyPr>
              <a:lstStyle/>
              <a:p>
                <a:pPr>
                  <a:lnSpc>
                    <a:spcPct val="130000"/>
                  </a:lnSpc>
                </a:pPr>
                <a:r>
                  <a:rPr lang="zh-CN" altLang="en-US" sz="1100" dirty="0">
                    <a:solidFill>
                      <a:schemeClr val="tx1">
                        <a:lumMod val="75000"/>
                        <a:lumOff val="25000"/>
                      </a:schemeClr>
                    </a:solidFill>
                    <a:latin typeface="微软雅黑 Light" panose="020B0502040204020203" pitchFamily="34" charset="-122"/>
                    <a:ea typeface="微软雅黑 Light" panose="020B0502040204020203" pitchFamily="34" charset="-122"/>
                  </a:rPr>
                  <a:t>精简指令集，指令长度固定，</a:t>
                </a:r>
                <a:r>
                  <a:rPr lang="en-US" altLang="zh-CN" sz="1100" dirty="0">
                    <a:solidFill>
                      <a:schemeClr val="tx1">
                        <a:lumMod val="75000"/>
                        <a:lumOff val="25000"/>
                      </a:schemeClr>
                    </a:solidFill>
                    <a:latin typeface="微软雅黑 Light" panose="020B0502040204020203" pitchFamily="34" charset="-122"/>
                    <a:ea typeface="微软雅黑 Light" panose="020B0502040204020203" pitchFamily="34" charset="-122"/>
                  </a:rPr>
                  <a:t>32</a:t>
                </a:r>
                <a:r>
                  <a:rPr lang="zh-CN" altLang="en-US" sz="1100" dirty="0">
                    <a:solidFill>
                      <a:schemeClr val="tx1">
                        <a:lumMod val="75000"/>
                        <a:lumOff val="25000"/>
                      </a:schemeClr>
                    </a:solidFill>
                    <a:latin typeface="微软雅黑 Light" panose="020B0502040204020203" pitchFamily="34" charset="-122"/>
                    <a:ea typeface="微软雅黑 Light" panose="020B0502040204020203" pitchFamily="34" charset="-122"/>
                  </a:rPr>
                  <a:t>位或</a:t>
                </a:r>
                <a:r>
                  <a:rPr lang="en-US" altLang="zh-CN" sz="1100" dirty="0">
                    <a:solidFill>
                      <a:schemeClr val="tx1">
                        <a:lumMod val="75000"/>
                        <a:lumOff val="25000"/>
                      </a:schemeClr>
                    </a:solidFill>
                    <a:latin typeface="微软雅黑 Light" panose="020B0502040204020203" pitchFamily="34" charset="-122"/>
                    <a:ea typeface="微软雅黑 Light" panose="020B0502040204020203" pitchFamily="34" charset="-122"/>
                  </a:rPr>
                  <a:t>64</a:t>
                </a:r>
                <a:r>
                  <a:rPr lang="zh-CN" altLang="en-US" sz="1100" dirty="0">
                    <a:solidFill>
                      <a:schemeClr val="tx1">
                        <a:lumMod val="75000"/>
                        <a:lumOff val="25000"/>
                      </a:schemeClr>
                    </a:solidFill>
                    <a:latin typeface="微软雅黑 Light" panose="020B0502040204020203" pitchFamily="34" charset="-122"/>
                    <a:ea typeface="微软雅黑 Light" panose="020B0502040204020203" pitchFamily="34" charset="-122"/>
                  </a:rPr>
                  <a:t>位</a:t>
                </a:r>
                <a:endParaRPr lang="en-US" altLang="zh-CN" sz="1100" dirty="0">
                  <a:solidFill>
                    <a:schemeClr val="tx1">
                      <a:lumMod val="75000"/>
                      <a:lumOff val="25000"/>
                    </a:schemeClr>
                  </a:solidFill>
                  <a:latin typeface="微软雅黑 Light" panose="020B0502040204020203" pitchFamily="34" charset="-122"/>
                  <a:ea typeface="微软雅黑 Light" panose="020B0502040204020203" pitchFamily="34" charset="-122"/>
                </a:endParaRPr>
              </a:p>
              <a:p>
                <a:pPr>
                  <a:lnSpc>
                    <a:spcPct val="130000"/>
                  </a:lnSpc>
                </a:pPr>
                <a:r>
                  <a:rPr lang="zh-CN" altLang="en-US" sz="1100" dirty="0">
                    <a:solidFill>
                      <a:schemeClr val="tx1">
                        <a:lumMod val="75000"/>
                        <a:lumOff val="25000"/>
                      </a:schemeClr>
                    </a:solidFill>
                    <a:latin typeface="微软雅黑 Light" panose="020B0502040204020203" pitchFamily="34" charset="-122"/>
                    <a:ea typeface="微软雅黑 Light" panose="020B0502040204020203" pitchFamily="34" charset="-122"/>
                  </a:rPr>
                  <a:t>通过基础指令集和扩展指令集模块化</a:t>
                </a:r>
                <a:endParaRPr lang="zh-CN" altLang="en-US" sz="11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grpSp>
        <p:sp>
          <p:nvSpPr>
            <p:cNvPr id="17" name="矩形 16"/>
            <p:cNvSpPr/>
            <p:nvPr/>
          </p:nvSpPr>
          <p:spPr>
            <a:xfrm>
              <a:off x="8554052" y="1874591"/>
              <a:ext cx="643125" cy="584775"/>
            </a:xfrm>
            <a:prstGeom prst="rect">
              <a:avLst/>
            </a:prstGeom>
          </p:spPr>
          <p:txBody>
            <a:bodyPr wrap="none">
              <a:spAutoFit/>
            </a:bodyPr>
            <a:lstStyle/>
            <a:p>
              <a:pPr algn="ctr"/>
              <a:r>
                <a:rPr lang="en-US" altLang="zh-CN" sz="3200" b="1" dirty="0">
                  <a:solidFill>
                    <a:srgbClr val="988563"/>
                  </a:solidFill>
                  <a:latin typeface="微软雅黑 Light" panose="020B0502040204020203" pitchFamily="34" charset="-122"/>
                  <a:ea typeface="微软雅黑 Light" panose="020B0502040204020203" pitchFamily="34" charset="-122"/>
                </a:rPr>
                <a:t>01</a:t>
              </a:r>
              <a:endParaRPr lang="en-US" altLang="zh-CN" sz="3200" b="1" dirty="0">
                <a:solidFill>
                  <a:srgbClr val="988563"/>
                </a:solidFill>
                <a:latin typeface="微软雅黑 Light" panose="020B0502040204020203" pitchFamily="34" charset="-122"/>
                <a:ea typeface="微软雅黑 Light" panose="020B0502040204020203" pitchFamily="34" charset="-122"/>
              </a:endParaRPr>
            </a:p>
          </p:txBody>
        </p:sp>
      </p:grpSp>
      <p:grpSp>
        <p:nvGrpSpPr>
          <p:cNvPr id="20" name="组合 19"/>
          <p:cNvGrpSpPr/>
          <p:nvPr/>
        </p:nvGrpSpPr>
        <p:grpSpPr>
          <a:xfrm>
            <a:off x="4123282" y="3394211"/>
            <a:ext cx="3261661" cy="1027376"/>
            <a:chOff x="8554051" y="1874591"/>
            <a:chExt cx="3261661" cy="1027376"/>
          </a:xfrm>
        </p:grpSpPr>
        <p:grpSp>
          <p:nvGrpSpPr>
            <p:cNvPr id="21" name="组合 20"/>
            <p:cNvGrpSpPr/>
            <p:nvPr/>
          </p:nvGrpSpPr>
          <p:grpSpPr>
            <a:xfrm>
              <a:off x="8554051" y="2063797"/>
              <a:ext cx="3261661" cy="838170"/>
              <a:chOff x="690302" y="1939011"/>
              <a:chExt cx="3261661" cy="838170"/>
            </a:xfrm>
          </p:grpSpPr>
          <p:sp>
            <p:nvSpPr>
              <p:cNvPr id="23" name="矩形 22"/>
              <p:cNvSpPr/>
              <p:nvPr/>
            </p:nvSpPr>
            <p:spPr>
              <a:xfrm>
                <a:off x="1177377" y="1939011"/>
                <a:ext cx="1550386" cy="307777"/>
              </a:xfrm>
              <a:prstGeom prst="rect">
                <a:avLst/>
              </a:prstGeom>
              <a:noFill/>
            </p:spPr>
            <p:txBody>
              <a:bodyPr wrap="square" rtlCol="0">
                <a:spAutoFit/>
              </a:bodyPr>
              <a:lstStyle/>
              <a:p>
                <a:r>
                  <a:rPr lang="en-US" altLang="zh-CN" sz="1400" dirty="0">
                    <a:solidFill>
                      <a:srgbClr val="5C5A5D"/>
                    </a:solidFill>
                    <a:latin typeface="微软雅黑 Light" panose="020B0502040204020203" pitchFamily="34" charset="-122"/>
                    <a:ea typeface="微软雅黑 Light" panose="020B0502040204020203" pitchFamily="34" charset="-122"/>
                  </a:rPr>
                  <a:t>ARM</a:t>
                </a:r>
                <a:endParaRPr lang="zh-CN" altLang="en-US" sz="1400" dirty="0">
                  <a:solidFill>
                    <a:srgbClr val="5C5A5D"/>
                  </a:solidFill>
                  <a:latin typeface="微软雅黑 Light" panose="020B0502040204020203" pitchFamily="34" charset="-122"/>
                  <a:ea typeface="微软雅黑 Light" panose="020B0502040204020203" pitchFamily="34" charset="-122"/>
                </a:endParaRPr>
              </a:p>
            </p:txBody>
          </p:sp>
          <p:sp>
            <p:nvSpPr>
              <p:cNvPr id="24" name="矩形 23"/>
              <p:cNvSpPr/>
              <p:nvPr/>
            </p:nvSpPr>
            <p:spPr>
              <a:xfrm>
                <a:off x="690302" y="2265053"/>
                <a:ext cx="3261661" cy="512128"/>
              </a:xfrm>
              <a:prstGeom prst="rect">
                <a:avLst/>
              </a:prstGeom>
            </p:spPr>
            <p:txBody>
              <a:bodyPr wrap="square">
                <a:spAutoFit/>
              </a:bodyPr>
              <a:lstStyle/>
              <a:p>
                <a:pPr>
                  <a:lnSpc>
                    <a:spcPct val="130000"/>
                  </a:lnSpc>
                </a:pPr>
                <a:r>
                  <a:rPr lang="zh-CN" altLang="en-US" sz="1100" dirty="0">
                    <a:solidFill>
                      <a:schemeClr val="tx1">
                        <a:lumMod val="75000"/>
                        <a:lumOff val="25000"/>
                      </a:schemeClr>
                    </a:solidFill>
                    <a:latin typeface="微软雅黑 Light" panose="020B0502040204020203" pitchFamily="34" charset="-122"/>
                    <a:ea typeface="微软雅黑 Light" panose="020B0502040204020203" pitchFamily="34" charset="-122"/>
                  </a:rPr>
                  <a:t>精简指令集，但是提供了</a:t>
                </a:r>
                <a:r>
                  <a:rPr lang="en-US" altLang="zh-CN" sz="1100" dirty="0">
                    <a:solidFill>
                      <a:schemeClr val="tx1">
                        <a:lumMod val="75000"/>
                        <a:lumOff val="25000"/>
                      </a:schemeClr>
                    </a:solidFill>
                    <a:latin typeface="微软雅黑 Light" panose="020B0502040204020203" pitchFamily="34" charset="-122"/>
                    <a:ea typeface="微软雅黑 Light" panose="020B0502040204020203" pitchFamily="34" charset="-122"/>
                  </a:rPr>
                  <a:t>Thumb(-2)</a:t>
                </a:r>
                <a:r>
                  <a:rPr lang="zh-CN" altLang="en-US" sz="1100" dirty="0">
                    <a:solidFill>
                      <a:schemeClr val="tx1">
                        <a:lumMod val="75000"/>
                        <a:lumOff val="25000"/>
                      </a:schemeClr>
                    </a:solidFill>
                    <a:latin typeface="微软雅黑 Light" panose="020B0502040204020203" pitchFamily="34" charset="-122"/>
                    <a:ea typeface="微软雅黑 Light" panose="020B0502040204020203" pitchFamily="34" charset="-122"/>
                  </a:rPr>
                  <a:t>模式，提供额外的</a:t>
                </a:r>
                <a:r>
                  <a:rPr lang="en-US" altLang="zh-CN" sz="1100" dirty="0">
                    <a:solidFill>
                      <a:schemeClr val="tx1">
                        <a:lumMod val="75000"/>
                        <a:lumOff val="25000"/>
                      </a:schemeClr>
                    </a:solidFill>
                    <a:latin typeface="微软雅黑 Light" panose="020B0502040204020203" pitchFamily="34" charset="-122"/>
                    <a:ea typeface="微软雅黑 Light" panose="020B0502040204020203" pitchFamily="34" charset="-122"/>
                  </a:rPr>
                  <a:t>16/32-bit</a:t>
                </a:r>
                <a:r>
                  <a:rPr lang="zh-CN" altLang="en-US" sz="1100" dirty="0">
                    <a:solidFill>
                      <a:schemeClr val="tx1">
                        <a:lumMod val="75000"/>
                        <a:lumOff val="25000"/>
                      </a:schemeClr>
                    </a:solidFill>
                    <a:latin typeface="微软雅黑 Light" panose="020B0502040204020203" pitchFamily="34" charset="-122"/>
                    <a:ea typeface="微软雅黑 Light" panose="020B0502040204020203" pitchFamily="34" charset="-122"/>
                  </a:rPr>
                  <a:t>指令以增加编码密度</a:t>
                </a:r>
                <a:endParaRPr lang="zh-CN" altLang="en-US" sz="11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grpSp>
        <p:sp>
          <p:nvSpPr>
            <p:cNvPr id="22" name="矩形 21"/>
            <p:cNvSpPr/>
            <p:nvPr/>
          </p:nvSpPr>
          <p:spPr>
            <a:xfrm>
              <a:off x="8554052" y="1874591"/>
              <a:ext cx="643125" cy="584775"/>
            </a:xfrm>
            <a:prstGeom prst="rect">
              <a:avLst/>
            </a:prstGeom>
          </p:spPr>
          <p:txBody>
            <a:bodyPr wrap="none">
              <a:spAutoFit/>
            </a:bodyPr>
            <a:lstStyle/>
            <a:p>
              <a:pPr algn="ctr"/>
              <a:r>
                <a:rPr lang="en-US" altLang="zh-CN" sz="3200" b="1" dirty="0">
                  <a:solidFill>
                    <a:srgbClr val="B8AA92"/>
                  </a:solidFill>
                  <a:latin typeface="微软雅黑 Light" panose="020B0502040204020203" pitchFamily="34" charset="-122"/>
                  <a:ea typeface="微软雅黑 Light" panose="020B0502040204020203" pitchFamily="34" charset="-122"/>
                </a:rPr>
                <a:t>02</a:t>
              </a:r>
              <a:endParaRPr lang="en-US" altLang="zh-CN" sz="3200" b="1" dirty="0">
                <a:solidFill>
                  <a:srgbClr val="B8AA92"/>
                </a:solidFill>
                <a:latin typeface="微软雅黑 Light" panose="020B0502040204020203" pitchFamily="34" charset="-122"/>
                <a:ea typeface="微软雅黑 Light" panose="020B0502040204020203" pitchFamily="34" charset="-122"/>
              </a:endParaRPr>
            </a:p>
          </p:txBody>
        </p:sp>
      </p:grpSp>
      <p:grpSp>
        <p:nvGrpSpPr>
          <p:cNvPr id="25" name="组合 24"/>
          <p:cNvGrpSpPr/>
          <p:nvPr/>
        </p:nvGrpSpPr>
        <p:grpSpPr>
          <a:xfrm>
            <a:off x="4123282" y="4680521"/>
            <a:ext cx="3261661" cy="1027376"/>
            <a:chOff x="8554051" y="1874591"/>
            <a:chExt cx="3261661" cy="1027376"/>
          </a:xfrm>
        </p:grpSpPr>
        <p:grpSp>
          <p:nvGrpSpPr>
            <p:cNvPr id="26" name="组合 25"/>
            <p:cNvGrpSpPr/>
            <p:nvPr/>
          </p:nvGrpSpPr>
          <p:grpSpPr>
            <a:xfrm>
              <a:off x="8554051" y="2063797"/>
              <a:ext cx="3261661" cy="838170"/>
              <a:chOff x="690302" y="1939011"/>
              <a:chExt cx="3261661" cy="838170"/>
            </a:xfrm>
          </p:grpSpPr>
          <p:sp>
            <p:nvSpPr>
              <p:cNvPr id="28" name="矩形 27"/>
              <p:cNvSpPr/>
              <p:nvPr/>
            </p:nvSpPr>
            <p:spPr>
              <a:xfrm>
                <a:off x="1177377" y="1939011"/>
                <a:ext cx="1550386" cy="307777"/>
              </a:xfrm>
              <a:prstGeom prst="rect">
                <a:avLst/>
              </a:prstGeom>
              <a:noFill/>
            </p:spPr>
            <p:txBody>
              <a:bodyPr wrap="square" rtlCol="0">
                <a:spAutoFit/>
              </a:bodyPr>
              <a:lstStyle/>
              <a:p>
                <a:r>
                  <a:rPr lang="en-US" altLang="zh-CN" sz="1400" dirty="0">
                    <a:solidFill>
                      <a:srgbClr val="5C5A5D"/>
                    </a:solidFill>
                    <a:latin typeface="微软雅黑 Light" panose="020B0502040204020203" pitchFamily="34" charset="-122"/>
                    <a:ea typeface="微软雅黑 Light" panose="020B0502040204020203" pitchFamily="34" charset="-122"/>
                  </a:rPr>
                  <a:t>x86</a:t>
                </a:r>
                <a:endParaRPr lang="zh-CN" altLang="en-US" sz="1400" dirty="0">
                  <a:solidFill>
                    <a:srgbClr val="5C5A5D"/>
                  </a:solidFill>
                  <a:latin typeface="微软雅黑 Light" panose="020B0502040204020203" pitchFamily="34" charset="-122"/>
                  <a:ea typeface="微软雅黑 Light" panose="020B0502040204020203" pitchFamily="34" charset="-122"/>
                </a:endParaRPr>
              </a:p>
            </p:txBody>
          </p:sp>
          <p:sp>
            <p:nvSpPr>
              <p:cNvPr id="29" name="矩形 28"/>
              <p:cNvSpPr/>
              <p:nvPr/>
            </p:nvSpPr>
            <p:spPr>
              <a:xfrm>
                <a:off x="690302" y="2265053"/>
                <a:ext cx="3261661" cy="512128"/>
              </a:xfrm>
              <a:prstGeom prst="rect">
                <a:avLst/>
              </a:prstGeom>
            </p:spPr>
            <p:txBody>
              <a:bodyPr wrap="square">
                <a:spAutoFit/>
              </a:bodyPr>
              <a:lstStyle/>
              <a:p>
                <a:pPr>
                  <a:lnSpc>
                    <a:spcPct val="130000"/>
                  </a:lnSpc>
                </a:pPr>
                <a:r>
                  <a:rPr lang="zh-CN" altLang="en-US" sz="1100" dirty="0">
                    <a:solidFill>
                      <a:schemeClr val="tx1">
                        <a:lumMod val="75000"/>
                        <a:lumOff val="25000"/>
                      </a:schemeClr>
                    </a:solidFill>
                    <a:latin typeface="微软雅黑 Light" panose="020B0502040204020203" pitchFamily="34" charset="-122"/>
                    <a:ea typeface="微软雅黑 Light" panose="020B0502040204020203" pitchFamily="34" charset="-122"/>
                  </a:rPr>
                  <a:t>复杂指令集，指令长度为若干字节</a:t>
                </a:r>
                <a:endParaRPr lang="en-US" altLang="zh-CN" sz="1100" dirty="0">
                  <a:solidFill>
                    <a:schemeClr val="tx1">
                      <a:lumMod val="75000"/>
                      <a:lumOff val="25000"/>
                    </a:schemeClr>
                  </a:solidFill>
                  <a:latin typeface="微软雅黑 Light" panose="020B0502040204020203" pitchFamily="34" charset="-122"/>
                  <a:ea typeface="微软雅黑 Light" panose="020B0502040204020203" pitchFamily="34" charset="-122"/>
                </a:endParaRPr>
              </a:p>
              <a:p>
                <a:pPr>
                  <a:lnSpc>
                    <a:spcPct val="130000"/>
                  </a:lnSpc>
                </a:pPr>
                <a:r>
                  <a:rPr lang="zh-CN" altLang="en-US" sz="1100" dirty="0">
                    <a:solidFill>
                      <a:schemeClr val="tx1">
                        <a:lumMod val="75000"/>
                        <a:lumOff val="25000"/>
                      </a:schemeClr>
                    </a:solidFill>
                    <a:latin typeface="微软雅黑 Light" panose="020B0502040204020203" pitchFamily="34" charset="-122"/>
                    <a:ea typeface="微软雅黑 Light" panose="020B0502040204020203" pitchFamily="34" charset="-122"/>
                  </a:rPr>
                  <a:t>支持复杂内存寻址模式和操作</a:t>
                </a:r>
                <a:endParaRPr lang="zh-CN" altLang="en-US" sz="11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grpSp>
        <p:sp>
          <p:nvSpPr>
            <p:cNvPr id="27" name="矩形 26"/>
            <p:cNvSpPr/>
            <p:nvPr/>
          </p:nvSpPr>
          <p:spPr>
            <a:xfrm>
              <a:off x="8554052" y="1874591"/>
              <a:ext cx="643125" cy="584775"/>
            </a:xfrm>
            <a:prstGeom prst="rect">
              <a:avLst/>
            </a:prstGeom>
          </p:spPr>
          <p:txBody>
            <a:bodyPr wrap="none">
              <a:spAutoFit/>
            </a:bodyPr>
            <a:lstStyle/>
            <a:p>
              <a:pPr algn="ctr"/>
              <a:r>
                <a:rPr lang="en-US" altLang="zh-CN" sz="3200" b="1" dirty="0">
                  <a:solidFill>
                    <a:srgbClr val="D0C7B8"/>
                  </a:solidFill>
                  <a:latin typeface="微软雅黑 Light" panose="020B0502040204020203" pitchFamily="34" charset="-122"/>
                  <a:ea typeface="微软雅黑 Light" panose="020B0502040204020203" pitchFamily="34" charset="-122"/>
                </a:rPr>
                <a:t>03</a:t>
              </a:r>
              <a:endParaRPr lang="en-US" altLang="zh-CN" sz="3200" b="1" dirty="0">
                <a:solidFill>
                  <a:srgbClr val="D0C7B8"/>
                </a:solidFill>
                <a:latin typeface="微软雅黑 Light" panose="020B0502040204020203" pitchFamily="34" charset="-122"/>
                <a:ea typeface="微软雅黑 Light" panose="020B0502040204020203" pitchFamily="34" charset="-122"/>
              </a:endParaRPr>
            </a:p>
          </p:txBody>
        </p:sp>
      </p:grpSp>
      <p:sp>
        <p:nvSpPr>
          <p:cNvPr id="30" name="矩形 29"/>
          <p:cNvSpPr/>
          <p:nvPr/>
        </p:nvSpPr>
        <p:spPr>
          <a:xfrm>
            <a:off x="921363" y="2715264"/>
            <a:ext cx="643125" cy="584775"/>
          </a:xfrm>
          <a:prstGeom prst="rect">
            <a:avLst/>
          </a:prstGeom>
        </p:spPr>
        <p:txBody>
          <a:bodyPr wrap="none">
            <a:spAutoFit/>
          </a:bodyPr>
          <a:lstStyle/>
          <a:p>
            <a:pPr algn="ctr"/>
            <a:r>
              <a:rPr lang="en-US" altLang="zh-CN" sz="3200" b="1" dirty="0">
                <a:solidFill>
                  <a:schemeClr val="bg1"/>
                </a:solidFill>
                <a:latin typeface="微软雅黑 Light" panose="020B0502040204020203" pitchFamily="34" charset="-122"/>
                <a:ea typeface="微软雅黑 Light" panose="020B0502040204020203" pitchFamily="34" charset="-122"/>
              </a:rPr>
              <a:t>01</a:t>
            </a:r>
            <a:endParaRPr lang="en-US" altLang="zh-CN" sz="3200" b="1" dirty="0">
              <a:solidFill>
                <a:schemeClr val="bg1"/>
              </a:solidFill>
              <a:latin typeface="微软雅黑 Light" panose="020B0502040204020203" pitchFamily="34" charset="-122"/>
              <a:ea typeface="微软雅黑 Light" panose="020B0502040204020203" pitchFamily="34" charset="-122"/>
            </a:endParaRPr>
          </a:p>
        </p:txBody>
      </p:sp>
      <p:sp>
        <p:nvSpPr>
          <p:cNvPr id="31" name="矩形 30"/>
          <p:cNvSpPr/>
          <p:nvPr/>
        </p:nvSpPr>
        <p:spPr>
          <a:xfrm>
            <a:off x="2759809" y="2765786"/>
            <a:ext cx="643125" cy="584775"/>
          </a:xfrm>
          <a:prstGeom prst="rect">
            <a:avLst/>
          </a:prstGeom>
        </p:spPr>
        <p:txBody>
          <a:bodyPr wrap="none">
            <a:spAutoFit/>
          </a:bodyPr>
          <a:lstStyle/>
          <a:p>
            <a:pPr algn="ctr"/>
            <a:r>
              <a:rPr lang="en-US" altLang="zh-CN" sz="3200" b="1" dirty="0">
                <a:solidFill>
                  <a:schemeClr val="bg1"/>
                </a:solidFill>
                <a:latin typeface="微软雅黑 Light" panose="020B0502040204020203" pitchFamily="34" charset="-122"/>
                <a:ea typeface="微软雅黑 Light" panose="020B0502040204020203" pitchFamily="34" charset="-122"/>
              </a:rPr>
              <a:t>02</a:t>
            </a:r>
            <a:endParaRPr lang="en-US" altLang="zh-CN" sz="3200" b="1" dirty="0">
              <a:solidFill>
                <a:schemeClr val="bg1"/>
              </a:solidFill>
              <a:latin typeface="微软雅黑 Light" panose="020B0502040204020203" pitchFamily="34" charset="-122"/>
              <a:ea typeface="微软雅黑 Light" panose="020B0502040204020203" pitchFamily="34" charset="-122"/>
            </a:endParaRPr>
          </a:p>
        </p:txBody>
      </p:sp>
      <p:sp>
        <p:nvSpPr>
          <p:cNvPr id="32" name="矩形 31"/>
          <p:cNvSpPr/>
          <p:nvPr/>
        </p:nvSpPr>
        <p:spPr>
          <a:xfrm>
            <a:off x="1798002" y="4095746"/>
            <a:ext cx="643125" cy="584775"/>
          </a:xfrm>
          <a:prstGeom prst="rect">
            <a:avLst/>
          </a:prstGeom>
        </p:spPr>
        <p:txBody>
          <a:bodyPr wrap="none">
            <a:spAutoFit/>
          </a:bodyPr>
          <a:lstStyle/>
          <a:p>
            <a:pPr algn="ctr"/>
            <a:r>
              <a:rPr lang="en-US" altLang="zh-CN" sz="3200" b="1" dirty="0">
                <a:solidFill>
                  <a:schemeClr val="bg1"/>
                </a:solidFill>
                <a:latin typeface="微软雅黑 Light" panose="020B0502040204020203" pitchFamily="34" charset="-122"/>
                <a:ea typeface="微软雅黑 Light" panose="020B0502040204020203" pitchFamily="34" charset="-122"/>
              </a:rPr>
              <a:t>03</a:t>
            </a:r>
            <a:endParaRPr lang="en-US" altLang="zh-CN" sz="3200" b="1" dirty="0">
              <a:solidFill>
                <a:schemeClr val="bg1"/>
              </a:solidFill>
              <a:latin typeface="微软雅黑 Light" panose="020B0502040204020203" pitchFamily="34" charset="-122"/>
              <a:ea typeface="微软雅黑 Light" panose="020B0502040204020203" pitchFamily="34" charset="-122"/>
            </a:endParaRPr>
          </a:p>
        </p:txBody>
      </p:sp>
      <p:sp>
        <p:nvSpPr>
          <p:cNvPr id="34" name="矩形 33"/>
          <p:cNvSpPr/>
          <p:nvPr/>
        </p:nvSpPr>
        <p:spPr>
          <a:xfrm>
            <a:off x="840054" y="4960949"/>
            <a:ext cx="2539987" cy="310213"/>
          </a:xfrm>
          <a:prstGeom prst="rect">
            <a:avLst/>
          </a:prstGeom>
        </p:spPr>
        <p:txBody>
          <a:bodyPr wrap="square">
            <a:spAutoFit/>
          </a:bodyPr>
          <a:lstStyle/>
          <a:p>
            <a:pPr algn="ctr">
              <a:lnSpc>
                <a:spcPct val="130000"/>
              </a:lnSpc>
            </a:pPr>
            <a:r>
              <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rPr>
              <a:t>三者各有优势</a:t>
            </a:r>
            <a:endPar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RISC-V</a:t>
            </a:r>
            <a:endPar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endParaRPr>
          </a:p>
        </p:txBody>
      </p:sp>
      <p:sp>
        <p:nvSpPr>
          <p:cNvPr id="8" name="文本框 7"/>
          <p:cNvSpPr txBox="1"/>
          <p:nvPr/>
        </p:nvSpPr>
        <p:spPr>
          <a:xfrm>
            <a:off x="170493" y="578048"/>
            <a:ext cx="4028790" cy="307777"/>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流水线技术</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pic>
        <p:nvPicPr>
          <p:cNvPr id="2" name="图片 1" descr="无背景logo"/>
          <p:cNvPicPr>
            <a:picLocks noChangeAspect="1"/>
          </p:cNvPicPr>
          <p:nvPr>
            <p:custDataLst>
              <p:tags r:id="rId1"/>
            </p:custDataLst>
          </p:nvPr>
        </p:nvPicPr>
        <p:blipFill>
          <a:blip r:embed="rId2"/>
          <a:stretch>
            <a:fillRect/>
          </a:stretch>
        </p:blipFill>
        <p:spPr>
          <a:xfrm>
            <a:off x="10072370" y="76200"/>
            <a:ext cx="1689735" cy="858520"/>
          </a:xfrm>
          <a:prstGeom prst="rect">
            <a:avLst/>
          </a:prstGeom>
        </p:spPr>
      </p:pic>
      <p:sp>
        <p:nvSpPr>
          <p:cNvPr id="3" name="文本框 2"/>
          <p:cNvSpPr txBox="1"/>
          <p:nvPr/>
        </p:nvSpPr>
        <p:spPr>
          <a:xfrm>
            <a:off x="792333" y="1417429"/>
            <a:ext cx="6513322" cy="3785652"/>
          </a:xfrm>
          <a:prstGeom prst="rect">
            <a:avLst/>
          </a:prstGeom>
          <a:noFill/>
        </p:spPr>
        <p:txBody>
          <a:bodyPr wrap="square" rtlCol="0">
            <a:spAutoFit/>
          </a:bodyPr>
          <a:lstStyle>
            <a:defPPr>
              <a:defRPr lang="zh-CN"/>
            </a:defPPr>
            <a:lvl1pPr marL="285750" indent="-285750">
              <a:buFont typeface="Arial" panose="020B0604020202020204" pitchFamily="34" charset="0"/>
              <a:buChar char="•"/>
              <a:defRPr sz="2400"/>
            </a:lvl1pPr>
            <a:lvl2pPr marL="742950" lvl="1" indent="-285750">
              <a:buFont typeface="Arial" panose="020B0604020202020204" pitchFamily="34" charset="0"/>
              <a:buChar char="•"/>
              <a:defRPr sz="2400"/>
            </a:lvl2pPr>
          </a:lstStyle>
          <a:p>
            <a:pPr marL="0" indent="0">
              <a:buNone/>
            </a:pPr>
            <a:r>
              <a:rPr lang="en-US" altLang="zh-CN" dirty="0"/>
              <a:t>RISC-V</a:t>
            </a:r>
            <a:r>
              <a:rPr lang="zh-CN" altLang="zh-CN" dirty="0"/>
              <a:t>通常采用经典的五级流水线设计</a:t>
            </a:r>
            <a:endParaRPr lang="en-US" altLang="zh-CN" dirty="0"/>
          </a:p>
          <a:p>
            <a:endParaRPr lang="en-US" altLang="zh-CN" dirty="0"/>
          </a:p>
          <a:p>
            <a:pPr marL="0" indent="0">
              <a:buNone/>
            </a:pPr>
            <a:r>
              <a:rPr lang="zh-CN" altLang="en-US" dirty="0"/>
              <a:t>基于</a:t>
            </a:r>
            <a:r>
              <a:rPr lang="en-US" altLang="zh-CN" dirty="0"/>
              <a:t>RISC-V</a:t>
            </a:r>
            <a:r>
              <a:rPr lang="zh-CN" altLang="en-US" dirty="0"/>
              <a:t>的高性能处理器：</a:t>
            </a:r>
            <a:endParaRPr lang="en-US" altLang="zh-CN" dirty="0"/>
          </a:p>
          <a:p>
            <a:endParaRPr lang="en-US" altLang="zh-CN" dirty="0"/>
          </a:p>
          <a:p>
            <a:r>
              <a:rPr lang="en-US" altLang="zh-CN" dirty="0" err="1"/>
              <a:t>SiFive</a:t>
            </a:r>
            <a:r>
              <a:rPr lang="zh-CN" altLang="en-US" dirty="0"/>
              <a:t>商用处理器</a:t>
            </a:r>
            <a:endParaRPr lang="en-US" altLang="zh-CN" dirty="0"/>
          </a:p>
          <a:p>
            <a:r>
              <a:rPr lang="en-US" altLang="zh-CN" dirty="0"/>
              <a:t>Berkeley Out-of-Order Machine (BOOM)</a:t>
            </a:r>
            <a:r>
              <a:rPr lang="zh-CN" altLang="zh-CN" dirty="0"/>
              <a:t>项目</a:t>
            </a:r>
            <a:endParaRPr lang="en-US" altLang="zh-CN" dirty="0"/>
          </a:p>
          <a:p>
            <a:r>
              <a:rPr lang="en-US" altLang="zh-CN" dirty="0"/>
              <a:t>Alibaba T-Head</a:t>
            </a:r>
            <a:r>
              <a:rPr lang="zh-CN" altLang="en-US" dirty="0"/>
              <a:t>（平头哥）</a:t>
            </a:r>
            <a:endParaRPr lang="en-US" altLang="zh-CN" dirty="0"/>
          </a:p>
          <a:p>
            <a:r>
              <a:rPr lang="en-US" altLang="zh-CN" dirty="0"/>
              <a:t>Rocket Chip</a:t>
            </a:r>
            <a:r>
              <a:rPr lang="zh-CN" altLang="en-US" dirty="0"/>
              <a:t>项目</a:t>
            </a:r>
            <a:endParaRPr lang="en-US" altLang="zh-CN" dirty="0"/>
          </a:p>
          <a:p>
            <a:r>
              <a:rPr lang="en-US" altLang="zh-CN" dirty="0"/>
              <a:t>……</a:t>
            </a:r>
            <a:endParaRPr lang="en-US" altLang="zh-CN" dirty="0"/>
          </a:p>
          <a:p>
            <a:endParaRPr lang="en-US" altLang="zh-CN" dirty="0"/>
          </a:p>
        </p:txBody>
      </p:sp>
      <p:pic>
        <p:nvPicPr>
          <p:cNvPr id="4" name="图片 3" descr="C:\Users\Yuki\Desktop\ppt\图片素材\29.png29"/>
          <p:cNvPicPr>
            <a:picLocks noChangeAspect="1"/>
          </p:cNvPicPr>
          <p:nvPr/>
        </p:nvPicPr>
        <p:blipFill>
          <a:blip r:embed="rId3"/>
          <a:srcRect l="27472" r="27472"/>
          <a:stretch>
            <a:fillRect/>
          </a:stretch>
        </p:blipFill>
        <p:spPr>
          <a:xfrm>
            <a:off x="8138160" y="0"/>
            <a:ext cx="4053840" cy="6858000"/>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ARM</a:t>
            </a:r>
            <a:endPar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endParaRPr>
          </a:p>
        </p:txBody>
      </p:sp>
      <p:sp>
        <p:nvSpPr>
          <p:cNvPr id="8" name="文本框 7"/>
          <p:cNvSpPr txBox="1"/>
          <p:nvPr/>
        </p:nvSpPr>
        <p:spPr>
          <a:xfrm>
            <a:off x="170493" y="578048"/>
            <a:ext cx="4028790" cy="307777"/>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流水线技术</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9" name="箭头: 五边形 2"/>
          <p:cNvSpPr/>
          <p:nvPr/>
        </p:nvSpPr>
        <p:spPr>
          <a:xfrm>
            <a:off x="7962900" y="2597150"/>
            <a:ext cx="2546350" cy="1193800"/>
          </a:xfrm>
          <a:prstGeom prst="homePlate">
            <a:avLst>
              <a:gd name="adj" fmla="val 27128"/>
            </a:avLst>
          </a:prstGeom>
          <a:solidFill>
            <a:srgbClr val="E1DB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五边形 3"/>
          <p:cNvSpPr/>
          <p:nvPr/>
        </p:nvSpPr>
        <p:spPr>
          <a:xfrm>
            <a:off x="5798966" y="2597150"/>
            <a:ext cx="2546350" cy="1193800"/>
          </a:xfrm>
          <a:prstGeom prst="homePlate">
            <a:avLst>
              <a:gd name="adj" fmla="val 27128"/>
            </a:avLst>
          </a:prstGeom>
          <a:solidFill>
            <a:srgbClr val="D0C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五边形 4"/>
          <p:cNvSpPr/>
          <p:nvPr/>
        </p:nvSpPr>
        <p:spPr>
          <a:xfrm>
            <a:off x="3635032" y="2597150"/>
            <a:ext cx="2546350" cy="1193800"/>
          </a:xfrm>
          <a:prstGeom prst="homePlate">
            <a:avLst>
              <a:gd name="adj" fmla="val 27128"/>
            </a:avLst>
          </a:prstGeom>
          <a:solidFill>
            <a:srgbClr val="B8A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五边形 5"/>
          <p:cNvSpPr/>
          <p:nvPr/>
        </p:nvSpPr>
        <p:spPr>
          <a:xfrm>
            <a:off x="1758950" y="2597150"/>
            <a:ext cx="2258498" cy="1193800"/>
          </a:xfrm>
          <a:prstGeom prst="homePlate">
            <a:avLst>
              <a:gd name="adj" fmla="val 27128"/>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994094" y="2784051"/>
            <a:ext cx="1640938" cy="659953"/>
            <a:chOff x="1853321" y="2972920"/>
            <a:chExt cx="1640938" cy="659953"/>
          </a:xfrm>
        </p:grpSpPr>
        <p:sp>
          <p:nvSpPr>
            <p:cNvPr id="14" name="矩形 13"/>
            <p:cNvSpPr/>
            <p:nvPr/>
          </p:nvSpPr>
          <p:spPr>
            <a:xfrm>
              <a:off x="1853321" y="3235200"/>
              <a:ext cx="1640938" cy="397673"/>
            </a:xfrm>
            <a:prstGeom prst="rect">
              <a:avLst/>
            </a:prstGeom>
          </p:spPr>
          <p:txBody>
            <a:bodyPr wrap="square">
              <a:spAutoFit/>
            </a:bodyPr>
            <a:lstStyle/>
            <a:p>
              <a:pPr algn="ctr">
                <a:lnSpc>
                  <a:spcPct val="130000"/>
                </a:lnSpc>
              </a:pPr>
              <a:r>
                <a:rPr kumimoji="1" lang="en-US" altLang="zh-CN" sz="800" dirty="0">
                  <a:solidFill>
                    <a:schemeClr val="bg1"/>
                  </a:solidFill>
                  <a:latin typeface="微软雅黑 Light" panose="020B0502040204020203" pitchFamily="34" charset="-122"/>
                  <a:ea typeface="微软雅黑 Light" panose="020B0502040204020203" pitchFamily="34" charset="-122"/>
                </a:rPr>
                <a:t>FETCH-DECODE-EXECUTE</a:t>
              </a:r>
              <a:r>
                <a:rPr kumimoji="1" lang="zh-CN" altLang="en-US" sz="800" dirty="0">
                  <a:solidFill>
                    <a:schemeClr val="bg1"/>
                  </a:solidFill>
                  <a:latin typeface="微软雅黑 Light" panose="020B0502040204020203" pitchFamily="34" charset="-122"/>
                  <a:ea typeface="微软雅黑 Light" panose="020B0502040204020203" pitchFamily="34" charset="-122"/>
                </a:rPr>
                <a:t>（</a:t>
              </a:r>
              <a:r>
                <a:rPr kumimoji="1" lang="en-US" altLang="zh-CN" sz="800" dirty="0">
                  <a:solidFill>
                    <a:schemeClr val="bg1"/>
                  </a:solidFill>
                  <a:latin typeface="微软雅黑 Light" panose="020B0502040204020203" pitchFamily="34" charset="-122"/>
                  <a:ea typeface="微软雅黑 Light" panose="020B0502040204020203" pitchFamily="34" charset="-122"/>
                </a:rPr>
                <a:t>F&amp;E</a:t>
              </a:r>
              <a:r>
                <a:rPr kumimoji="1" lang="zh-CN" altLang="en-US" sz="800" dirty="0">
                  <a:solidFill>
                    <a:schemeClr val="bg1"/>
                  </a:solidFill>
                  <a:latin typeface="微软雅黑 Light" panose="020B0502040204020203" pitchFamily="34" charset="-122"/>
                  <a:ea typeface="微软雅黑 Light" panose="020B0502040204020203" pitchFamily="34" charset="-122"/>
                </a:rPr>
                <a:t>）三级流水线</a:t>
              </a:r>
              <a:endParaRPr kumimoji="1" lang="zh-CN" altLang="en-US" sz="800" dirty="0">
                <a:solidFill>
                  <a:schemeClr val="bg1"/>
                </a:solidFill>
                <a:latin typeface="微软雅黑 Light" panose="020B0502040204020203" pitchFamily="34" charset="-122"/>
                <a:ea typeface="微软雅黑 Light" panose="020B0502040204020203" pitchFamily="34" charset="-122"/>
              </a:endParaRPr>
            </a:p>
          </p:txBody>
        </p:sp>
        <p:sp>
          <p:nvSpPr>
            <p:cNvPr id="15" name="矩形 14"/>
            <p:cNvSpPr/>
            <p:nvPr/>
          </p:nvSpPr>
          <p:spPr>
            <a:xfrm>
              <a:off x="1898597" y="2972920"/>
              <a:ext cx="1550386" cy="307777"/>
            </a:xfrm>
            <a:prstGeom prst="rect">
              <a:avLst/>
            </a:prstGeom>
            <a:noFill/>
          </p:spPr>
          <p:txBody>
            <a:bodyPr wrap="square" rtlCol="0">
              <a:spAutoFit/>
            </a:bodyPr>
            <a:lstStyle/>
            <a:p>
              <a:pPr algn="ctr"/>
              <a:r>
                <a:rPr lang="en-US" altLang="zh-CN" sz="1400" dirty="0">
                  <a:solidFill>
                    <a:schemeClr val="bg1"/>
                  </a:solidFill>
                  <a:latin typeface="汉仪大宋简" panose="02010609000101010101" pitchFamily="49" charset="-122"/>
                  <a:ea typeface="汉仪大宋简" panose="02010609000101010101" pitchFamily="49" charset="-122"/>
                </a:rPr>
                <a:t>ARM7</a:t>
              </a:r>
              <a:endParaRPr lang="zh-CN" altLang="en-US" sz="1400" dirty="0">
                <a:solidFill>
                  <a:schemeClr val="bg1"/>
                </a:solidFill>
                <a:latin typeface="汉仪大宋简" panose="02010609000101010101" pitchFamily="49" charset="-122"/>
                <a:ea typeface="汉仪大宋简" panose="02010609000101010101" pitchFamily="49" charset="-122"/>
              </a:endParaRPr>
            </a:p>
          </p:txBody>
        </p:sp>
      </p:grpSp>
      <p:grpSp>
        <p:nvGrpSpPr>
          <p:cNvPr id="16" name="组合 15"/>
          <p:cNvGrpSpPr/>
          <p:nvPr/>
        </p:nvGrpSpPr>
        <p:grpSpPr>
          <a:xfrm>
            <a:off x="4158028" y="2784051"/>
            <a:ext cx="1640938" cy="659953"/>
            <a:chOff x="1853321" y="2972920"/>
            <a:chExt cx="1640938" cy="659953"/>
          </a:xfrm>
        </p:grpSpPr>
        <p:sp>
          <p:nvSpPr>
            <p:cNvPr id="17" name="矩形 16"/>
            <p:cNvSpPr/>
            <p:nvPr/>
          </p:nvSpPr>
          <p:spPr>
            <a:xfrm>
              <a:off x="1853321" y="3235200"/>
              <a:ext cx="1640938" cy="397673"/>
            </a:xfrm>
            <a:prstGeom prst="rect">
              <a:avLst/>
            </a:prstGeom>
          </p:spPr>
          <p:txBody>
            <a:bodyPr wrap="square">
              <a:spAutoFit/>
            </a:bodyPr>
            <a:lstStyle/>
            <a:p>
              <a:pPr algn="ctr">
                <a:lnSpc>
                  <a:spcPct val="130000"/>
                </a:lnSpc>
              </a:pPr>
              <a:r>
                <a:rPr lang="zh-CN" altLang="en-US" sz="800" dirty="0">
                  <a:solidFill>
                    <a:schemeClr val="bg1"/>
                  </a:solidFill>
                  <a:latin typeface="微软雅黑 Light" panose="020B0502040204020203" pitchFamily="34" charset="-122"/>
                  <a:ea typeface="微软雅黑 Light" panose="020B0502040204020203" pitchFamily="34" charset="-122"/>
                </a:rPr>
                <a:t>取指、解码、执行、</a:t>
              </a:r>
              <a:r>
                <a:rPr lang="en-US" altLang="zh-CN" sz="800" dirty="0">
                  <a:solidFill>
                    <a:schemeClr val="bg1"/>
                  </a:solidFill>
                  <a:latin typeface="微软雅黑 Light" panose="020B0502040204020203" pitchFamily="34" charset="-122"/>
                  <a:ea typeface="微软雅黑 Light" panose="020B0502040204020203" pitchFamily="34" charset="-122"/>
                </a:rPr>
                <a:t>LS1</a:t>
              </a:r>
              <a:r>
                <a:rPr lang="zh-CN" altLang="en-US" sz="800" dirty="0">
                  <a:solidFill>
                    <a:schemeClr val="bg1"/>
                  </a:solidFill>
                  <a:latin typeface="微软雅黑 Light" panose="020B0502040204020203" pitchFamily="34" charset="-122"/>
                  <a:ea typeface="微软雅黑 Light" panose="020B0502040204020203" pitchFamily="34" charset="-122"/>
                </a:rPr>
                <a:t>、</a:t>
              </a:r>
              <a:r>
                <a:rPr lang="en-US" altLang="zh-CN" sz="800" dirty="0">
                  <a:solidFill>
                    <a:schemeClr val="bg1"/>
                  </a:solidFill>
                  <a:latin typeface="微软雅黑 Light" panose="020B0502040204020203" pitchFamily="34" charset="-122"/>
                  <a:ea typeface="微软雅黑 Light" panose="020B0502040204020203" pitchFamily="34" charset="-122"/>
                </a:rPr>
                <a:t>LS2</a:t>
              </a:r>
              <a:br>
                <a:rPr lang="en-US" altLang="zh-CN" sz="800" dirty="0">
                  <a:solidFill>
                    <a:schemeClr val="bg1"/>
                  </a:solidFill>
                  <a:latin typeface="微软雅黑 Light" panose="020B0502040204020203" pitchFamily="34" charset="-122"/>
                  <a:ea typeface="微软雅黑 Light" panose="020B0502040204020203" pitchFamily="34" charset="-122"/>
                </a:rPr>
              </a:br>
              <a:r>
                <a:rPr lang="zh-CN" altLang="en-US" sz="800" dirty="0">
                  <a:solidFill>
                    <a:schemeClr val="bg1"/>
                  </a:solidFill>
                  <a:latin typeface="微软雅黑 Light" panose="020B0502040204020203" pitchFamily="34" charset="-122"/>
                  <a:ea typeface="微软雅黑 Light" panose="020B0502040204020203" pitchFamily="34" charset="-122"/>
                </a:rPr>
                <a:t>五级流水线</a:t>
              </a:r>
              <a:endParaRPr kumimoji="1" lang="zh-CN" altLang="en-US" sz="800" dirty="0">
                <a:solidFill>
                  <a:schemeClr val="bg1"/>
                </a:solidFill>
                <a:latin typeface="微软雅黑 Light" panose="020B0502040204020203" pitchFamily="34" charset="-122"/>
                <a:ea typeface="微软雅黑 Light" panose="020B0502040204020203" pitchFamily="34" charset="-122"/>
              </a:endParaRPr>
            </a:p>
          </p:txBody>
        </p:sp>
        <p:sp>
          <p:nvSpPr>
            <p:cNvPr id="18" name="矩形 17"/>
            <p:cNvSpPr/>
            <p:nvPr/>
          </p:nvSpPr>
          <p:spPr>
            <a:xfrm>
              <a:off x="1898597" y="2972920"/>
              <a:ext cx="1550386" cy="307777"/>
            </a:xfrm>
            <a:prstGeom prst="rect">
              <a:avLst/>
            </a:prstGeom>
            <a:noFill/>
          </p:spPr>
          <p:txBody>
            <a:bodyPr wrap="square" rtlCol="0">
              <a:spAutoFit/>
            </a:bodyPr>
            <a:lstStyle/>
            <a:p>
              <a:pPr algn="ctr"/>
              <a:r>
                <a:rPr lang="en-US" altLang="zh-CN" sz="1400" dirty="0">
                  <a:solidFill>
                    <a:schemeClr val="bg1"/>
                  </a:solidFill>
                  <a:latin typeface="汉仪大宋简" panose="02010609000101010101" pitchFamily="49" charset="-122"/>
                  <a:ea typeface="汉仪大宋简" panose="02010609000101010101" pitchFamily="49" charset="-122"/>
                </a:rPr>
                <a:t>ARM9</a:t>
              </a:r>
              <a:endParaRPr lang="zh-CN" altLang="en-US" sz="1400" dirty="0">
                <a:solidFill>
                  <a:schemeClr val="bg1"/>
                </a:solidFill>
                <a:latin typeface="汉仪大宋简" panose="02010609000101010101" pitchFamily="49" charset="-122"/>
                <a:ea typeface="汉仪大宋简" panose="02010609000101010101" pitchFamily="49" charset="-122"/>
              </a:endParaRPr>
            </a:p>
          </p:txBody>
        </p:sp>
      </p:grpSp>
      <p:grpSp>
        <p:nvGrpSpPr>
          <p:cNvPr id="19" name="组合 18"/>
          <p:cNvGrpSpPr/>
          <p:nvPr/>
        </p:nvGrpSpPr>
        <p:grpSpPr>
          <a:xfrm>
            <a:off x="6313065" y="2784051"/>
            <a:ext cx="1640938" cy="499909"/>
            <a:chOff x="1853321" y="2972920"/>
            <a:chExt cx="1640938" cy="499909"/>
          </a:xfrm>
        </p:grpSpPr>
        <p:sp>
          <p:nvSpPr>
            <p:cNvPr id="20" name="矩形 19"/>
            <p:cNvSpPr/>
            <p:nvPr/>
          </p:nvSpPr>
          <p:spPr>
            <a:xfrm>
              <a:off x="1853321" y="3235200"/>
              <a:ext cx="1640938" cy="237629"/>
            </a:xfrm>
            <a:prstGeom prst="rect">
              <a:avLst/>
            </a:prstGeom>
          </p:spPr>
          <p:txBody>
            <a:bodyPr wrap="square">
              <a:spAutoFit/>
            </a:bodyPr>
            <a:lstStyle/>
            <a:p>
              <a:pPr algn="ctr">
                <a:lnSpc>
                  <a:spcPct val="130000"/>
                </a:lnSpc>
              </a:pPr>
              <a:r>
                <a:rPr kumimoji="1" lang="zh-CN" altLang="en-US" sz="800" dirty="0">
                  <a:solidFill>
                    <a:schemeClr val="bg1"/>
                  </a:solidFill>
                  <a:latin typeface="微软雅黑 Light" panose="020B0502040204020203" pitchFamily="34" charset="-122"/>
                  <a:ea typeface="微软雅黑 Light" panose="020B0502040204020203" pitchFamily="34" charset="-122"/>
                </a:rPr>
                <a:t>六到九级流水线</a:t>
              </a:r>
              <a:endParaRPr kumimoji="1" lang="zh-CN" altLang="en-US" sz="800" dirty="0">
                <a:solidFill>
                  <a:schemeClr val="bg1"/>
                </a:soli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1898597" y="2972920"/>
              <a:ext cx="1550386" cy="307777"/>
            </a:xfrm>
            <a:prstGeom prst="rect">
              <a:avLst/>
            </a:prstGeom>
            <a:noFill/>
          </p:spPr>
          <p:txBody>
            <a:bodyPr wrap="square" rtlCol="0">
              <a:spAutoFit/>
            </a:bodyPr>
            <a:lstStyle/>
            <a:p>
              <a:pPr algn="ctr"/>
              <a:r>
                <a:rPr lang="en-US" altLang="zh-CN" sz="1400" dirty="0">
                  <a:solidFill>
                    <a:schemeClr val="bg1"/>
                  </a:solidFill>
                  <a:latin typeface="汉仪大宋简" panose="02010609000101010101" pitchFamily="49" charset="-122"/>
                  <a:ea typeface="汉仪大宋简" panose="02010609000101010101" pitchFamily="49" charset="-122"/>
                </a:rPr>
                <a:t>ARM10 11</a:t>
              </a:r>
              <a:endParaRPr lang="zh-CN" altLang="en-US" sz="1400" dirty="0">
                <a:solidFill>
                  <a:schemeClr val="bg1"/>
                </a:solidFill>
                <a:latin typeface="汉仪大宋简" panose="02010609000101010101" pitchFamily="49" charset="-122"/>
                <a:ea typeface="汉仪大宋简" panose="02010609000101010101" pitchFamily="49" charset="-122"/>
              </a:endParaRPr>
            </a:p>
          </p:txBody>
        </p:sp>
      </p:grpSp>
      <p:grpSp>
        <p:nvGrpSpPr>
          <p:cNvPr id="22" name="组合 21"/>
          <p:cNvGrpSpPr/>
          <p:nvPr/>
        </p:nvGrpSpPr>
        <p:grpSpPr>
          <a:xfrm>
            <a:off x="8485896" y="2784051"/>
            <a:ext cx="1640938" cy="659953"/>
            <a:chOff x="1853321" y="2972920"/>
            <a:chExt cx="1640938" cy="659953"/>
          </a:xfrm>
        </p:grpSpPr>
        <p:sp>
          <p:nvSpPr>
            <p:cNvPr id="23" name="矩形 22"/>
            <p:cNvSpPr/>
            <p:nvPr/>
          </p:nvSpPr>
          <p:spPr>
            <a:xfrm>
              <a:off x="1853321" y="3235200"/>
              <a:ext cx="1640938" cy="397673"/>
            </a:xfrm>
            <a:prstGeom prst="rect">
              <a:avLst/>
            </a:prstGeom>
          </p:spPr>
          <p:txBody>
            <a:bodyPr wrap="square">
              <a:spAutoFit/>
            </a:bodyPr>
            <a:lstStyle/>
            <a:p>
              <a:pPr algn="ctr">
                <a:lnSpc>
                  <a:spcPct val="130000"/>
                </a:lnSpc>
              </a:pPr>
              <a:r>
                <a:rPr kumimoji="1" lang="zh-CN" altLang="en-US" sz="800" dirty="0">
                  <a:solidFill>
                    <a:schemeClr val="bg1"/>
                  </a:solidFill>
                  <a:latin typeface="微软雅黑 Light" panose="020B0502040204020203" pitchFamily="34" charset="-122"/>
                  <a:ea typeface="微软雅黑 Light" panose="020B0502040204020203" pitchFamily="34" charset="-122"/>
                </a:rPr>
                <a:t>超标量流水，乱序执行单元</a:t>
              </a:r>
              <a:r>
                <a:rPr kumimoji="1" lang="en-US" altLang="zh-CN" sz="800" dirty="0">
                  <a:solidFill>
                    <a:schemeClr val="bg1"/>
                  </a:solidFill>
                  <a:latin typeface="微软雅黑 Light" panose="020B0502040204020203" pitchFamily="34" charset="-122"/>
                  <a:ea typeface="微软雅黑 Light" panose="020B0502040204020203" pitchFamily="34" charset="-122"/>
                </a:rPr>
                <a:t>……</a:t>
              </a:r>
              <a:endParaRPr kumimoji="1" lang="en-US" altLang="zh-CN" sz="800" dirty="0">
                <a:solidFill>
                  <a:schemeClr val="bg1"/>
                </a:solidFill>
                <a:latin typeface="微软雅黑 Light" panose="020B0502040204020203" pitchFamily="34" charset="-122"/>
                <a:ea typeface="微软雅黑 Light" panose="020B0502040204020203" pitchFamily="34" charset="-122"/>
              </a:endParaRPr>
            </a:p>
            <a:p>
              <a:pPr algn="ctr">
                <a:lnSpc>
                  <a:spcPct val="130000"/>
                </a:lnSpc>
              </a:pPr>
              <a:r>
                <a:rPr kumimoji="1" lang="zh-CN" altLang="en-US" sz="800" dirty="0">
                  <a:solidFill>
                    <a:schemeClr val="bg1"/>
                  </a:solidFill>
                  <a:latin typeface="微软雅黑 Light" panose="020B0502040204020203" pitchFamily="34" charset="-122"/>
                  <a:ea typeface="微软雅黑 Light" panose="020B0502040204020203" pitchFamily="34" charset="-122"/>
                </a:rPr>
                <a:t>更加复杂的流水线设计</a:t>
              </a:r>
              <a:endParaRPr kumimoji="1" lang="zh-CN" altLang="en-US" sz="800" dirty="0">
                <a:solidFill>
                  <a:schemeClr val="bg1"/>
                </a:solidFill>
                <a:latin typeface="微软雅黑 Light" panose="020B0502040204020203" pitchFamily="34" charset="-122"/>
                <a:ea typeface="微软雅黑 Light" panose="020B0502040204020203" pitchFamily="34" charset="-122"/>
              </a:endParaRPr>
            </a:p>
          </p:txBody>
        </p:sp>
        <p:sp>
          <p:nvSpPr>
            <p:cNvPr id="24" name="矩形 23"/>
            <p:cNvSpPr/>
            <p:nvPr/>
          </p:nvSpPr>
          <p:spPr>
            <a:xfrm>
              <a:off x="1898597" y="2972920"/>
              <a:ext cx="1550386" cy="307777"/>
            </a:xfrm>
            <a:prstGeom prst="rect">
              <a:avLst/>
            </a:prstGeom>
            <a:noFill/>
          </p:spPr>
          <p:txBody>
            <a:bodyPr wrap="square" rtlCol="0">
              <a:spAutoFit/>
            </a:bodyPr>
            <a:lstStyle/>
            <a:p>
              <a:pPr algn="ctr"/>
              <a:r>
                <a:rPr lang="en-US" altLang="zh-CN" sz="1400" dirty="0">
                  <a:solidFill>
                    <a:schemeClr val="bg1"/>
                  </a:solidFill>
                  <a:latin typeface="汉仪大宋简" panose="02010609000101010101" pitchFamily="49" charset="-122"/>
                  <a:ea typeface="汉仪大宋简" panose="02010609000101010101" pitchFamily="49" charset="-122"/>
                </a:rPr>
                <a:t>Cortex</a:t>
              </a:r>
              <a:r>
                <a:rPr lang="zh-CN" altLang="en-US" sz="1400" dirty="0">
                  <a:solidFill>
                    <a:schemeClr val="bg1"/>
                  </a:solidFill>
                  <a:latin typeface="汉仪大宋简" panose="02010609000101010101" pitchFamily="49" charset="-122"/>
                  <a:ea typeface="汉仪大宋简" panose="02010609000101010101" pitchFamily="49" charset="-122"/>
                </a:rPr>
                <a:t>系列</a:t>
              </a:r>
              <a:endParaRPr lang="zh-CN" altLang="en-US" sz="1400" dirty="0">
                <a:solidFill>
                  <a:schemeClr val="bg1"/>
                </a:solidFill>
                <a:latin typeface="汉仪大宋简" panose="02010609000101010101" pitchFamily="49" charset="-122"/>
                <a:ea typeface="汉仪大宋简" panose="02010609000101010101" pitchFamily="49" charset="-122"/>
              </a:endParaRPr>
            </a:p>
          </p:txBody>
        </p:sp>
      </p:grpSp>
      <p:sp>
        <p:nvSpPr>
          <p:cNvPr id="25" name="business-bars-graphic_70650"/>
          <p:cNvSpPr>
            <a:spLocks noChangeAspect="1"/>
          </p:cNvSpPr>
          <p:nvPr/>
        </p:nvSpPr>
        <p:spPr bwMode="auto">
          <a:xfrm>
            <a:off x="2668482" y="4307127"/>
            <a:ext cx="309575" cy="284466"/>
          </a:xfrm>
          <a:custGeom>
            <a:avLst/>
            <a:gdLst>
              <a:gd name="connsiteX0" fmla="*/ 366665 w 604675"/>
              <a:gd name="connsiteY0" fmla="*/ 388199 h 555632"/>
              <a:gd name="connsiteX1" fmla="*/ 366665 w 604675"/>
              <a:gd name="connsiteY1" fmla="*/ 481413 h 555632"/>
              <a:gd name="connsiteX2" fmla="*/ 426977 w 604675"/>
              <a:gd name="connsiteY2" fmla="*/ 481413 h 555632"/>
              <a:gd name="connsiteX3" fmla="*/ 426977 w 604675"/>
              <a:gd name="connsiteY3" fmla="*/ 388199 h 555632"/>
              <a:gd name="connsiteX4" fmla="*/ 189710 w 604675"/>
              <a:gd name="connsiteY4" fmla="*/ 388199 h 555632"/>
              <a:gd name="connsiteX5" fmla="*/ 189710 w 604675"/>
              <a:gd name="connsiteY5" fmla="*/ 481413 h 555632"/>
              <a:gd name="connsiteX6" fmla="*/ 250022 w 604675"/>
              <a:gd name="connsiteY6" fmla="*/ 481413 h 555632"/>
              <a:gd name="connsiteX7" fmla="*/ 250022 w 604675"/>
              <a:gd name="connsiteY7" fmla="*/ 388199 h 555632"/>
              <a:gd name="connsiteX8" fmla="*/ 366665 w 604675"/>
              <a:gd name="connsiteY8" fmla="*/ 291853 h 555632"/>
              <a:gd name="connsiteX9" fmla="*/ 366665 w 604675"/>
              <a:gd name="connsiteY9" fmla="*/ 385067 h 555632"/>
              <a:gd name="connsiteX10" fmla="*/ 426977 w 604675"/>
              <a:gd name="connsiteY10" fmla="*/ 385067 h 555632"/>
              <a:gd name="connsiteX11" fmla="*/ 426977 w 604675"/>
              <a:gd name="connsiteY11" fmla="*/ 291853 h 555632"/>
              <a:gd name="connsiteX12" fmla="*/ 189710 w 604675"/>
              <a:gd name="connsiteY12" fmla="*/ 291853 h 555632"/>
              <a:gd name="connsiteX13" fmla="*/ 189710 w 604675"/>
              <a:gd name="connsiteY13" fmla="*/ 385067 h 555632"/>
              <a:gd name="connsiteX14" fmla="*/ 250022 w 604675"/>
              <a:gd name="connsiteY14" fmla="*/ 385067 h 555632"/>
              <a:gd name="connsiteX15" fmla="*/ 250022 w 604675"/>
              <a:gd name="connsiteY15" fmla="*/ 291853 h 555632"/>
              <a:gd name="connsiteX16" fmla="*/ 257380 w 604675"/>
              <a:gd name="connsiteY16" fmla="*/ 53277 h 555632"/>
              <a:gd name="connsiteX17" fmla="*/ 359428 w 604675"/>
              <a:gd name="connsiteY17" fmla="*/ 53277 h 555632"/>
              <a:gd name="connsiteX18" fmla="*/ 366665 w 604675"/>
              <a:gd name="connsiteY18" fmla="*/ 60503 h 555632"/>
              <a:gd name="connsiteX19" fmla="*/ 366665 w 604675"/>
              <a:gd name="connsiteY19" fmla="*/ 96030 h 555632"/>
              <a:gd name="connsiteX20" fmla="*/ 557612 w 604675"/>
              <a:gd name="connsiteY20" fmla="*/ 96030 h 555632"/>
              <a:gd name="connsiteX21" fmla="*/ 559301 w 604675"/>
              <a:gd name="connsiteY21" fmla="*/ 97596 h 555632"/>
              <a:gd name="connsiteX22" fmla="*/ 557612 w 604675"/>
              <a:gd name="connsiteY22" fmla="*/ 99162 h 555632"/>
              <a:gd name="connsiteX23" fmla="*/ 366665 w 604675"/>
              <a:gd name="connsiteY23" fmla="*/ 99162 h 555632"/>
              <a:gd name="connsiteX24" fmla="*/ 366665 w 604675"/>
              <a:gd name="connsiteY24" fmla="*/ 192376 h 555632"/>
              <a:gd name="connsiteX25" fmla="*/ 557612 w 604675"/>
              <a:gd name="connsiteY25" fmla="*/ 192376 h 555632"/>
              <a:gd name="connsiteX26" fmla="*/ 559301 w 604675"/>
              <a:gd name="connsiteY26" fmla="*/ 193942 h 555632"/>
              <a:gd name="connsiteX27" fmla="*/ 557612 w 604675"/>
              <a:gd name="connsiteY27" fmla="*/ 195507 h 555632"/>
              <a:gd name="connsiteX28" fmla="*/ 366665 w 604675"/>
              <a:gd name="connsiteY28" fmla="*/ 195507 h 555632"/>
              <a:gd name="connsiteX29" fmla="*/ 366665 w 604675"/>
              <a:gd name="connsiteY29" fmla="*/ 288722 h 555632"/>
              <a:gd name="connsiteX30" fmla="*/ 426977 w 604675"/>
              <a:gd name="connsiteY30" fmla="*/ 288722 h 555632"/>
              <a:gd name="connsiteX31" fmla="*/ 426977 w 604675"/>
              <a:gd name="connsiteY31" fmla="*/ 237177 h 555632"/>
              <a:gd name="connsiteX32" fmla="*/ 434214 w 604675"/>
              <a:gd name="connsiteY32" fmla="*/ 229830 h 555632"/>
              <a:gd name="connsiteX33" fmla="*/ 536262 w 604675"/>
              <a:gd name="connsiteY33" fmla="*/ 229830 h 555632"/>
              <a:gd name="connsiteX34" fmla="*/ 543620 w 604675"/>
              <a:gd name="connsiteY34" fmla="*/ 237177 h 555632"/>
              <a:gd name="connsiteX35" fmla="*/ 543620 w 604675"/>
              <a:gd name="connsiteY35" fmla="*/ 288722 h 555632"/>
              <a:gd name="connsiteX36" fmla="*/ 557612 w 604675"/>
              <a:gd name="connsiteY36" fmla="*/ 288722 h 555632"/>
              <a:gd name="connsiteX37" fmla="*/ 559301 w 604675"/>
              <a:gd name="connsiteY37" fmla="*/ 290287 h 555632"/>
              <a:gd name="connsiteX38" fmla="*/ 557612 w 604675"/>
              <a:gd name="connsiteY38" fmla="*/ 291853 h 555632"/>
              <a:gd name="connsiteX39" fmla="*/ 543620 w 604675"/>
              <a:gd name="connsiteY39" fmla="*/ 291853 h 555632"/>
              <a:gd name="connsiteX40" fmla="*/ 543620 w 604675"/>
              <a:gd name="connsiteY40" fmla="*/ 385067 h 555632"/>
              <a:gd name="connsiteX41" fmla="*/ 557612 w 604675"/>
              <a:gd name="connsiteY41" fmla="*/ 385067 h 555632"/>
              <a:gd name="connsiteX42" fmla="*/ 559301 w 604675"/>
              <a:gd name="connsiteY42" fmla="*/ 386633 h 555632"/>
              <a:gd name="connsiteX43" fmla="*/ 557612 w 604675"/>
              <a:gd name="connsiteY43" fmla="*/ 388199 h 555632"/>
              <a:gd name="connsiteX44" fmla="*/ 543620 w 604675"/>
              <a:gd name="connsiteY44" fmla="*/ 388199 h 555632"/>
              <a:gd name="connsiteX45" fmla="*/ 543620 w 604675"/>
              <a:gd name="connsiteY45" fmla="*/ 481413 h 555632"/>
              <a:gd name="connsiteX46" fmla="*/ 557612 w 604675"/>
              <a:gd name="connsiteY46" fmla="*/ 481413 h 555632"/>
              <a:gd name="connsiteX47" fmla="*/ 559301 w 604675"/>
              <a:gd name="connsiteY47" fmla="*/ 482979 h 555632"/>
              <a:gd name="connsiteX48" fmla="*/ 557612 w 604675"/>
              <a:gd name="connsiteY48" fmla="*/ 484544 h 555632"/>
              <a:gd name="connsiteX49" fmla="*/ 543620 w 604675"/>
              <a:gd name="connsiteY49" fmla="*/ 484544 h 555632"/>
              <a:gd name="connsiteX50" fmla="*/ 536262 w 604675"/>
              <a:gd name="connsiteY50" fmla="*/ 491770 h 555632"/>
              <a:gd name="connsiteX51" fmla="*/ 434214 w 604675"/>
              <a:gd name="connsiteY51" fmla="*/ 491770 h 555632"/>
              <a:gd name="connsiteX52" fmla="*/ 426977 w 604675"/>
              <a:gd name="connsiteY52" fmla="*/ 484544 h 555632"/>
              <a:gd name="connsiteX53" fmla="*/ 366665 w 604675"/>
              <a:gd name="connsiteY53" fmla="*/ 484544 h 555632"/>
              <a:gd name="connsiteX54" fmla="*/ 359428 w 604675"/>
              <a:gd name="connsiteY54" fmla="*/ 491770 h 555632"/>
              <a:gd name="connsiteX55" fmla="*/ 257380 w 604675"/>
              <a:gd name="connsiteY55" fmla="*/ 491770 h 555632"/>
              <a:gd name="connsiteX56" fmla="*/ 250022 w 604675"/>
              <a:gd name="connsiteY56" fmla="*/ 484544 h 555632"/>
              <a:gd name="connsiteX57" fmla="*/ 189710 w 604675"/>
              <a:gd name="connsiteY57" fmla="*/ 484544 h 555632"/>
              <a:gd name="connsiteX58" fmla="*/ 182473 w 604675"/>
              <a:gd name="connsiteY58" fmla="*/ 491770 h 555632"/>
              <a:gd name="connsiteX59" fmla="*/ 80425 w 604675"/>
              <a:gd name="connsiteY59" fmla="*/ 491770 h 555632"/>
              <a:gd name="connsiteX60" fmla="*/ 73187 w 604675"/>
              <a:gd name="connsiteY60" fmla="*/ 484544 h 555632"/>
              <a:gd name="connsiteX61" fmla="*/ 47012 w 604675"/>
              <a:gd name="connsiteY61" fmla="*/ 484544 h 555632"/>
              <a:gd name="connsiteX62" fmla="*/ 45444 w 604675"/>
              <a:gd name="connsiteY62" fmla="*/ 482979 h 555632"/>
              <a:gd name="connsiteX63" fmla="*/ 47012 w 604675"/>
              <a:gd name="connsiteY63" fmla="*/ 481413 h 555632"/>
              <a:gd name="connsiteX64" fmla="*/ 73187 w 604675"/>
              <a:gd name="connsiteY64" fmla="*/ 481413 h 555632"/>
              <a:gd name="connsiteX65" fmla="*/ 73187 w 604675"/>
              <a:gd name="connsiteY65" fmla="*/ 388199 h 555632"/>
              <a:gd name="connsiteX66" fmla="*/ 47012 w 604675"/>
              <a:gd name="connsiteY66" fmla="*/ 388199 h 555632"/>
              <a:gd name="connsiteX67" fmla="*/ 45444 w 604675"/>
              <a:gd name="connsiteY67" fmla="*/ 386633 h 555632"/>
              <a:gd name="connsiteX68" fmla="*/ 47012 w 604675"/>
              <a:gd name="connsiteY68" fmla="*/ 385067 h 555632"/>
              <a:gd name="connsiteX69" fmla="*/ 73187 w 604675"/>
              <a:gd name="connsiteY69" fmla="*/ 385067 h 555632"/>
              <a:gd name="connsiteX70" fmla="*/ 73187 w 604675"/>
              <a:gd name="connsiteY70" fmla="*/ 291853 h 555632"/>
              <a:gd name="connsiteX71" fmla="*/ 47012 w 604675"/>
              <a:gd name="connsiteY71" fmla="*/ 291853 h 555632"/>
              <a:gd name="connsiteX72" fmla="*/ 45444 w 604675"/>
              <a:gd name="connsiteY72" fmla="*/ 290287 h 555632"/>
              <a:gd name="connsiteX73" fmla="*/ 47012 w 604675"/>
              <a:gd name="connsiteY73" fmla="*/ 288722 h 555632"/>
              <a:gd name="connsiteX74" fmla="*/ 73187 w 604675"/>
              <a:gd name="connsiteY74" fmla="*/ 288722 h 555632"/>
              <a:gd name="connsiteX75" fmla="*/ 73187 w 604675"/>
              <a:gd name="connsiteY75" fmla="*/ 237177 h 555632"/>
              <a:gd name="connsiteX76" fmla="*/ 80425 w 604675"/>
              <a:gd name="connsiteY76" fmla="*/ 229830 h 555632"/>
              <a:gd name="connsiteX77" fmla="*/ 182473 w 604675"/>
              <a:gd name="connsiteY77" fmla="*/ 229830 h 555632"/>
              <a:gd name="connsiteX78" fmla="*/ 189710 w 604675"/>
              <a:gd name="connsiteY78" fmla="*/ 237177 h 555632"/>
              <a:gd name="connsiteX79" fmla="*/ 189710 w 604675"/>
              <a:gd name="connsiteY79" fmla="*/ 288722 h 555632"/>
              <a:gd name="connsiteX80" fmla="*/ 250022 w 604675"/>
              <a:gd name="connsiteY80" fmla="*/ 288722 h 555632"/>
              <a:gd name="connsiteX81" fmla="*/ 250022 w 604675"/>
              <a:gd name="connsiteY81" fmla="*/ 195507 h 555632"/>
              <a:gd name="connsiteX82" fmla="*/ 47012 w 604675"/>
              <a:gd name="connsiteY82" fmla="*/ 195507 h 555632"/>
              <a:gd name="connsiteX83" fmla="*/ 45444 w 604675"/>
              <a:gd name="connsiteY83" fmla="*/ 193942 h 555632"/>
              <a:gd name="connsiteX84" fmla="*/ 47012 w 604675"/>
              <a:gd name="connsiteY84" fmla="*/ 192376 h 555632"/>
              <a:gd name="connsiteX85" fmla="*/ 250022 w 604675"/>
              <a:gd name="connsiteY85" fmla="*/ 192376 h 555632"/>
              <a:gd name="connsiteX86" fmla="*/ 250022 w 604675"/>
              <a:gd name="connsiteY86" fmla="*/ 99162 h 555632"/>
              <a:gd name="connsiteX87" fmla="*/ 47012 w 604675"/>
              <a:gd name="connsiteY87" fmla="*/ 99162 h 555632"/>
              <a:gd name="connsiteX88" fmla="*/ 45444 w 604675"/>
              <a:gd name="connsiteY88" fmla="*/ 97596 h 555632"/>
              <a:gd name="connsiteX89" fmla="*/ 47012 w 604675"/>
              <a:gd name="connsiteY89" fmla="*/ 96030 h 555632"/>
              <a:gd name="connsiteX90" fmla="*/ 250022 w 604675"/>
              <a:gd name="connsiteY90" fmla="*/ 96030 h 555632"/>
              <a:gd name="connsiteX91" fmla="*/ 250022 w 604675"/>
              <a:gd name="connsiteY91" fmla="*/ 60503 h 555632"/>
              <a:gd name="connsiteX92" fmla="*/ 257380 w 604675"/>
              <a:gd name="connsiteY92" fmla="*/ 53277 h 555632"/>
              <a:gd name="connsiteX93" fmla="*/ 16043 w 604675"/>
              <a:gd name="connsiteY93" fmla="*/ 0 h 555632"/>
              <a:gd name="connsiteX94" fmla="*/ 32206 w 604675"/>
              <a:gd name="connsiteY94" fmla="*/ 16020 h 555632"/>
              <a:gd name="connsiteX95" fmla="*/ 32206 w 604675"/>
              <a:gd name="connsiteY95" fmla="*/ 523593 h 555632"/>
              <a:gd name="connsiteX96" fmla="*/ 588632 w 604675"/>
              <a:gd name="connsiteY96" fmla="*/ 523593 h 555632"/>
              <a:gd name="connsiteX97" fmla="*/ 604675 w 604675"/>
              <a:gd name="connsiteY97" fmla="*/ 539612 h 555632"/>
              <a:gd name="connsiteX98" fmla="*/ 588632 w 604675"/>
              <a:gd name="connsiteY98" fmla="*/ 555632 h 555632"/>
              <a:gd name="connsiteX99" fmla="*/ 16043 w 604675"/>
              <a:gd name="connsiteY99" fmla="*/ 555632 h 555632"/>
              <a:gd name="connsiteX100" fmla="*/ 0 w 604675"/>
              <a:gd name="connsiteY100" fmla="*/ 539612 h 555632"/>
              <a:gd name="connsiteX101" fmla="*/ 0 w 604675"/>
              <a:gd name="connsiteY101" fmla="*/ 16020 h 555632"/>
              <a:gd name="connsiteX102" fmla="*/ 16043 w 604675"/>
              <a:gd name="connsiteY102" fmla="*/ 0 h 55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4675" h="555632">
                <a:moveTo>
                  <a:pt x="366665" y="388199"/>
                </a:moveTo>
                <a:lnTo>
                  <a:pt x="366665" y="481413"/>
                </a:lnTo>
                <a:lnTo>
                  <a:pt x="426977" y="481413"/>
                </a:lnTo>
                <a:lnTo>
                  <a:pt x="426977" y="388199"/>
                </a:lnTo>
                <a:close/>
                <a:moveTo>
                  <a:pt x="189710" y="388199"/>
                </a:moveTo>
                <a:lnTo>
                  <a:pt x="189710" y="481413"/>
                </a:lnTo>
                <a:lnTo>
                  <a:pt x="250022" y="481413"/>
                </a:lnTo>
                <a:lnTo>
                  <a:pt x="250022" y="388199"/>
                </a:lnTo>
                <a:close/>
                <a:moveTo>
                  <a:pt x="366665" y="291853"/>
                </a:moveTo>
                <a:lnTo>
                  <a:pt x="366665" y="385067"/>
                </a:lnTo>
                <a:lnTo>
                  <a:pt x="426977" y="385067"/>
                </a:lnTo>
                <a:lnTo>
                  <a:pt x="426977" y="291853"/>
                </a:lnTo>
                <a:close/>
                <a:moveTo>
                  <a:pt x="189710" y="291853"/>
                </a:moveTo>
                <a:lnTo>
                  <a:pt x="189710" y="385067"/>
                </a:lnTo>
                <a:lnTo>
                  <a:pt x="250022" y="385067"/>
                </a:lnTo>
                <a:lnTo>
                  <a:pt x="250022" y="291853"/>
                </a:lnTo>
                <a:close/>
                <a:moveTo>
                  <a:pt x="257380" y="53277"/>
                </a:moveTo>
                <a:lnTo>
                  <a:pt x="359428" y="53277"/>
                </a:lnTo>
                <a:cubicBezTo>
                  <a:pt x="363408" y="53277"/>
                  <a:pt x="366665" y="56529"/>
                  <a:pt x="366665" y="60503"/>
                </a:cubicBezTo>
                <a:lnTo>
                  <a:pt x="366665" y="96030"/>
                </a:lnTo>
                <a:lnTo>
                  <a:pt x="557612" y="96030"/>
                </a:lnTo>
                <a:cubicBezTo>
                  <a:pt x="558577" y="96030"/>
                  <a:pt x="559301" y="96753"/>
                  <a:pt x="559301" y="97596"/>
                </a:cubicBezTo>
                <a:cubicBezTo>
                  <a:pt x="559301" y="98439"/>
                  <a:pt x="558577" y="99162"/>
                  <a:pt x="557612" y="99162"/>
                </a:cubicBezTo>
                <a:lnTo>
                  <a:pt x="366665" y="99162"/>
                </a:lnTo>
                <a:lnTo>
                  <a:pt x="366665" y="192376"/>
                </a:lnTo>
                <a:lnTo>
                  <a:pt x="557612" y="192376"/>
                </a:lnTo>
                <a:cubicBezTo>
                  <a:pt x="558577" y="192376"/>
                  <a:pt x="559301" y="193099"/>
                  <a:pt x="559301" y="193942"/>
                </a:cubicBezTo>
                <a:cubicBezTo>
                  <a:pt x="559301" y="194785"/>
                  <a:pt x="558577" y="195507"/>
                  <a:pt x="557612" y="195507"/>
                </a:cubicBezTo>
                <a:lnTo>
                  <a:pt x="366665" y="195507"/>
                </a:lnTo>
                <a:lnTo>
                  <a:pt x="366665" y="288722"/>
                </a:lnTo>
                <a:lnTo>
                  <a:pt x="426977" y="288722"/>
                </a:lnTo>
                <a:lnTo>
                  <a:pt x="426977" y="237177"/>
                </a:lnTo>
                <a:cubicBezTo>
                  <a:pt x="426977" y="233082"/>
                  <a:pt x="430234" y="229830"/>
                  <a:pt x="434214" y="229830"/>
                </a:cubicBezTo>
                <a:lnTo>
                  <a:pt x="536262" y="229830"/>
                </a:lnTo>
                <a:cubicBezTo>
                  <a:pt x="540363" y="229830"/>
                  <a:pt x="543620" y="233082"/>
                  <a:pt x="543620" y="237177"/>
                </a:cubicBezTo>
                <a:lnTo>
                  <a:pt x="543620" y="288722"/>
                </a:lnTo>
                <a:lnTo>
                  <a:pt x="557612" y="288722"/>
                </a:lnTo>
                <a:cubicBezTo>
                  <a:pt x="558577" y="288722"/>
                  <a:pt x="559301" y="289444"/>
                  <a:pt x="559301" y="290287"/>
                </a:cubicBezTo>
                <a:cubicBezTo>
                  <a:pt x="559301" y="291130"/>
                  <a:pt x="558577" y="291853"/>
                  <a:pt x="557612" y="291853"/>
                </a:cubicBezTo>
                <a:lnTo>
                  <a:pt x="543620" y="291853"/>
                </a:lnTo>
                <a:lnTo>
                  <a:pt x="543620" y="385067"/>
                </a:lnTo>
                <a:lnTo>
                  <a:pt x="557612" y="385067"/>
                </a:lnTo>
                <a:cubicBezTo>
                  <a:pt x="558577" y="385067"/>
                  <a:pt x="559301" y="385790"/>
                  <a:pt x="559301" y="386633"/>
                </a:cubicBezTo>
                <a:cubicBezTo>
                  <a:pt x="559301" y="387476"/>
                  <a:pt x="558577" y="388199"/>
                  <a:pt x="557612" y="388199"/>
                </a:cubicBezTo>
                <a:lnTo>
                  <a:pt x="543620" y="388199"/>
                </a:lnTo>
                <a:lnTo>
                  <a:pt x="543620" y="481413"/>
                </a:lnTo>
                <a:lnTo>
                  <a:pt x="557612" y="481413"/>
                </a:lnTo>
                <a:cubicBezTo>
                  <a:pt x="558577" y="481413"/>
                  <a:pt x="559301" y="482136"/>
                  <a:pt x="559301" y="482979"/>
                </a:cubicBezTo>
                <a:cubicBezTo>
                  <a:pt x="559301" y="483822"/>
                  <a:pt x="558577" y="484544"/>
                  <a:pt x="557612" y="484544"/>
                </a:cubicBezTo>
                <a:lnTo>
                  <a:pt x="543620" y="484544"/>
                </a:lnTo>
                <a:cubicBezTo>
                  <a:pt x="543499" y="488518"/>
                  <a:pt x="540243" y="491770"/>
                  <a:pt x="536262" y="491770"/>
                </a:cubicBezTo>
                <a:lnTo>
                  <a:pt x="434214" y="491770"/>
                </a:lnTo>
                <a:cubicBezTo>
                  <a:pt x="430234" y="491770"/>
                  <a:pt x="426977" y="488518"/>
                  <a:pt x="426977" y="484544"/>
                </a:cubicBezTo>
                <a:lnTo>
                  <a:pt x="366665" y="484544"/>
                </a:lnTo>
                <a:cubicBezTo>
                  <a:pt x="366665" y="488518"/>
                  <a:pt x="363408" y="491770"/>
                  <a:pt x="359428" y="491770"/>
                </a:cubicBezTo>
                <a:lnTo>
                  <a:pt x="257380" y="491770"/>
                </a:lnTo>
                <a:cubicBezTo>
                  <a:pt x="253399" y="491770"/>
                  <a:pt x="250142" y="488518"/>
                  <a:pt x="250022" y="484544"/>
                </a:cubicBezTo>
                <a:lnTo>
                  <a:pt x="189710" y="484544"/>
                </a:lnTo>
                <a:cubicBezTo>
                  <a:pt x="189710" y="488518"/>
                  <a:pt x="186453" y="491770"/>
                  <a:pt x="182473" y="491770"/>
                </a:cubicBezTo>
                <a:lnTo>
                  <a:pt x="80425" y="491770"/>
                </a:lnTo>
                <a:cubicBezTo>
                  <a:pt x="76444" y="491770"/>
                  <a:pt x="73187" y="488518"/>
                  <a:pt x="73187" y="484544"/>
                </a:cubicBezTo>
                <a:lnTo>
                  <a:pt x="47012" y="484544"/>
                </a:lnTo>
                <a:cubicBezTo>
                  <a:pt x="46168" y="484544"/>
                  <a:pt x="45444" y="483822"/>
                  <a:pt x="45444" y="482979"/>
                </a:cubicBezTo>
                <a:cubicBezTo>
                  <a:pt x="45444" y="482136"/>
                  <a:pt x="46168" y="481413"/>
                  <a:pt x="47012" y="481413"/>
                </a:cubicBezTo>
                <a:lnTo>
                  <a:pt x="73187" y="481413"/>
                </a:lnTo>
                <a:lnTo>
                  <a:pt x="73187" y="388199"/>
                </a:lnTo>
                <a:lnTo>
                  <a:pt x="47012" y="388199"/>
                </a:lnTo>
                <a:cubicBezTo>
                  <a:pt x="46168" y="388199"/>
                  <a:pt x="45444" y="387476"/>
                  <a:pt x="45444" y="386633"/>
                </a:cubicBezTo>
                <a:cubicBezTo>
                  <a:pt x="45444" y="385790"/>
                  <a:pt x="46168" y="385067"/>
                  <a:pt x="47012" y="385067"/>
                </a:cubicBezTo>
                <a:lnTo>
                  <a:pt x="73187" y="385067"/>
                </a:lnTo>
                <a:lnTo>
                  <a:pt x="73187" y="291853"/>
                </a:lnTo>
                <a:lnTo>
                  <a:pt x="47012" y="291853"/>
                </a:lnTo>
                <a:cubicBezTo>
                  <a:pt x="46168" y="291853"/>
                  <a:pt x="45444" y="291130"/>
                  <a:pt x="45444" y="290287"/>
                </a:cubicBezTo>
                <a:cubicBezTo>
                  <a:pt x="45444" y="289444"/>
                  <a:pt x="46168" y="288722"/>
                  <a:pt x="47012" y="288722"/>
                </a:cubicBezTo>
                <a:lnTo>
                  <a:pt x="73187" y="288722"/>
                </a:lnTo>
                <a:lnTo>
                  <a:pt x="73187" y="237177"/>
                </a:lnTo>
                <a:cubicBezTo>
                  <a:pt x="73187" y="233082"/>
                  <a:pt x="76444" y="229830"/>
                  <a:pt x="80425" y="229830"/>
                </a:cubicBezTo>
                <a:lnTo>
                  <a:pt x="182473" y="229830"/>
                </a:lnTo>
                <a:cubicBezTo>
                  <a:pt x="186453" y="229830"/>
                  <a:pt x="189710" y="233082"/>
                  <a:pt x="189710" y="237177"/>
                </a:cubicBezTo>
                <a:lnTo>
                  <a:pt x="189710" y="288722"/>
                </a:lnTo>
                <a:lnTo>
                  <a:pt x="250022" y="288722"/>
                </a:lnTo>
                <a:lnTo>
                  <a:pt x="250022" y="195507"/>
                </a:lnTo>
                <a:lnTo>
                  <a:pt x="47012" y="195507"/>
                </a:lnTo>
                <a:cubicBezTo>
                  <a:pt x="46168" y="195507"/>
                  <a:pt x="45444" y="194785"/>
                  <a:pt x="45444" y="193942"/>
                </a:cubicBezTo>
                <a:cubicBezTo>
                  <a:pt x="45444" y="193099"/>
                  <a:pt x="46168" y="192376"/>
                  <a:pt x="47012" y="192376"/>
                </a:cubicBezTo>
                <a:lnTo>
                  <a:pt x="250022" y="192376"/>
                </a:lnTo>
                <a:lnTo>
                  <a:pt x="250022" y="99162"/>
                </a:lnTo>
                <a:lnTo>
                  <a:pt x="47012" y="99162"/>
                </a:lnTo>
                <a:cubicBezTo>
                  <a:pt x="46168" y="99162"/>
                  <a:pt x="45444" y="98439"/>
                  <a:pt x="45444" y="97596"/>
                </a:cubicBezTo>
                <a:cubicBezTo>
                  <a:pt x="45444" y="96753"/>
                  <a:pt x="46168" y="96030"/>
                  <a:pt x="47012" y="96030"/>
                </a:cubicBezTo>
                <a:lnTo>
                  <a:pt x="250022" y="96030"/>
                </a:lnTo>
                <a:lnTo>
                  <a:pt x="250022" y="60503"/>
                </a:lnTo>
                <a:cubicBezTo>
                  <a:pt x="250022" y="56529"/>
                  <a:pt x="253279" y="53277"/>
                  <a:pt x="257380" y="53277"/>
                </a:cubicBezTo>
                <a:close/>
                <a:moveTo>
                  <a:pt x="16043" y="0"/>
                </a:moveTo>
                <a:cubicBezTo>
                  <a:pt x="24969" y="0"/>
                  <a:pt x="32206" y="7227"/>
                  <a:pt x="32206" y="16020"/>
                </a:cubicBezTo>
                <a:lnTo>
                  <a:pt x="32206" y="523593"/>
                </a:lnTo>
                <a:lnTo>
                  <a:pt x="588632" y="523593"/>
                </a:lnTo>
                <a:cubicBezTo>
                  <a:pt x="597558" y="523593"/>
                  <a:pt x="604675" y="530699"/>
                  <a:pt x="604675" y="539612"/>
                </a:cubicBezTo>
                <a:cubicBezTo>
                  <a:pt x="604675" y="548526"/>
                  <a:pt x="597558" y="555632"/>
                  <a:pt x="588632" y="555632"/>
                </a:cubicBezTo>
                <a:lnTo>
                  <a:pt x="16043" y="555632"/>
                </a:lnTo>
                <a:cubicBezTo>
                  <a:pt x="7237" y="555632"/>
                  <a:pt x="0" y="548526"/>
                  <a:pt x="0" y="539612"/>
                </a:cubicBezTo>
                <a:lnTo>
                  <a:pt x="0" y="16020"/>
                </a:lnTo>
                <a:cubicBezTo>
                  <a:pt x="0" y="7227"/>
                  <a:pt x="7237" y="0"/>
                  <a:pt x="16043" y="0"/>
                </a:cubicBezTo>
                <a:close/>
              </a:path>
            </a:pathLst>
          </a:custGeom>
          <a:solidFill>
            <a:srgbClr val="988563"/>
          </a:solidFill>
          <a:ln>
            <a:noFill/>
          </a:ln>
        </p:spPr>
      </p:sp>
      <p:sp>
        <p:nvSpPr>
          <p:cNvPr id="27" name="business-bars-graphic_70650"/>
          <p:cNvSpPr>
            <a:spLocks noChangeAspect="1"/>
          </p:cNvSpPr>
          <p:nvPr/>
        </p:nvSpPr>
        <p:spPr bwMode="auto">
          <a:xfrm>
            <a:off x="6851098" y="4282018"/>
            <a:ext cx="221043" cy="309575"/>
          </a:xfrm>
          <a:custGeom>
            <a:avLst/>
            <a:gdLst>
              <a:gd name="connsiteX0" fmla="*/ 154403 w 432307"/>
              <a:gd name="connsiteY0" fmla="*/ 499109 h 605451"/>
              <a:gd name="connsiteX1" fmla="*/ 277904 w 432307"/>
              <a:gd name="connsiteY1" fmla="*/ 499109 h 605451"/>
              <a:gd name="connsiteX2" fmla="*/ 287248 w 432307"/>
              <a:gd name="connsiteY2" fmla="*/ 513435 h 605451"/>
              <a:gd name="connsiteX3" fmla="*/ 277904 w 432307"/>
              <a:gd name="connsiteY3" fmla="*/ 527762 h 605451"/>
              <a:gd name="connsiteX4" fmla="*/ 287248 w 432307"/>
              <a:gd name="connsiteY4" fmla="*/ 542184 h 605451"/>
              <a:gd name="connsiteX5" fmla="*/ 277904 w 432307"/>
              <a:gd name="connsiteY5" fmla="*/ 556511 h 605451"/>
              <a:gd name="connsiteX6" fmla="*/ 287248 w 432307"/>
              <a:gd name="connsiteY6" fmla="*/ 570837 h 605451"/>
              <a:gd name="connsiteX7" fmla="*/ 271449 w 432307"/>
              <a:gd name="connsiteY7" fmla="*/ 586606 h 605451"/>
              <a:gd name="connsiteX8" fmla="*/ 268078 w 432307"/>
              <a:gd name="connsiteY8" fmla="*/ 586606 h 605451"/>
              <a:gd name="connsiteX9" fmla="*/ 239081 w 432307"/>
              <a:gd name="connsiteY9" fmla="*/ 605451 h 605451"/>
              <a:gd name="connsiteX10" fmla="*/ 193226 w 432307"/>
              <a:gd name="connsiteY10" fmla="*/ 605451 h 605451"/>
              <a:gd name="connsiteX11" fmla="*/ 164229 w 432307"/>
              <a:gd name="connsiteY11" fmla="*/ 586606 h 605451"/>
              <a:gd name="connsiteX12" fmla="*/ 160761 w 432307"/>
              <a:gd name="connsiteY12" fmla="*/ 586606 h 605451"/>
              <a:gd name="connsiteX13" fmla="*/ 145059 w 432307"/>
              <a:gd name="connsiteY13" fmla="*/ 570837 h 605451"/>
              <a:gd name="connsiteX14" fmla="*/ 154403 w 432307"/>
              <a:gd name="connsiteY14" fmla="*/ 556511 h 605451"/>
              <a:gd name="connsiteX15" fmla="*/ 145059 w 432307"/>
              <a:gd name="connsiteY15" fmla="*/ 542184 h 605451"/>
              <a:gd name="connsiteX16" fmla="*/ 154403 w 432307"/>
              <a:gd name="connsiteY16" fmla="*/ 527762 h 605451"/>
              <a:gd name="connsiteX17" fmla="*/ 145059 w 432307"/>
              <a:gd name="connsiteY17" fmla="*/ 513435 h 605451"/>
              <a:gd name="connsiteX18" fmla="*/ 154403 w 432307"/>
              <a:gd name="connsiteY18" fmla="*/ 499109 h 605451"/>
              <a:gd name="connsiteX19" fmla="*/ 396249 w 432307"/>
              <a:gd name="connsiteY19" fmla="*/ 337144 h 605451"/>
              <a:gd name="connsiteX20" fmla="*/ 426219 w 432307"/>
              <a:gd name="connsiteY20" fmla="*/ 354378 h 605451"/>
              <a:gd name="connsiteX21" fmla="*/ 430651 w 432307"/>
              <a:gd name="connsiteY21" fmla="*/ 371035 h 605451"/>
              <a:gd name="connsiteX22" fmla="*/ 420148 w 432307"/>
              <a:gd name="connsiteY22" fmla="*/ 377101 h 605451"/>
              <a:gd name="connsiteX23" fmla="*/ 414077 w 432307"/>
              <a:gd name="connsiteY23" fmla="*/ 375464 h 605451"/>
              <a:gd name="connsiteX24" fmla="*/ 384107 w 432307"/>
              <a:gd name="connsiteY24" fmla="*/ 358133 h 605451"/>
              <a:gd name="connsiteX25" fmla="*/ 379578 w 432307"/>
              <a:gd name="connsiteY25" fmla="*/ 341573 h 605451"/>
              <a:gd name="connsiteX26" fmla="*/ 396249 w 432307"/>
              <a:gd name="connsiteY26" fmla="*/ 337144 h 605451"/>
              <a:gd name="connsiteX27" fmla="*/ 36058 w 432307"/>
              <a:gd name="connsiteY27" fmla="*/ 337144 h 605451"/>
              <a:gd name="connsiteX28" fmla="*/ 52729 w 432307"/>
              <a:gd name="connsiteY28" fmla="*/ 341573 h 605451"/>
              <a:gd name="connsiteX29" fmla="*/ 48200 w 432307"/>
              <a:gd name="connsiteY29" fmla="*/ 358133 h 605451"/>
              <a:gd name="connsiteX30" fmla="*/ 18230 w 432307"/>
              <a:gd name="connsiteY30" fmla="*/ 375464 h 605451"/>
              <a:gd name="connsiteX31" fmla="*/ 12159 w 432307"/>
              <a:gd name="connsiteY31" fmla="*/ 377101 h 605451"/>
              <a:gd name="connsiteX32" fmla="*/ 1656 w 432307"/>
              <a:gd name="connsiteY32" fmla="*/ 371035 h 605451"/>
              <a:gd name="connsiteX33" fmla="*/ 6088 w 432307"/>
              <a:gd name="connsiteY33" fmla="*/ 354378 h 605451"/>
              <a:gd name="connsiteX34" fmla="*/ 18230 w 432307"/>
              <a:gd name="connsiteY34" fmla="*/ 119232 h 605451"/>
              <a:gd name="connsiteX35" fmla="*/ 48200 w 432307"/>
              <a:gd name="connsiteY35" fmla="*/ 136535 h 605451"/>
              <a:gd name="connsiteX36" fmla="*/ 52729 w 432307"/>
              <a:gd name="connsiteY36" fmla="*/ 153069 h 605451"/>
              <a:gd name="connsiteX37" fmla="*/ 42129 w 432307"/>
              <a:gd name="connsiteY37" fmla="*/ 159125 h 605451"/>
              <a:gd name="connsiteX38" fmla="*/ 36058 w 432307"/>
              <a:gd name="connsiteY38" fmla="*/ 157491 h 605451"/>
              <a:gd name="connsiteX39" fmla="*/ 6088 w 432307"/>
              <a:gd name="connsiteY39" fmla="*/ 140188 h 605451"/>
              <a:gd name="connsiteX40" fmla="*/ 1656 w 432307"/>
              <a:gd name="connsiteY40" fmla="*/ 123654 h 605451"/>
              <a:gd name="connsiteX41" fmla="*/ 18230 w 432307"/>
              <a:gd name="connsiteY41" fmla="*/ 119232 h 605451"/>
              <a:gd name="connsiteX42" fmla="*/ 414077 w 432307"/>
              <a:gd name="connsiteY42" fmla="*/ 119232 h 605451"/>
              <a:gd name="connsiteX43" fmla="*/ 430651 w 432307"/>
              <a:gd name="connsiteY43" fmla="*/ 123654 h 605451"/>
              <a:gd name="connsiteX44" fmla="*/ 426219 w 432307"/>
              <a:gd name="connsiteY44" fmla="*/ 140188 h 605451"/>
              <a:gd name="connsiteX45" fmla="*/ 396249 w 432307"/>
              <a:gd name="connsiteY45" fmla="*/ 157491 h 605451"/>
              <a:gd name="connsiteX46" fmla="*/ 390178 w 432307"/>
              <a:gd name="connsiteY46" fmla="*/ 159125 h 605451"/>
              <a:gd name="connsiteX47" fmla="*/ 379578 w 432307"/>
              <a:gd name="connsiteY47" fmla="*/ 153069 h 605451"/>
              <a:gd name="connsiteX48" fmla="*/ 384107 w 432307"/>
              <a:gd name="connsiteY48" fmla="*/ 136535 h 605451"/>
              <a:gd name="connsiteX49" fmla="*/ 216153 w 432307"/>
              <a:gd name="connsiteY49" fmla="*/ 94416 h 605451"/>
              <a:gd name="connsiteX50" fmla="*/ 372067 w 432307"/>
              <a:gd name="connsiteY50" fmla="*/ 250212 h 605451"/>
              <a:gd name="connsiteX51" fmla="*/ 335376 w 432307"/>
              <a:gd name="connsiteY51" fmla="*/ 361866 h 605451"/>
              <a:gd name="connsiteX52" fmla="*/ 301285 w 432307"/>
              <a:gd name="connsiteY52" fmla="*/ 462269 h 605451"/>
              <a:gd name="connsiteX53" fmla="*/ 286935 w 432307"/>
              <a:gd name="connsiteY53" fmla="*/ 476598 h 605451"/>
              <a:gd name="connsiteX54" fmla="*/ 284046 w 432307"/>
              <a:gd name="connsiteY54" fmla="*/ 476598 h 605451"/>
              <a:gd name="connsiteX55" fmla="*/ 148163 w 432307"/>
              <a:gd name="connsiteY55" fmla="*/ 476598 h 605451"/>
              <a:gd name="connsiteX56" fmla="*/ 145371 w 432307"/>
              <a:gd name="connsiteY56" fmla="*/ 476598 h 605451"/>
              <a:gd name="connsiteX57" fmla="*/ 131021 w 432307"/>
              <a:gd name="connsiteY57" fmla="*/ 462269 h 605451"/>
              <a:gd name="connsiteX58" fmla="*/ 97316 w 432307"/>
              <a:gd name="connsiteY58" fmla="*/ 363501 h 605451"/>
              <a:gd name="connsiteX59" fmla="*/ 60239 w 432307"/>
              <a:gd name="connsiteY59" fmla="*/ 250212 h 605451"/>
              <a:gd name="connsiteX60" fmla="*/ 216153 w 432307"/>
              <a:gd name="connsiteY60" fmla="*/ 94416 h 605451"/>
              <a:gd name="connsiteX61" fmla="*/ 216154 w 432307"/>
              <a:gd name="connsiteY61" fmla="*/ 0 h 605451"/>
              <a:gd name="connsiteX62" fmla="*/ 228256 w 432307"/>
              <a:gd name="connsiteY62" fmla="*/ 12117 h 605451"/>
              <a:gd name="connsiteX63" fmla="*/ 228256 w 432307"/>
              <a:gd name="connsiteY63" fmla="*/ 46735 h 605451"/>
              <a:gd name="connsiteX64" fmla="*/ 216154 w 432307"/>
              <a:gd name="connsiteY64" fmla="*/ 58852 h 605451"/>
              <a:gd name="connsiteX65" fmla="*/ 204052 w 432307"/>
              <a:gd name="connsiteY65" fmla="*/ 46735 h 605451"/>
              <a:gd name="connsiteX66" fmla="*/ 204052 w 432307"/>
              <a:gd name="connsiteY66" fmla="*/ 12117 h 605451"/>
              <a:gd name="connsiteX67" fmla="*/ 216154 w 432307"/>
              <a:gd name="connsiteY67" fmla="*/ 0 h 60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32307" h="605451">
                <a:moveTo>
                  <a:pt x="154403" y="499109"/>
                </a:moveTo>
                <a:lnTo>
                  <a:pt x="277904" y="499109"/>
                </a:lnTo>
                <a:cubicBezTo>
                  <a:pt x="283395" y="501513"/>
                  <a:pt x="287248" y="507089"/>
                  <a:pt x="287248" y="513435"/>
                </a:cubicBezTo>
                <a:cubicBezTo>
                  <a:pt x="287248" y="519877"/>
                  <a:pt x="283395" y="525358"/>
                  <a:pt x="277904" y="527762"/>
                </a:cubicBezTo>
                <a:cubicBezTo>
                  <a:pt x="283395" y="530262"/>
                  <a:pt x="287248" y="535742"/>
                  <a:pt x="287248" y="542184"/>
                </a:cubicBezTo>
                <a:cubicBezTo>
                  <a:pt x="287248" y="548530"/>
                  <a:pt x="283395" y="554011"/>
                  <a:pt x="277904" y="556511"/>
                </a:cubicBezTo>
                <a:cubicBezTo>
                  <a:pt x="283395" y="558914"/>
                  <a:pt x="287248" y="564395"/>
                  <a:pt x="287248" y="570837"/>
                </a:cubicBezTo>
                <a:cubicBezTo>
                  <a:pt x="287248" y="579491"/>
                  <a:pt x="280216" y="586606"/>
                  <a:pt x="271449" y="586606"/>
                </a:cubicBezTo>
                <a:lnTo>
                  <a:pt x="268078" y="586606"/>
                </a:lnTo>
                <a:cubicBezTo>
                  <a:pt x="263165" y="597663"/>
                  <a:pt x="251990" y="605451"/>
                  <a:pt x="239081" y="605451"/>
                </a:cubicBezTo>
                <a:lnTo>
                  <a:pt x="193226" y="605451"/>
                </a:lnTo>
                <a:cubicBezTo>
                  <a:pt x="180221" y="605451"/>
                  <a:pt x="169143" y="597663"/>
                  <a:pt x="164229" y="586606"/>
                </a:cubicBezTo>
                <a:lnTo>
                  <a:pt x="160761" y="586606"/>
                </a:lnTo>
                <a:cubicBezTo>
                  <a:pt x="152091" y="586606"/>
                  <a:pt x="145059" y="579491"/>
                  <a:pt x="145059" y="570837"/>
                </a:cubicBezTo>
                <a:cubicBezTo>
                  <a:pt x="145059" y="564395"/>
                  <a:pt x="148912" y="558914"/>
                  <a:pt x="154403" y="556511"/>
                </a:cubicBezTo>
                <a:cubicBezTo>
                  <a:pt x="148912" y="554011"/>
                  <a:pt x="145059" y="548530"/>
                  <a:pt x="145059" y="542184"/>
                </a:cubicBezTo>
                <a:cubicBezTo>
                  <a:pt x="145059" y="535742"/>
                  <a:pt x="148912" y="530262"/>
                  <a:pt x="154403" y="527762"/>
                </a:cubicBezTo>
                <a:cubicBezTo>
                  <a:pt x="148912" y="525358"/>
                  <a:pt x="145059" y="519877"/>
                  <a:pt x="145059" y="513435"/>
                </a:cubicBezTo>
                <a:cubicBezTo>
                  <a:pt x="145059" y="507089"/>
                  <a:pt x="148912" y="501513"/>
                  <a:pt x="154403" y="499109"/>
                </a:cubicBezTo>
                <a:close/>
                <a:moveTo>
                  <a:pt x="396249" y="337144"/>
                </a:moveTo>
                <a:lnTo>
                  <a:pt x="426219" y="354378"/>
                </a:lnTo>
                <a:cubicBezTo>
                  <a:pt x="432000" y="357748"/>
                  <a:pt x="434024" y="365258"/>
                  <a:pt x="430651" y="371035"/>
                </a:cubicBezTo>
                <a:cubicBezTo>
                  <a:pt x="428435" y="374886"/>
                  <a:pt x="424291" y="377101"/>
                  <a:pt x="420148" y="377101"/>
                </a:cubicBezTo>
                <a:cubicBezTo>
                  <a:pt x="418028" y="377101"/>
                  <a:pt x="416004" y="376620"/>
                  <a:pt x="414077" y="375464"/>
                </a:cubicBezTo>
                <a:lnTo>
                  <a:pt x="384107" y="358133"/>
                </a:lnTo>
                <a:cubicBezTo>
                  <a:pt x="378229" y="354860"/>
                  <a:pt x="376302" y="347350"/>
                  <a:pt x="379578" y="341573"/>
                </a:cubicBezTo>
                <a:cubicBezTo>
                  <a:pt x="382951" y="335796"/>
                  <a:pt x="390371" y="333774"/>
                  <a:pt x="396249" y="337144"/>
                </a:cubicBezTo>
                <a:close/>
                <a:moveTo>
                  <a:pt x="36058" y="337144"/>
                </a:moveTo>
                <a:cubicBezTo>
                  <a:pt x="41839" y="333774"/>
                  <a:pt x="49356" y="335796"/>
                  <a:pt x="52729" y="341573"/>
                </a:cubicBezTo>
                <a:cubicBezTo>
                  <a:pt x="56005" y="347350"/>
                  <a:pt x="54078" y="354860"/>
                  <a:pt x="48200" y="358133"/>
                </a:cubicBezTo>
                <a:lnTo>
                  <a:pt x="18230" y="375464"/>
                </a:lnTo>
                <a:cubicBezTo>
                  <a:pt x="16303" y="376620"/>
                  <a:pt x="14183" y="377101"/>
                  <a:pt x="12159" y="377101"/>
                </a:cubicBezTo>
                <a:cubicBezTo>
                  <a:pt x="7919" y="377101"/>
                  <a:pt x="3872" y="374886"/>
                  <a:pt x="1656" y="371035"/>
                </a:cubicBezTo>
                <a:cubicBezTo>
                  <a:pt x="-1717" y="365258"/>
                  <a:pt x="210" y="357748"/>
                  <a:pt x="6088" y="354378"/>
                </a:cubicBezTo>
                <a:close/>
                <a:moveTo>
                  <a:pt x="18230" y="119232"/>
                </a:moveTo>
                <a:lnTo>
                  <a:pt x="48200" y="136535"/>
                </a:lnTo>
                <a:cubicBezTo>
                  <a:pt x="54078" y="139804"/>
                  <a:pt x="56005" y="147301"/>
                  <a:pt x="52729" y="153069"/>
                </a:cubicBezTo>
                <a:cubicBezTo>
                  <a:pt x="50416" y="156914"/>
                  <a:pt x="46369" y="159125"/>
                  <a:pt x="42129" y="159125"/>
                </a:cubicBezTo>
                <a:cubicBezTo>
                  <a:pt x="40105" y="159125"/>
                  <a:pt x="37985" y="158644"/>
                  <a:pt x="36058" y="157491"/>
                </a:cubicBezTo>
                <a:lnTo>
                  <a:pt x="6088" y="140188"/>
                </a:lnTo>
                <a:cubicBezTo>
                  <a:pt x="210" y="136920"/>
                  <a:pt x="-1717" y="129422"/>
                  <a:pt x="1656" y="123654"/>
                </a:cubicBezTo>
                <a:cubicBezTo>
                  <a:pt x="4932" y="117887"/>
                  <a:pt x="12448" y="115868"/>
                  <a:pt x="18230" y="119232"/>
                </a:cubicBezTo>
                <a:close/>
                <a:moveTo>
                  <a:pt x="414077" y="119232"/>
                </a:moveTo>
                <a:cubicBezTo>
                  <a:pt x="419859" y="115868"/>
                  <a:pt x="427279" y="117887"/>
                  <a:pt x="430651" y="123654"/>
                </a:cubicBezTo>
                <a:cubicBezTo>
                  <a:pt x="434024" y="129422"/>
                  <a:pt x="432097" y="136920"/>
                  <a:pt x="426219" y="140188"/>
                </a:cubicBezTo>
                <a:lnTo>
                  <a:pt x="396249" y="157491"/>
                </a:lnTo>
                <a:cubicBezTo>
                  <a:pt x="394322" y="158644"/>
                  <a:pt x="392202" y="159125"/>
                  <a:pt x="390178" y="159125"/>
                </a:cubicBezTo>
                <a:cubicBezTo>
                  <a:pt x="385938" y="159125"/>
                  <a:pt x="381891" y="156914"/>
                  <a:pt x="379578" y="153069"/>
                </a:cubicBezTo>
                <a:cubicBezTo>
                  <a:pt x="376302" y="147301"/>
                  <a:pt x="378229" y="139804"/>
                  <a:pt x="384107" y="136535"/>
                </a:cubicBezTo>
                <a:close/>
                <a:moveTo>
                  <a:pt x="216153" y="94416"/>
                </a:moveTo>
                <a:cubicBezTo>
                  <a:pt x="302151" y="94416"/>
                  <a:pt x="372067" y="164332"/>
                  <a:pt x="372067" y="250212"/>
                </a:cubicBezTo>
                <a:cubicBezTo>
                  <a:pt x="372067" y="288777"/>
                  <a:pt x="353384" y="325899"/>
                  <a:pt x="335376" y="361866"/>
                </a:cubicBezTo>
                <a:cubicBezTo>
                  <a:pt x="317849" y="396680"/>
                  <a:pt x="301285" y="429667"/>
                  <a:pt x="301285" y="462269"/>
                </a:cubicBezTo>
                <a:cubicBezTo>
                  <a:pt x="301285" y="470155"/>
                  <a:pt x="294832" y="476598"/>
                  <a:pt x="286935" y="476598"/>
                </a:cubicBezTo>
                <a:lnTo>
                  <a:pt x="284046" y="476598"/>
                </a:lnTo>
                <a:lnTo>
                  <a:pt x="148163" y="476598"/>
                </a:lnTo>
                <a:lnTo>
                  <a:pt x="145371" y="476598"/>
                </a:lnTo>
                <a:cubicBezTo>
                  <a:pt x="137377" y="476598"/>
                  <a:pt x="131021" y="470155"/>
                  <a:pt x="131021" y="462269"/>
                </a:cubicBezTo>
                <a:cubicBezTo>
                  <a:pt x="131021" y="431013"/>
                  <a:pt x="114650" y="398219"/>
                  <a:pt x="97316" y="363501"/>
                </a:cubicBezTo>
                <a:cubicBezTo>
                  <a:pt x="79018" y="326860"/>
                  <a:pt x="60239" y="289065"/>
                  <a:pt x="60239" y="250212"/>
                </a:cubicBezTo>
                <a:cubicBezTo>
                  <a:pt x="60239" y="164332"/>
                  <a:pt x="130155" y="94416"/>
                  <a:pt x="216153" y="94416"/>
                </a:cubicBezTo>
                <a:close/>
                <a:moveTo>
                  <a:pt x="216154" y="0"/>
                </a:moveTo>
                <a:cubicBezTo>
                  <a:pt x="222877" y="0"/>
                  <a:pt x="228256" y="5385"/>
                  <a:pt x="228256" y="12117"/>
                </a:cubicBezTo>
                <a:lnTo>
                  <a:pt x="228256" y="46735"/>
                </a:lnTo>
                <a:cubicBezTo>
                  <a:pt x="228256" y="53371"/>
                  <a:pt x="222877" y="58852"/>
                  <a:pt x="216154" y="58852"/>
                </a:cubicBezTo>
                <a:cubicBezTo>
                  <a:pt x="209431" y="58852"/>
                  <a:pt x="204052" y="53371"/>
                  <a:pt x="204052" y="46735"/>
                </a:cubicBezTo>
                <a:lnTo>
                  <a:pt x="204052" y="12117"/>
                </a:lnTo>
                <a:cubicBezTo>
                  <a:pt x="204052" y="5385"/>
                  <a:pt x="209431" y="0"/>
                  <a:pt x="216154" y="0"/>
                </a:cubicBezTo>
                <a:close/>
              </a:path>
            </a:pathLst>
          </a:custGeom>
          <a:solidFill>
            <a:srgbClr val="D0C7B8"/>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business-bars-graphic_70650"/>
          <p:cNvSpPr>
            <a:spLocks noChangeAspect="1"/>
          </p:cNvSpPr>
          <p:nvPr/>
        </p:nvSpPr>
        <p:spPr bwMode="auto">
          <a:xfrm>
            <a:off x="9040104" y="4240131"/>
            <a:ext cx="266261" cy="309575"/>
          </a:xfrm>
          <a:custGeom>
            <a:avLst/>
            <a:gdLst>
              <a:gd name="T0" fmla="*/ 4142 w 5720"/>
              <a:gd name="T1" fmla="*/ 1476 h 6660"/>
              <a:gd name="T2" fmla="*/ 4753 w 5720"/>
              <a:gd name="T3" fmla="*/ 1195 h 6660"/>
              <a:gd name="T4" fmla="*/ 4177 w 5720"/>
              <a:gd name="T5" fmla="*/ 1044 h 6660"/>
              <a:gd name="T6" fmla="*/ 3935 w 5720"/>
              <a:gd name="T7" fmla="*/ 1135 h 6660"/>
              <a:gd name="T8" fmla="*/ 2861 w 5720"/>
              <a:gd name="T9" fmla="*/ 1062 h 6660"/>
              <a:gd name="T10" fmla="*/ 1617 w 5720"/>
              <a:gd name="T11" fmla="*/ 1094 h 6660"/>
              <a:gd name="T12" fmla="*/ 967 w 5720"/>
              <a:gd name="T13" fmla="*/ 852 h 6660"/>
              <a:gd name="T14" fmla="*/ 1176 w 5720"/>
              <a:gd name="T15" fmla="*/ 1287 h 6660"/>
              <a:gd name="T16" fmla="*/ 1210 w 5720"/>
              <a:gd name="T17" fmla="*/ 1311 h 6660"/>
              <a:gd name="T18" fmla="*/ 1488 w 5720"/>
              <a:gd name="T19" fmla="*/ 1476 h 6660"/>
              <a:gd name="T20" fmla="*/ 0 w 5720"/>
              <a:gd name="T21" fmla="*/ 1676 h 6660"/>
              <a:gd name="T22" fmla="*/ 200 w 5720"/>
              <a:gd name="T23" fmla="*/ 3544 h 6660"/>
              <a:gd name="T24" fmla="*/ 403 w 5720"/>
              <a:gd name="T25" fmla="*/ 6460 h 6660"/>
              <a:gd name="T26" fmla="*/ 5116 w 5720"/>
              <a:gd name="T27" fmla="*/ 6660 h 6660"/>
              <a:gd name="T28" fmla="*/ 5316 w 5720"/>
              <a:gd name="T29" fmla="*/ 3544 h 6660"/>
              <a:gd name="T30" fmla="*/ 5720 w 5720"/>
              <a:gd name="T31" fmla="*/ 3344 h 6660"/>
              <a:gd name="T32" fmla="*/ 5520 w 5720"/>
              <a:gd name="T33" fmla="*/ 1476 h 6660"/>
              <a:gd name="T34" fmla="*/ 3558 w 5720"/>
              <a:gd name="T35" fmla="*/ 742 h 6660"/>
              <a:gd name="T36" fmla="*/ 3535 w 5720"/>
              <a:gd name="T37" fmla="*/ 733 h 6660"/>
              <a:gd name="T38" fmla="*/ 2674 w 5720"/>
              <a:gd name="T39" fmla="*/ 1476 h 6660"/>
              <a:gd name="T40" fmla="*/ 2129 w 5720"/>
              <a:gd name="T41" fmla="*/ 699 h 6660"/>
              <a:gd name="T42" fmla="*/ 3480 w 5720"/>
              <a:gd name="T43" fmla="*/ 6260 h 6660"/>
              <a:gd name="T44" fmla="*/ 3280 w 5720"/>
              <a:gd name="T45" fmla="*/ 3733 h 6660"/>
              <a:gd name="T46" fmla="*/ 2240 w 5720"/>
              <a:gd name="T47" fmla="*/ 3933 h 6660"/>
              <a:gd name="T48" fmla="*/ 803 w 5720"/>
              <a:gd name="T49" fmla="*/ 6260 h 6660"/>
              <a:gd name="T50" fmla="*/ 4916 w 5720"/>
              <a:gd name="T51" fmla="*/ 3544 h 6660"/>
              <a:gd name="T52" fmla="*/ 5320 w 5720"/>
              <a:gd name="T53" fmla="*/ 3144 h 6660"/>
              <a:gd name="T54" fmla="*/ 603 w 5720"/>
              <a:gd name="T55" fmla="*/ 3144 h 6660"/>
              <a:gd name="T56" fmla="*/ 400 w 5720"/>
              <a:gd name="T57" fmla="*/ 1876 h 6660"/>
              <a:gd name="T58" fmla="*/ 2240 w 5720"/>
              <a:gd name="T59" fmla="*/ 2730 h 6660"/>
              <a:gd name="T60" fmla="*/ 3280 w 5720"/>
              <a:gd name="T61" fmla="*/ 2930 h 6660"/>
              <a:gd name="T62" fmla="*/ 3480 w 5720"/>
              <a:gd name="T63" fmla="*/ 1876 h 6660"/>
              <a:gd name="T64" fmla="*/ 5320 w 5720"/>
              <a:gd name="T65" fmla="*/ 3144 h 6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0" h="6660">
                <a:moveTo>
                  <a:pt x="5520" y="1476"/>
                </a:moveTo>
                <a:lnTo>
                  <a:pt x="4142" y="1476"/>
                </a:lnTo>
                <a:cubicBezTo>
                  <a:pt x="4263" y="1432"/>
                  <a:pt x="4426" y="1384"/>
                  <a:pt x="4546" y="1388"/>
                </a:cubicBezTo>
                <a:cubicBezTo>
                  <a:pt x="4657" y="1392"/>
                  <a:pt x="4749" y="1305"/>
                  <a:pt x="4753" y="1195"/>
                </a:cubicBezTo>
                <a:cubicBezTo>
                  <a:pt x="4757" y="1085"/>
                  <a:pt x="4670" y="992"/>
                  <a:pt x="4560" y="988"/>
                </a:cubicBezTo>
                <a:cubicBezTo>
                  <a:pt x="4435" y="984"/>
                  <a:pt x="4298" y="1010"/>
                  <a:pt x="4177" y="1044"/>
                </a:cubicBezTo>
                <a:cubicBezTo>
                  <a:pt x="4169" y="1046"/>
                  <a:pt x="4159" y="1049"/>
                  <a:pt x="4149" y="1052"/>
                </a:cubicBezTo>
                <a:cubicBezTo>
                  <a:pt x="4128" y="1056"/>
                  <a:pt x="4020" y="1088"/>
                  <a:pt x="3935" y="1135"/>
                </a:cubicBezTo>
                <a:cubicBezTo>
                  <a:pt x="3985" y="866"/>
                  <a:pt x="3920" y="704"/>
                  <a:pt x="3920" y="704"/>
                </a:cubicBezTo>
                <a:cubicBezTo>
                  <a:pt x="3643" y="0"/>
                  <a:pt x="3057" y="719"/>
                  <a:pt x="2861" y="1062"/>
                </a:cubicBezTo>
                <a:cubicBezTo>
                  <a:pt x="2665" y="687"/>
                  <a:pt x="2264" y="112"/>
                  <a:pt x="1772" y="453"/>
                </a:cubicBezTo>
                <a:cubicBezTo>
                  <a:pt x="1503" y="629"/>
                  <a:pt x="1506" y="867"/>
                  <a:pt x="1617" y="1094"/>
                </a:cubicBezTo>
                <a:cubicBezTo>
                  <a:pt x="1507" y="1036"/>
                  <a:pt x="1367" y="939"/>
                  <a:pt x="1249" y="835"/>
                </a:cubicBezTo>
                <a:cubicBezTo>
                  <a:pt x="1166" y="762"/>
                  <a:pt x="1040" y="770"/>
                  <a:pt x="967" y="852"/>
                </a:cubicBezTo>
                <a:cubicBezTo>
                  <a:pt x="893" y="935"/>
                  <a:pt x="901" y="1062"/>
                  <a:pt x="984" y="1135"/>
                </a:cubicBezTo>
                <a:cubicBezTo>
                  <a:pt x="988" y="1138"/>
                  <a:pt x="1066" y="1207"/>
                  <a:pt x="1176" y="1287"/>
                </a:cubicBezTo>
                <a:cubicBezTo>
                  <a:pt x="1176" y="1287"/>
                  <a:pt x="1176" y="1287"/>
                  <a:pt x="1177" y="1287"/>
                </a:cubicBezTo>
                <a:cubicBezTo>
                  <a:pt x="1187" y="1295"/>
                  <a:pt x="1198" y="1303"/>
                  <a:pt x="1210" y="1311"/>
                </a:cubicBezTo>
                <a:cubicBezTo>
                  <a:pt x="1224" y="1321"/>
                  <a:pt x="1239" y="1331"/>
                  <a:pt x="1253" y="1341"/>
                </a:cubicBezTo>
                <a:cubicBezTo>
                  <a:pt x="1338" y="1398"/>
                  <a:pt x="1416" y="1443"/>
                  <a:pt x="1488" y="1476"/>
                </a:cubicBezTo>
                <a:lnTo>
                  <a:pt x="200" y="1476"/>
                </a:lnTo>
                <a:cubicBezTo>
                  <a:pt x="89" y="1476"/>
                  <a:pt x="0" y="1566"/>
                  <a:pt x="0" y="1676"/>
                </a:cubicBezTo>
                <a:lnTo>
                  <a:pt x="0" y="3344"/>
                </a:lnTo>
                <a:cubicBezTo>
                  <a:pt x="0" y="3455"/>
                  <a:pt x="89" y="3544"/>
                  <a:pt x="200" y="3544"/>
                </a:cubicBezTo>
                <a:lnTo>
                  <a:pt x="403" y="3544"/>
                </a:lnTo>
                <a:lnTo>
                  <a:pt x="403" y="6460"/>
                </a:lnTo>
                <a:cubicBezTo>
                  <a:pt x="403" y="6571"/>
                  <a:pt x="493" y="6660"/>
                  <a:pt x="603" y="6660"/>
                </a:cubicBezTo>
                <a:lnTo>
                  <a:pt x="5116" y="6660"/>
                </a:lnTo>
                <a:cubicBezTo>
                  <a:pt x="5227" y="6660"/>
                  <a:pt x="5316" y="6571"/>
                  <a:pt x="5316" y="6460"/>
                </a:cubicBezTo>
                <a:lnTo>
                  <a:pt x="5316" y="3544"/>
                </a:lnTo>
                <a:lnTo>
                  <a:pt x="5520" y="3544"/>
                </a:lnTo>
                <a:cubicBezTo>
                  <a:pt x="5630" y="3544"/>
                  <a:pt x="5720" y="3455"/>
                  <a:pt x="5720" y="3344"/>
                </a:cubicBezTo>
                <a:lnTo>
                  <a:pt x="5720" y="1676"/>
                </a:lnTo>
                <a:cubicBezTo>
                  <a:pt x="5720" y="1566"/>
                  <a:pt x="5630" y="1476"/>
                  <a:pt x="5520" y="1476"/>
                </a:cubicBezTo>
                <a:close/>
                <a:moveTo>
                  <a:pt x="3535" y="733"/>
                </a:moveTo>
                <a:cubicBezTo>
                  <a:pt x="3545" y="729"/>
                  <a:pt x="3553" y="736"/>
                  <a:pt x="3558" y="742"/>
                </a:cubicBezTo>
                <a:cubicBezTo>
                  <a:pt x="3631" y="836"/>
                  <a:pt x="3236" y="1522"/>
                  <a:pt x="3046" y="1436"/>
                </a:cubicBezTo>
                <a:cubicBezTo>
                  <a:pt x="2997" y="1341"/>
                  <a:pt x="3421" y="777"/>
                  <a:pt x="3535" y="733"/>
                </a:cubicBezTo>
                <a:close/>
                <a:moveTo>
                  <a:pt x="2129" y="699"/>
                </a:moveTo>
                <a:cubicBezTo>
                  <a:pt x="2404" y="776"/>
                  <a:pt x="2594" y="1244"/>
                  <a:pt x="2674" y="1476"/>
                </a:cubicBezTo>
                <a:lnTo>
                  <a:pt x="2442" y="1476"/>
                </a:lnTo>
                <a:cubicBezTo>
                  <a:pt x="2175" y="1209"/>
                  <a:pt x="1610" y="552"/>
                  <a:pt x="2129" y="699"/>
                </a:cubicBezTo>
                <a:close/>
                <a:moveTo>
                  <a:pt x="4916" y="6260"/>
                </a:moveTo>
                <a:lnTo>
                  <a:pt x="3480" y="6260"/>
                </a:lnTo>
                <a:lnTo>
                  <a:pt x="3480" y="3933"/>
                </a:lnTo>
                <a:cubicBezTo>
                  <a:pt x="3480" y="3822"/>
                  <a:pt x="3390" y="3733"/>
                  <a:pt x="3280" y="3733"/>
                </a:cubicBezTo>
                <a:lnTo>
                  <a:pt x="2440" y="3733"/>
                </a:lnTo>
                <a:cubicBezTo>
                  <a:pt x="2329" y="3733"/>
                  <a:pt x="2240" y="3822"/>
                  <a:pt x="2240" y="3933"/>
                </a:cubicBezTo>
                <a:lnTo>
                  <a:pt x="2240" y="6260"/>
                </a:lnTo>
                <a:lnTo>
                  <a:pt x="803" y="6260"/>
                </a:lnTo>
                <a:lnTo>
                  <a:pt x="803" y="3544"/>
                </a:lnTo>
                <a:lnTo>
                  <a:pt x="4916" y="3544"/>
                </a:lnTo>
                <a:lnTo>
                  <a:pt x="4916" y="6260"/>
                </a:lnTo>
                <a:close/>
                <a:moveTo>
                  <a:pt x="5320" y="3144"/>
                </a:moveTo>
                <a:lnTo>
                  <a:pt x="5116" y="3144"/>
                </a:lnTo>
                <a:lnTo>
                  <a:pt x="603" y="3144"/>
                </a:lnTo>
                <a:lnTo>
                  <a:pt x="400" y="3144"/>
                </a:lnTo>
                <a:lnTo>
                  <a:pt x="400" y="1876"/>
                </a:lnTo>
                <a:lnTo>
                  <a:pt x="2240" y="1876"/>
                </a:lnTo>
                <a:lnTo>
                  <a:pt x="2240" y="2730"/>
                </a:lnTo>
                <a:cubicBezTo>
                  <a:pt x="2240" y="2841"/>
                  <a:pt x="2329" y="2930"/>
                  <a:pt x="2440" y="2930"/>
                </a:cubicBezTo>
                <a:lnTo>
                  <a:pt x="3280" y="2930"/>
                </a:lnTo>
                <a:cubicBezTo>
                  <a:pt x="3390" y="2930"/>
                  <a:pt x="3480" y="2841"/>
                  <a:pt x="3480" y="2730"/>
                </a:cubicBezTo>
                <a:lnTo>
                  <a:pt x="3480" y="1876"/>
                </a:lnTo>
                <a:lnTo>
                  <a:pt x="5320" y="1876"/>
                </a:lnTo>
                <a:lnTo>
                  <a:pt x="5320" y="3144"/>
                </a:lnTo>
                <a:close/>
              </a:path>
            </a:pathLst>
          </a:custGeom>
          <a:solidFill>
            <a:srgbClr val="E1DBD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 name="矩形 30"/>
          <p:cNvSpPr/>
          <p:nvPr/>
        </p:nvSpPr>
        <p:spPr>
          <a:xfrm>
            <a:off x="2310181" y="4671585"/>
            <a:ext cx="1016493" cy="261610"/>
          </a:xfrm>
          <a:prstGeom prst="rect">
            <a:avLst/>
          </a:prstGeom>
          <a:noFill/>
        </p:spPr>
        <p:txBody>
          <a:bodyPr wrap="square" rtlCol="0">
            <a:spAutoFit/>
          </a:bodyPr>
          <a:lstStyle/>
          <a:p>
            <a:pPr algn="ctr"/>
            <a:r>
              <a:rPr lang="en-US" altLang="zh-CN" sz="1100" dirty="0">
                <a:solidFill>
                  <a:srgbClr val="988563"/>
                </a:solidFill>
                <a:latin typeface="汉仪大宋简" panose="02010609000101010101" pitchFamily="49" charset="-122"/>
                <a:ea typeface="汉仪大宋简" panose="02010609000101010101" pitchFamily="49" charset="-122"/>
              </a:rPr>
              <a:t>ARMv4</a:t>
            </a:r>
            <a:r>
              <a:rPr lang="zh-CN" altLang="en-US" sz="1100" dirty="0">
                <a:solidFill>
                  <a:srgbClr val="988563"/>
                </a:solidFill>
                <a:latin typeface="汉仪大宋简" panose="02010609000101010101" pitchFamily="49" charset="-122"/>
                <a:ea typeface="汉仪大宋简" panose="02010609000101010101" pitchFamily="49" charset="-122"/>
              </a:rPr>
              <a:t>架构</a:t>
            </a:r>
            <a:endParaRPr lang="zh-CN" altLang="en-US" sz="1100" dirty="0">
              <a:solidFill>
                <a:srgbClr val="988563"/>
              </a:solidFill>
              <a:latin typeface="汉仪大宋简" panose="02010609000101010101" pitchFamily="49" charset="-122"/>
              <a:ea typeface="汉仪大宋简" panose="02010609000101010101" pitchFamily="49" charset="-122"/>
            </a:endParaRPr>
          </a:p>
        </p:txBody>
      </p:sp>
      <p:sp>
        <p:nvSpPr>
          <p:cNvPr id="37" name="矩形 36"/>
          <p:cNvSpPr/>
          <p:nvPr/>
        </p:nvSpPr>
        <p:spPr>
          <a:xfrm>
            <a:off x="6463477" y="4671585"/>
            <a:ext cx="1016493" cy="261610"/>
          </a:xfrm>
          <a:prstGeom prst="rect">
            <a:avLst/>
          </a:prstGeom>
          <a:noFill/>
        </p:spPr>
        <p:txBody>
          <a:bodyPr wrap="square" rtlCol="0">
            <a:spAutoFit/>
          </a:bodyPr>
          <a:lstStyle/>
          <a:p>
            <a:pPr algn="ctr"/>
            <a:r>
              <a:rPr lang="en-US" altLang="zh-CN" sz="1100" dirty="0">
                <a:solidFill>
                  <a:srgbClr val="D0C7B8"/>
                </a:solidFill>
                <a:latin typeface="汉仪大宋简" panose="02010609000101010101" pitchFamily="49" charset="-122"/>
                <a:ea typeface="汉仪大宋简" panose="02010609000101010101" pitchFamily="49" charset="-122"/>
              </a:rPr>
              <a:t>ARMv5</a:t>
            </a:r>
            <a:r>
              <a:rPr lang="zh-CN" altLang="en-US" sz="1100" dirty="0">
                <a:solidFill>
                  <a:srgbClr val="D0C7B8"/>
                </a:solidFill>
                <a:latin typeface="汉仪大宋简" panose="02010609000101010101" pitchFamily="49" charset="-122"/>
                <a:ea typeface="汉仪大宋简" panose="02010609000101010101" pitchFamily="49" charset="-122"/>
              </a:rPr>
              <a:t>架构</a:t>
            </a:r>
            <a:endParaRPr lang="zh-CN" altLang="en-US" sz="1100" dirty="0">
              <a:solidFill>
                <a:srgbClr val="D0C7B8"/>
              </a:solidFill>
              <a:latin typeface="汉仪大宋简" panose="02010609000101010101" pitchFamily="49" charset="-122"/>
              <a:ea typeface="汉仪大宋简" panose="02010609000101010101" pitchFamily="49" charset="-122"/>
            </a:endParaRPr>
          </a:p>
        </p:txBody>
      </p:sp>
      <p:sp>
        <p:nvSpPr>
          <p:cNvPr id="39" name="矩形 38"/>
          <p:cNvSpPr/>
          <p:nvPr/>
        </p:nvSpPr>
        <p:spPr>
          <a:xfrm>
            <a:off x="8348900" y="4889857"/>
            <a:ext cx="1732658" cy="615874"/>
          </a:xfrm>
          <a:prstGeom prst="rect">
            <a:avLst/>
          </a:prstGeom>
        </p:spPr>
        <p:txBody>
          <a:bodyPr wrap="square">
            <a:spAutoFit/>
          </a:bodyPr>
          <a:lstStyle/>
          <a:p>
            <a:pPr algn="ctr">
              <a:lnSpc>
                <a:spcPct val="130000"/>
              </a:lnSpc>
            </a:pP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目前使用最多的是</a:t>
            </a:r>
            <a:r>
              <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rPr>
              <a:t>ARMv7</a:t>
            </a: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以上的架构，更早的架构已经被淘汰或者使用在低端设备上</a:t>
            </a:r>
            <a:endPar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40" name="矩形 39"/>
          <p:cNvSpPr/>
          <p:nvPr/>
        </p:nvSpPr>
        <p:spPr>
          <a:xfrm>
            <a:off x="8664987" y="4671585"/>
            <a:ext cx="1216832" cy="261610"/>
          </a:xfrm>
          <a:prstGeom prst="rect">
            <a:avLst/>
          </a:prstGeom>
          <a:noFill/>
        </p:spPr>
        <p:txBody>
          <a:bodyPr wrap="square" rtlCol="0">
            <a:spAutoFit/>
          </a:bodyPr>
          <a:lstStyle/>
          <a:p>
            <a:pPr algn="ctr"/>
            <a:r>
              <a:rPr lang="en-US" altLang="zh-CN" sz="1100" dirty="0">
                <a:solidFill>
                  <a:srgbClr val="E1DBD1"/>
                </a:solidFill>
                <a:latin typeface="汉仪大宋简" panose="02010609000101010101" pitchFamily="49" charset="-122"/>
                <a:ea typeface="汉仪大宋简" panose="02010609000101010101" pitchFamily="49" charset="-122"/>
              </a:rPr>
              <a:t>ARMv6</a:t>
            </a:r>
            <a:r>
              <a:rPr lang="zh-CN" altLang="en-US" sz="1100" dirty="0">
                <a:solidFill>
                  <a:srgbClr val="E1DBD1"/>
                </a:solidFill>
                <a:latin typeface="汉仪大宋简" panose="02010609000101010101" pitchFamily="49" charset="-122"/>
                <a:ea typeface="汉仪大宋简" panose="02010609000101010101" pitchFamily="49" charset="-122"/>
              </a:rPr>
              <a:t>及以上</a:t>
            </a:r>
            <a:endParaRPr lang="zh-CN" altLang="en-US" sz="1100" dirty="0">
              <a:solidFill>
                <a:srgbClr val="E1DBD1"/>
              </a:solidFill>
              <a:latin typeface="汉仪大宋简" panose="02010609000101010101" pitchFamily="49" charset="-122"/>
              <a:ea typeface="汉仪大宋简" panose="02010609000101010101" pitchFamily="49" charset="-122"/>
            </a:endParaRPr>
          </a:p>
        </p:txBody>
      </p:sp>
      <p:pic>
        <p:nvPicPr>
          <p:cNvPr id="2" name="图片 1" descr="无背景logo"/>
          <p:cNvPicPr>
            <a:picLocks noChangeAspect="1"/>
          </p:cNvPicPr>
          <p:nvPr>
            <p:custDataLst>
              <p:tags r:id="rId1"/>
            </p:custDataLst>
          </p:nvPr>
        </p:nvPicPr>
        <p:blipFill>
          <a:blip r:embed="rId2"/>
          <a:stretch>
            <a:fillRect/>
          </a:stretch>
        </p:blipFill>
        <p:spPr>
          <a:xfrm>
            <a:off x="10072370" y="76200"/>
            <a:ext cx="1689735" cy="858520"/>
          </a:xfrm>
          <a:prstGeom prst="rect">
            <a:avLst/>
          </a:prstGeom>
        </p:spPr>
      </p:pic>
      <p:sp>
        <p:nvSpPr>
          <p:cNvPr id="4" name="矩形 3"/>
          <p:cNvSpPr/>
          <p:nvPr/>
        </p:nvSpPr>
        <p:spPr>
          <a:xfrm>
            <a:off x="6105394" y="4933195"/>
            <a:ext cx="1732658" cy="255776"/>
          </a:xfrm>
          <a:prstGeom prst="rect">
            <a:avLst/>
          </a:prstGeom>
        </p:spPr>
        <p:txBody>
          <a:bodyPr wrap="square">
            <a:spAutoFit/>
          </a:bodyPr>
          <a:lstStyle/>
          <a:p>
            <a:pPr algn="ctr">
              <a:lnSpc>
                <a:spcPct val="130000"/>
              </a:lnSpc>
            </a:pPr>
            <a:r>
              <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rPr>
              <a:t>2000</a:t>
            </a: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年左右</a:t>
            </a:r>
            <a:endPar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5" name="矩形 4"/>
          <p:cNvSpPr/>
          <p:nvPr/>
        </p:nvSpPr>
        <p:spPr>
          <a:xfrm>
            <a:off x="1926835" y="4933195"/>
            <a:ext cx="1732658" cy="255776"/>
          </a:xfrm>
          <a:prstGeom prst="rect">
            <a:avLst/>
          </a:prstGeom>
        </p:spPr>
        <p:txBody>
          <a:bodyPr wrap="square">
            <a:spAutoFit/>
          </a:bodyPr>
          <a:lstStyle/>
          <a:p>
            <a:pPr algn="ctr">
              <a:lnSpc>
                <a:spcPct val="130000"/>
              </a:lnSpc>
            </a:pPr>
            <a:r>
              <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rPr>
              <a:t>1992</a:t>
            </a: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年左右</a:t>
            </a:r>
            <a:endPar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x86</a:t>
            </a:r>
            <a:endPar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endParaRPr>
          </a:p>
        </p:txBody>
      </p:sp>
      <p:sp>
        <p:nvSpPr>
          <p:cNvPr id="8" name="文本框 7"/>
          <p:cNvSpPr txBox="1"/>
          <p:nvPr/>
        </p:nvSpPr>
        <p:spPr>
          <a:xfrm>
            <a:off x="170493" y="578048"/>
            <a:ext cx="4028790" cy="307777"/>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流水线技术</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9" name="箭头: 五边形 2"/>
          <p:cNvSpPr/>
          <p:nvPr/>
        </p:nvSpPr>
        <p:spPr>
          <a:xfrm>
            <a:off x="7962900" y="2597150"/>
            <a:ext cx="2546350" cy="1193800"/>
          </a:xfrm>
          <a:prstGeom prst="homePlate">
            <a:avLst>
              <a:gd name="adj" fmla="val 27128"/>
            </a:avLst>
          </a:prstGeom>
          <a:solidFill>
            <a:srgbClr val="E1DB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五边形 3"/>
          <p:cNvSpPr/>
          <p:nvPr/>
        </p:nvSpPr>
        <p:spPr>
          <a:xfrm>
            <a:off x="5798966" y="2597150"/>
            <a:ext cx="2546350" cy="1193800"/>
          </a:xfrm>
          <a:prstGeom prst="homePlate">
            <a:avLst>
              <a:gd name="adj" fmla="val 27128"/>
            </a:avLst>
          </a:prstGeom>
          <a:solidFill>
            <a:srgbClr val="D0C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五边形 4"/>
          <p:cNvSpPr/>
          <p:nvPr/>
        </p:nvSpPr>
        <p:spPr>
          <a:xfrm>
            <a:off x="3635032" y="2597150"/>
            <a:ext cx="2546350" cy="1193800"/>
          </a:xfrm>
          <a:prstGeom prst="homePlate">
            <a:avLst>
              <a:gd name="adj" fmla="val 27128"/>
            </a:avLst>
          </a:prstGeom>
          <a:solidFill>
            <a:srgbClr val="B8A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五边形 5"/>
          <p:cNvSpPr/>
          <p:nvPr/>
        </p:nvSpPr>
        <p:spPr>
          <a:xfrm>
            <a:off x="1758950" y="2597150"/>
            <a:ext cx="2258498" cy="1193800"/>
          </a:xfrm>
          <a:prstGeom prst="homePlate">
            <a:avLst>
              <a:gd name="adj" fmla="val 27128"/>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994094" y="2784051"/>
            <a:ext cx="1640938" cy="499909"/>
            <a:chOff x="1853321" y="2972920"/>
            <a:chExt cx="1640938" cy="499909"/>
          </a:xfrm>
        </p:grpSpPr>
        <p:sp>
          <p:nvSpPr>
            <p:cNvPr id="14" name="矩形 13"/>
            <p:cNvSpPr/>
            <p:nvPr/>
          </p:nvSpPr>
          <p:spPr>
            <a:xfrm>
              <a:off x="1853321" y="3235200"/>
              <a:ext cx="1640938" cy="237629"/>
            </a:xfrm>
            <a:prstGeom prst="rect">
              <a:avLst/>
            </a:prstGeom>
          </p:spPr>
          <p:txBody>
            <a:bodyPr wrap="square">
              <a:spAutoFit/>
            </a:bodyPr>
            <a:lstStyle/>
            <a:p>
              <a:pPr algn="ctr">
                <a:lnSpc>
                  <a:spcPct val="130000"/>
                </a:lnSpc>
              </a:pPr>
              <a:r>
                <a:rPr kumimoji="1" lang="zh-CN" altLang="en-US" sz="800" dirty="0">
                  <a:solidFill>
                    <a:schemeClr val="bg1"/>
                  </a:solidFill>
                  <a:latin typeface="微软雅黑 Light" panose="020B0502040204020203" pitchFamily="34" charset="-122"/>
                  <a:ea typeface="微软雅黑 Light" panose="020B0502040204020203" pitchFamily="34" charset="-122"/>
                </a:rPr>
                <a:t>五段流水线</a:t>
              </a:r>
              <a:endParaRPr kumimoji="1" lang="zh-CN" altLang="en-US" sz="800" dirty="0">
                <a:solidFill>
                  <a:schemeClr val="bg1"/>
                </a:solidFill>
                <a:latin typeface="微软雅黑 Light" panose="020B0502040204020203" pitchFamily="34" charset="-122"/>
                <a:ea typeface="微软雅黑 Light" panose="020B0502040204020203" pitchFamily="34" charset="-122"/>
              </a:endParaRPr>
            </a:p>
          </p:txBody>
        </p:sp>
        <p:sp>
          <p:nvSpPr>
            <p:cNvPr id="15" name="矩形 14"/>
            <p:cNvSpPr/>
            <p:nvPr/>
          </p:nvSpPr>
          <p:spPr>
            <a:xfrm>
              <a:off x="1898597" y="2972920"/>
              <a:ext cx="1550386" cy="307777"/>
            </a:xfrm>
            <a:prstGeom prst="rect">
              <a:avLst/>
            </a:prstGeom>
            <a:noFill/>
          </p:spPr>
          <p:txBody>
            <a:bodyPr wrap="square" rtlCol="0">
              <a:spAutoFit/>
            </a:bodyPr>
            <a:lstStyle/>
            <a:p>
              <a:pPr algn="ctr"/>
              <a:r>
                <a:rPr lang="en-US" altLang="zh-CN" sz="1400" dirty="0">
                  <a:solidFill>
                    <a:schemeClr val="bg1"/>
                  </a:solidFill>
                  <a:latin typeface="汉仪大宋简" panose="02010609000101010101" pitchFamily="49" charset="-122"/>
                  <a:ea typeface="汉仪大宋简" panose="02010609000101010101" pitchFamily="49" charset="-122"/>
                </a:rPr>
                <a:t>80486</a:t>
              </a:r>
              <a:endParaRPr lang="zh-CN" altLang="en-US" sz="1400" dirty="0">
                <a:solidFill>
                  <a:schemeClr val="bg1"/>
                </a:solidFill>
                <a:latin typeface="汉仪大宋简" panose="02010609000101010101" pitchFamily="49" charset="-122"/>
                <a:ea typeface="汉仪大宋简" panose="02010609000101010101" pitchFamily="49" charset="-122"/>
              </a:endParaRPr>
            </a:p>
          </p:txBody>
        </p:sp>
      </p:grpSp>
      <p:grpSp>
        <p:nvGrpSpPr>
          <p:cNvPr id="16" name="组合 15"/>
          <p:cNvGrpSpPr/>
          <p:nvPr/>
        </p:nvGrpSpPr>
        <p:grpSpPr>
          <a:xfrm>
            <a:off x="4158028" y="2784051"/>
            <a:ext cx="1640938" cy="819997"/>
            <a:chOff x="1853321" y="2972920"/>
            <a:chExt cx="1640938" cy="819997"/>
          </a:xfrm>
        </p:grpSpPr>
        <p:sp>
          <p:nvSpPr>
            <p:cNvPr id="17" name="矩形 16"/>
            <p:cNvSpPr/>
            <p:nvPr/>
          </p:nvSpPr>
          <p:spPr>
            <a:xfrm>
              <a:off x="1853321" y="3235200"/>
              <a:ext cx="1640938" cy="557717"/>
            </a:xfrm>
            <a:prstGeom prst="rect">
              <a:avLst/>
            </a:prstGeom>
          </p:spPr>
          <p:txBody>
            <a:bodyPr wrap="square">
              <a:spAutoFit/>
            </a:bodyPr>
            <a:lstStyle/>
            <a:p>
              <a:pPr algn="ctr">
                <a:lnSpc>
                  <a:spcPct val="130000"/>
                </a:lnSpc>
              </a:pPr>
              <a:r>
                <a:rPr kumimoji="1" lang="zh-CN" altLang="en-US" sz="800" dirty="0">
                  <a:solidFill>
                    <a:schemeClr val="bg1"/>
                  </a:solidFill>
                  <a:latin typeface="微软雅黑 Light" panose="020B0502040204020203" pitchFamily="34" charset="-122"/>
                  <a:ea typeface="微软雅黑 Light" panose="020B0502040204020203" pitchFamily="34" charset="-122"/>
                </a:rPr>
                <a:t>超标量流水线，乱序执行，猜测执行</a:t>
              </a:r>
              <a:r>
                <a:rPr kumimoji="1" lang="en-US" altLang="zh-CN" sz="800" dirty="0">
                  <a:solidFill>
                    <a:schemeClr val="bg1"/>
                  </a:solidFill>
                  <a:latin typeface="微软雅黑 Light" panose="020B0502040204020203" pitchFamily="34" charset="-122"/>
                  <a:ea typeface="微软雅黑 Light" panose="020B0502040204020203" pitchFamily="34" charset="-122"/>
                </a:rPr>
                <a:t>……</a:t>
              </a:r>
              <a:endParaRPr kumimoji="1" lang="en-US" altLang="zh-CN" sz="800" dirty="0">
                <a:solidFill>
                  <a:schemeClr val="bg1"/>
                </a:solidFill>
                <a:latin typeface="微软雅黑 Light" panose="020B0502040204020203" pitchFamily="34" charset="-122"/>
                <a:ea typeface="微软雅黑 Light" panose="020B0502040204020203" pitchFamily="34" charset="-122"/>
              </a:endParaRPr>
            </a:p>
            <a:p>
              <a:pPr algn="ctr">
                <a:lnSpc>
                  <a:spcPct val="130000"/>
                </a:lnSpc>
              </a:pPr>
              <a:r>
                <a:rPr kumimoji="1" lang="zh-CN" altLang="en-US" sz="800" dirty="0">
                  <a:solidFill>
                    <a:schemeClr val="bg1"/>
                  </a:solidFill>
                  <a:latin typeface="微软雅黑 Light" panose="020B0502040204020203" pitchFamily="34" charset="-122"/>
                  <a:ea typeface="微软雅黑 Light" panose="020B0502040204020203" pitchFamily="34" charset="-122"/>
                </a:rPr>
                <a:t>达到</a:t>
              </a:r>
              <a:r>
                <a:rPr kumimoji="1" lang="en-US" altLang="zh-CN" sz="800" dirty="0">
                  <a:solidFill>
                    <a:schemeClr val="bg1"/>
                  </a:solidFill>
                  <a:latin typeface="微软雅黑 Light" panose="020B0502040204020203" pitchFamily="34" charset="-122"/>
                  <a:ea typeface="微软雅黑 Light" panose="020B0502040204020203" pitchFamily="34" charset="-122"/>
                </a:rPr>
                <a:t>12</a:t>
              </a:r>
              <a:r>
                <a:rPr kumimoji="1" lang="zh-CN" altLang="en-US" sz="800" dirty="0">
                  <a:solidFill>
                    <a:schemeClr val="bg1"/>
                  </a:solidFill>
                  <a:latin typeface="微软雅黑 Light" panose="020B0502040204020203" pitchFamily="34" charset="-122"/>
                  <a:ea typeface="微软雅黑 Light" panose="020B0502040204020203" pitchFamily="34" charset="-122"/>
                </a:rPr>
                <a:t>级流水线</a:t>
              </a:r>
              <a:endParaRPr kumimoji="1" lang="zh-CN" altLang="en-US" sz="800" dirty="0">
                <a:solidFill>
                  <a:schemeClr val="bg1"/>
                </a:solidFill>
                <a:latin typeface="微软雅黑 Light" panose="020B0502040204020203" pitchFamily="34" charset="-122"/>
                <a:ea typeface="微软雅黑 Light" panose="020B0502040204020203" pitchFamily="34" charset="-122"/>
              </a:endParaRPr>
            </a:p>
          </p:txBody>
        </p:sp>
        <p:sp>
          <p:nvSpPr>
            <p:cNvPr id="18" name="矩形 17"/>
            <p:cNvSpPr/>
            <p:nvPr/>
          </p:nvSpPr>
          <p:spPr>
            <a:xfrm>
              <a:off x="1898597" y="2972920"/>
              <a:ext cx="1550386" cy="307777"/>
            </a:xfrm>
            <a:prstGeom prst="rect">
              <a:avLst/>
            </a:prstGeom>
            <a:noFill/>
          </p:spPr>
          <p:txBody>
            <a:bodyPr wrap="square" rtlCol="0">
              <a:spAutoFit/>
            </a:bodyPr>
            <a:lstStyle/>
            <a:p>
              <a:pPr algn="ctr"/>
              <a:r>
                <a:rPr lang="en-US" altLang="zh-CN" sz="1400" dirty="0">
                  <a:solidFill>
                    <a:schemeClr val="bg1"/>
                  </a:solidFill>
                  <a:latin typeface="汉仪大宋简" panose="02010609000101010101" pitchFamily="49" charset="-122"/>
                  <a:ea typeface="汉仪大宋简" panose="02010609000101010101" pitchFamily="49" charset="-122"/>
                </a:rPr>
                <a:t>Pentium-Pro</a:t>
              </a:r>
              <a:endParaRPr lang="zh-CN" altLang="en-US" sz="1400" dirty="0">
                <a:solidFill>
                  <a:schemeClr val="bg1"/>
                </a:solidFill>
                <a:latin typeface="汉仪大宋简" panose="02010609000101010101" pitchFamily="49" charset="-122"/>
                <a:ea typeface="汉仪大宋简" panose="02010609000101010101" pitchFamily="49" charset="-122"/>
              </a:endParaRPr>
            </a:p>
          </p:txBody>
        </p:sp>
      </p:grpSp>
      <p:grpSp>
        <p:nvGrpSpPr>
          <p:cNvPr id="19" name="组合 18"/>
          <p:cNvGrpSpPr/>
          <p:nvPr/>
        </p:nvGrpSpPr>
        <p:grpSpPr>
          <a:xfrm>
            <a:off x="6313065" y="2784051"/>
            <a:ext cx="1640938" cy="819997"/>
            <a:chOff x="1853321" y="2972920"/>
            <a:chExt cx="1640938" cy="819997"/>
          </a:xfrm>
        </p:grpSpPr>
        <p:sp>
          <p:nvSpPr>
            <p:cNvPr id="20" name="矩形 19"/>
            <p:cNvSpPr/>
            <p:nvPr/>
          </p:nvSpPr>
          <p:spPr>
            <a:xfrm>
              <a:off x="1853321" y="3235200"/>
              <a:ext cx="1640938" cy="557717"/>
            </a:xfrm>
            <a:prstGeom prst="rect">
              <a:avLst/>
            </a:prstGeom>
          </p:spPr>
          <p:txBody>
            <a:bodyPr wrap="square">
              <a:spAutoFit/>
            </a:bodyPr>
            <a:lstStyle/>
            <a:p>
              <a:pPr algn="ctr">
                <a:lnSpc>
                  <a:spcPct val="130000"/>
                </a:lnSpc>
              </a:pPr>
              <a:r>
                <a:rPr kumimoji="1" lang="zh-CN" altLang="en-US" sz="800" dirty="0">
                  <a:solidFill>
                    <a:schemeClr val="bg1"/>
                  </a:solidFill>
                  <a:latin typeface="微软雅黑 Light" panose="020B0502040204020203" pitchFamily="34" charset="-122"/>
                  <a:ea typeface="微软雅黑 Light" panose="020B0502040204020203" pitchFamily="34" charset="-122"/>
                </a:rPr>
                <a:t>超线程技术，四倍并发总线接口</a:t>
              </a:r>
              <a:endParaRPr kumimoji="1" lang="en-US" altLang="zh-CN" sz="800" dirty="0">
                <a:solidFill>
                  <a:schemeClr val="bg1"/>
                </a:solidFill>
                <a:latin typeface="微软雅黑 Light" panose="020B0502040204020203" pitchFamily="34" charset="-122"/>
                <a:ea typeface="微软雅黑 Light" panose="020B0502040204020203" pitchFamily="34" charset="-122"/>
              </a:endParaRPr>
            </a:p>
            <a:p>
              <a:pPr algn="ctr">
                <a:lnSpc>
                  <a:spcPct val="130000"/>
                </a:lnSpc>
              </a:pPr>
              <a:r>
                <a:rPr kumimoji="1" lang="zh-CN" altLang="en-US" sz="800" dirty="0">
                  <a:solidFill>
                    <a:schemeClr val="bg1"/>
                  </a:solidFill>
                  <a:latin typeface="微软雅黑 Light" panose="020B0502040204020203" pitchFamily="34" charset="-122"/>
                  <a:ea typeface="微软雅黑 Light" panose="020B0502040204020203" pitchFamily="34" charset="-122"/>
                </a:rPr>
                <a:t>为了高时钟频率使用了</a:t>
              </a:r>
              <a:r>
                <a:rPr kumimoji="1" lang="en-US" altLang="zh-CN" sz="800" dirty="0">
                  <a:solidFill>
                    <a:schemeClr val="bg1"/>
                  </a:solidFill>
                  <a:latin typeface="微软雅黑 Light" panose="020B0502040204020203" pitchFamily="34" charset="-122"/>
                  <a:ea typeface="微软雅黑 Light" panose="020B0502040204020203" pitchFamily="34" charset="-122"/>
                </a:rPr>
                <a:t>20</a:t>
              </a:r>
              <a:r>
                <a:rPr kumimoji="1" lang="zh-CN" altLang="en-US" sz="800" dirty="0">
                  <a:solidFill>
                    <a:schemeClr val="bg1"/>
                  </a:solidFill>
                  <a:latin typeface="微软雅黑 Light" panose="020B0502040204020203" pitchFamily="34" charset="-122"/>
                  <a:ea typeface="微软雅黑 Light" panose="020B0502040204020203" pitchFamily="34" charset="-122"/>
                </a:rPr>
                <a:t>级以上的流水线级数</a:t>
              </a:r>
              <a:endParaRPr kumimoji="1" lang="zh-CN" altLang="en-US" sz="800" dirty="0">
                <a:solidFill>
                  <a:schemeClr val="bg1"/>
                </a:soli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1898597" y="2972920"/>
              <a:ext cx="1550386" cy="307777"/>
            </a:xfrm>
            <a:prstGeom prst="rect">
              <a:avLst/>
            </a:prstGeom>
            <a:noFill/>
          </p:spPr>
          <p:txBody>
            <a:bodyPr wrap="square" rtlCol="0">
              <a:spAutoFit/>
            </a:bodyPr>
            <a:lstStyle/>
            <a:p>
              <a:pPr algn="ctr"/>
              <a:r>
                <a:rPr lang="en-US" altLang="zh-CN" sz="1400" dirty="0">
                  <a:solidFill>
                    <a:schemeClr val="bg1"/>
                  </a:solidFill>
                  <a:latin typeface="汉仪大宋简" panose="02010609000101010101" pitchFamily="49" charset="-122"/>
                  <a:ea typeface="汉仪大宋简" panose="02010609000101010101" pitchFamily="49" charset="-122"/>
                </a:rPr>
                <a:t>Pentium4</a:t>
              </a:r>
              <a:endParaRPr lang="zh-CN" altLang="en-US" sz="1400" dirty="0">
                <a:solidFill>
                  <a:schemeClr val="bg1"/>
                </a:solidFill>
                <a:latin typeface="汉仪大宋简" panose="02010609000101010101" pitchFamily="49" charset="-122"/>
                <a:ea typeface="汉仪大宋简" panose="02010609000101010101" pitchFamily="49" charset="-122"/>
              </a:endParaRPr>
            </a:p>
          </p:txBody>
        </p:sp>
      </p:grpSp>
      <p:grpSp>
        <p:nvGrpSpPr>
          <p:cNvPr id="22" name="组合 21"/>
          <p:cNvGrpSpPr/>
          <p:nvPr/>
        </p:nvGrpSpPr>
        <p:grpSpPr>
          <a:xfrm>
            <a:off x="8485896" y="2784051"/>
            <a:ext cx="1640938" cy="499909"/>
            <a:chOff x="1853321" y="2972920"/>
            <a:chExt cx="1640938" cy="499909"/>
          </a:xfrm>
        </p:grpSpPr>
        <p:sp>
          <p:nvSpPr>
            <p:cNvPr id="23" name="矩形 22"/>
            <p:cNvSpPr/>
            <p:nvPr/>
          </p:nvSpPr>
          <p:spPr>
            <a:xfrm>
              <a:off x="1853321" y="3235200"/>
              <a:ext cx="1640938" cy="237629"/>
            </a:xfrm>
            <a:prstGeom prst="rect">
              <a:avLst/>
            </a:prstGeom>
          </p:spPr>
          <p:txBody>
            <a:bodyPr wrap="square">
              <a:spAutoFit/>
            </a:bodyPr>
            <a:lstStyle/>
            <a:p>
              <a:pPr algn="ctr">
                <a:lnSpc>
                  <a:spcPct val="130000"/>
                </a:lnSpc>
              </a:pPr>
              <a:r>
                <a:rPr kumimoji="1" lang="zh-CN" altLang="en-US" sz="800" dirty="0">
                  <a:solidFill>
                    <a:schemeClr val="bg1"/>
                  </a:solidFill>
                  <a:latin typeface="微软雅黑 Light" panose="020B0502040204020203" pitchFamily="34" charset="-122"/>
                  <a:ea typeface="微软雅黑 Light" panose="020B0502040204020203" pitchFamily="34" charset="-122"/>
                </a:rPr>
                <a:t>更多优化，更多扩展</a:t>
              </a:r>
              <a:endParaRPr kumimoji="1" lang="en-US" altLang="zh-CN" sz="800" dirty="0">
                <a:solidFill>
                  <a:schemeClr val="bg1"/>
                </a:solidFill>
                <a:latin typeface="微软雅黑 Light" panose="020B0502040204020203" pitchFamily="34" charset="-122"/>
                <a:ea typeface="微软雅黑 Light" panose="020B0502040204020203" pitchFamily="34" charset="-122"/>
              </a:endParaRPr>
            </a:p>
          </p:txBody>
        </p:sp>
        <p:sp>
          <p:nvSpPr>
            <p:cNvPr id="24" name="矩形 23"/>
            <p:cNvSpPr/>
            <p:nvPr/>
          </p:nvSpPr>
          <p:spPr>
            <a:xfrm>
              <a:off x="1898597" y="2972920"/>
              <a:ext cx="1550386" cy="307777"/>
            </a:xfrm>
            <a:prstGeom prst="rect">
              <a:avLst/>
            </a:prstGeom>
            <a:noFill/>
          </p:spPr>
          <p:txBody>
            <a:bodyPr wrap="square" rtlCol="0">
              <a:spAutoFit/>
            </a:bodyPr>
            <a:lstStyle/>
            <a:p>
              <a:pPr algn="ctr"/>
              <a:r>
                <a:rPr lang="en-US" altLang="zh-CN" sz="1400" dirty="0">
                  <a:solidFill>
                    <a:schemeClr val="bg1"/>
                  </a:solidFill>
                  <a:latin typeface="汉仪大宋简" panose="02010609000101010101" pitchFamily="49" charset="-122"/>
                  <a:ea typeface="汉仪大宋简" panose="02010609000101010101" pitchFamily="49" charset="-122"/>
                </a:rPr>
                <a:t>Core</a:t>
              </a:r>
              <a:r>
                <a:rPr lang="zh-CN" altLang="en-US" sz="1400" dirty="0">
                  <a:solidFill>
                    <a:schemeClr val="bg1"/>
                  </a:solidFill>
                  <a:latin typeface="汉仪大宋简" panose="02010609000101010101" pitchFamily="49" charset="-122"/>
                  <a:ea typeface="汉仪大宋简" panose="02010609000101010101" pitchFamily="49" charset="-122"/>
                </a:rPr>
                <a:t>系列</a:t>
              </a:r>
              <a:endParaRPr lang="zh-CN" altLang="en-US" sz="1400" dirty="0">
                <a:solidFill>
                  <a:schemeClr val="bg1"/>
                </a:solidFill>
                <a:latin typeface="汉仪大宋简" panose="02010609000101010101" pitchFamily="49" charset="-122"/>
                <a:ea typeface="汉仪大宋简" panose="02010609000101010101" pitchFamily="49" charset="-122"/>
              </a:endParaRPr>
            </a:p>
          </p:txBody>
        </p:sp>
      </p:grpSp>
      <p:sp>
        <p:nvSpPr>
          <p:cNvPr id="25" name="business-bars-graphic_70650"/>
          <p:cNvSpPr>
            <a:spLocks noChangeAspect="1"/>
          </p:cNvSpPr>
          <p:nvPr/>
        </p:nvSpPr>
        <p:spPr bwMode="auto">
          <a:xfrm>
            <a:off x="2668482" y="4307127"/>
            <a:ext cx="309575" cy="284466"/>
          </a:xfrm>
          <a:custGeom>
            <a:avLst/>
            <a:gdLst>
              <a:gd name="connsiteX0" fmla="*/ 366665 w 604675"/>
              <a:gd name="connsiteY0" fmla="*/ 388199 h 555632"/>
              <a:gd name="connsiteX1" fmla="*/ 366665 w 604675"/>
              <a:gd name="connsiteY1" fmla="*/ 481413 h 555632"/>
              <a:gd name="connsiteX2" fmla="*/ 426977 w 604675"/>
              <a:gd name="connsiteY2" fmla="*/ 481413 h 555632"/>
              <a:gd name="connsiteX3" fmla="*/ 426977 w 604675"/>
              <a:gd name="connsiteY3" fmla="*/ 388199 h 555632"/>
              <a:gd name="connsiteX4" fmla="*/ 189710 w 604675"/>
              <a:gd name="connsiteY4" fmla="*/ 388199 h 555632"/>
              <a:gd name="connsiteX5" fmla="*/ 189710 w 604675"/>
              <a:gd name="connsiteY5" fmla="*/ 481413 h 555632"/>
              <a:gd name="connsiteX6" fmla="*/ 250022 w 604675"/>
              <a:gd name="connsiteY6" fmla="*/ 481413 h 555632"/>
              <a:gd name="connsiteX7" fmla="*/ 250022 w 604675"/>
              <a:gd name="connsiteY7" fmla="*/ 388199 h 555632"/>
              <a:gd name="connsiteX8" fmla="*/ 366665 w 604675"/>
              <a:gd name="connsiteY8" fmla="*/ 291853 h 555632"/>
              <a:gd name="connsiteX9" fmla="*/ 366665 w 604675"/>
              <a:gd name="connsiteY9" fmla="*/ 385067 h 555632"/>
              <a:gd name="connsiteX10" fmla="*/ 426977 w 604675"/>
              <a:gd name="connsiteY10" fmla="*/ 385067 h 555632"/>
              <a:gd name="connsiteX11" fmla="*/ 426977 w 604675"/>
              <a:gd name="connsiteY11" fmla="*/ 291853 h 555632"/>
              <a:gd name="connsiteX12" fmla="*/ 189710 w 604675"/>
              <a:gd name="connsiteY12" fmla="*/ 291853 h 555632"/>
              <a:gd name="connsiteX13" fmla="*/ 189710 w 604675"/>
              <a:gd name="connsiteY13" fmla="*/ 385067 h 555632"/>
              <a:gd name="connsiteX14" fmla="*/ 250022 w 604675"/>
              <a:gd name="connsiteY14" fmla="*/ 385067 h 555632"/>
              <a:gd name="connsiteX15" fmla="*/ 250022 w 604675"/>
              <a:gd name="connsiteY15" fmla="*/ 291853 h 555632"/>
              <a:gd name="connsiteX16" fmla="*/ 257380 w 604675"/>
              <a:gd name="connsiteY16" fmla="*/ 53277 h 555632"/>
              <a:gd name="connsiteX17" fmla="*/ 359428 w 604675"/>
              <a:gd name="connsiteY17" fmla="*/ 53277 h 555632"/>
              <a:gd name="connsiteX18" fmla="*/ 366665 w 604675"/>
              <a:gd name="connsiteY18" fmla="*/ 60503 h 555632"/>
              <a:gd name="connsiteX19" fmla="*/ 366665 w 604675"/>
              <a:gd name="connsiteY19" fmla="*/ 96030 h 555632"/>
              <a:gd name="connsiteX20" fmla="*/ 557612 w 604675"/>
              <a:gd name="connsiteY20" fmla="*/ 96030 h 555632"/>
              <a:gd name="connsiteX21" fmla="*/ 559301 w 604675"/>
              <a:gd name="connsiteY21" fmla="*/ 97596 h 555632"/>
              <a:gd name="connsiteX22" fmla="*/ 557612 w 604675"/>
              <a:gd name="connsiteY22" fmla="*/ 99162 h 555632"/>
              <a:gd name="connsiteX23" fmla="*/ 366665 w 604675"/>
              <a:gd name="connsiteY23" fmla="*/ 99162 h 555632"/>
              <a:gd name="connsiteX24" fmla="*/ 366665 w 604675"/>
              <a:gd name="connsiteY24" fmla="*/ 192376 h 555632"/>
              <a:gd name="connsiteX25" fmla="*/ 557612 w 604675"/>
              <a:gd name="connsiteY25" fmla="*/ 192376 h 555632"/>
              <a:gd name="connsiteX26" fmla="*/ 559301 w 604675"/>
              <a:gd name="connsiteY26" fmla="*/ 193942 h 555632"/>
              <a:gd name="connsiteX27" fmla="*/ 557612 w 604675"/>
              <a:gd name="connsiteY27" fmla="*/ 195507 h 555632"/>
              <a:gd name="connsiteX28" fmla="*/ 366665 w 604675"/>
              <a:gd name="connsiteY28" fmla="*/ 195507 h 555632"/>
              <a:gd name="connsiteX29" fmla="*/ 366665 w 604675"/>
              <a:gd name="connsiteY29" fmla="*/ 288722 h 555632"/>
              <a:gd name="connsiteX30" fmla="*/ 426977 w 604675"/>
              <a:gd name="connsiteY30" fmla="*/ 288722 h 555632"/>
              <a:gd name="connsiteX31" fmla="*/ 426977 w 604675"/>
              <a:gd name="connsiteY31" fmla="*/ 237177 h 555632"/>
              <a:gd name="connsiteX32" fmla="*/ 434214 w 604675"/>
              <a:gd name="connsiteY32" fmla="*/ 229830 h 555632"/>
              <a:gd name="connsiteX33" fmla="*/ 536262 w 604675"/>
              <a:gd name="connsiteY33" fmla="*/ 229830 h 555632"/>
              <a:gd name="connsiteX34" fmla="*/ 543620 w 604675"/>
              <a:gd name="connsiteY34" fmla="*/ 237177 h 555632"/>
              <a:gd name="connsiteX35" fmla="*/ 543620 w 604675"/>
              <a:gd name="connsiteY35" fmla="*/ 288722 h 555632"/>
              <a:gd name="connsiteX36" fmla="*/ 557612 w 604675"/>
              <a:gd name="connsiteY36" fmla="*/ 288722 h 555632"/>
              <a:gd name="connsiteX37" fmla="*/ 559301 w 604675"/>
              <a:gd name="connsiteY37" fmla="*/ 290287 h 555632"/>
              <a:gd name="connsiteX38" fmla="*/ 557612 w 604675"/>
              <a:gd name="connsiteY38" fmla="*/ 291853 h 555632"/>
              <a:gd name="connsiteX39" fmla="*/ 543620 w 604675"/>
              <a:gd name="connsiteY39" fmla="*/ 291853 h 555632"/>
              <a:gd name="connsiteX40" fmla="*/ 543620 w 604675"/>
              <a:gd name="connsiteY40" fmla="*/ 385067 h 555632"/>
              <a:gd name="connsiteX41" fmla="*/ 557612 w 604675"/>
              <a:gd name="connsiteY41" fmla="*/ 385067 h 555632"/>
              <a:gd name="connsiteX42" fmla="*/ 559301 w 604675"/>
              <a:gd name="connsiteY42" fmla="*/ 386633 h 555632"/>
              <a:gd name="connsiteX43" fmla="*/ 557612 w 604675"/>
              <a:gd name="connsiteY43" fmla="*/ 388199 h 555632"/>
              <a:gd name="connsiteX44" fmla="*/ 543620 w 604675"/>
              <a:gd name="connsiteY44" fmla="*/ 388199 h 555632"/>
              <a:gd name="connsiteX45" fmla="*/ 543620 w 604675"/>
              <a:gd name="connsiteY45" fmla="*/ 481413 h 555632"/>
              <a:gd name="connsiteX46" fmla="*/ 557612 w 604675"/>
              <a:gd name="connsiteY46" fmla="*/ 481413 h 555632"/>
              <a:gd name="connsiteX47" fmla="*/ 559301 w 604675"/>
              <a:gd name="connsiteY47" fmla="*/ 482979 h 555632"/>
              <a:gd name="connsiteX48" fmla="*/ 557612 w 604675"/>
              <a:gd name="connsiteY48" fmla="*/ 484544 h 555632"/>
              <a:gd name="connsiteX49" fmla="*/ 543620 w 604675"/>
              <a:gd name="connsiteY49" fmla="*/ 484544 h 555632"/>
              <a:gd name="connsiteX50" fmla="*/ 536262 w 604675"/>
              <a:gd name="connsiteY50" fmla="*/ 491770 h 555632"/>
              <a:gd name="connsiteX51" fmla="*/ 434214 w 604675"/>
              <a:gd name="connsiteY51" fmla="*/ 491770 h 555632"/>
              <a:gd name="connsiteX52" fmla="*/ 426977 w 604675"/>
              <a:gd name="connsiteY52" fmla="*/ 484544 h 555632"/>
              <a:gd name="connsiteX53" fmla="*/ 366665 w 604675"/>
              <a:gd name="connsiteY53" fmla="*/ 484544 h 555632"/>
              <a:gd name="connsiteX54" fmla="*/ 359428 w 604675"/>
              <a:gd name="connsiteY54" fmla="*/ 491770 h 555632"/>
              <a:gd name="connsiteX55" fmla="*/ 257380 w 604675"/>
              <a:gd name="connsiteY55" fmla="*/ 491770 h 555632"/>
              <a:gd name="connsiteX56" fmla="*/ 250022 w 604675"/>
              <a:gd name="connsiteY56" fmla="*/ 484544 h 555632"/>
              <a:gd name="connsiteX57" fmla="*/ 189710 w 604675"/>
              <a:gd name="connsiteY57" fmla="*/ 484544 h 555632"/>
              <a:gd name="connsiteX58" fmla="*/ 182473 w 604675"/>
              <a:gd name="connsiteY58" fmla="*/ 491770 h 555632"/>
              <a:gd name="connsiteX59" fmla="*/ 80425 w 604675"/>
              <a:gd name="connsiteY59" fmla="*/ 491770 h 555632"/>
              <a:gd name="connsiteX60" fmla="*/ 73187 w 604675"/>
              <a:gd name="connsiteY60" fmla="*/ 484544 h 555632"/>
              <a:gd name="connsiteX61" fmla="*/ 47012 w 604675"/>
              <a:gd name="connsiteY61" fmla="*/ 484544 h 555632"/>
              <a:gd name="connsiteX62" fmla="*/ 45444 w 604675"/>
              <a:gd name="connsiteY62" fmla="*/ 482979 h 555632"/>
              <a:gd name="connsiteX63" fmla="*/ 47012 w 604675"/>
              <a:gd name="connsiteY63" fmla="*/ 481413 h 555632"/>
              <a:gd name="connsiteX64" fmla="*/ 73187 w 604675"/>
              <a:gd name="connsiteY64" fmla="*/ 481413 h 555632"/>
              <a:gd name="connsiteX65" fmla="*/ 73187 w 604675"/>
              <a:gd name="connsiteY65" fmla="*/ 388199 h 555632"/>
              <a:gd name="connsiteX66" fmla="*/ 47012 w 604675"/>
              <a:gd name="connsiteY66" fmla="*/ 388199 h 555632"/>
              <a:gd name="connsiteX67" fmla="*/ 45444 w 604675"/>
              <a:gd name="connsiteY67" fmla="*/ 386633 h 555632"/>
              <a:gd name="connsiteX68" fmla="*/ 47012 w 604675"/>
              <a:gd name="connsiteY68" fmla="*/ 385067 h 555632"/>
              <a:gd name="connsiteX69" fmla="*/ 73187 w 604675"/>
              <a:gd name="connsiteY69" fmla="*/ 385067 h 555632"/>
              <a:gd name="connsiteX70" fmla="*/ 73187 w 604675"/>
              <a:gd name="connsiteY70" fmla="*/ 291853 h 555632"/>
              <a:gd name="connsiteX71" fmla="*/ 47012 w 604675"/>
              <a:gd name="connsiteY71" fmla="*/ 291853 h 555632"/>
              <a:gd name="connsiteX72" fmla="*/ 45444 w 604675"/>
              <a:gd name="connsiteY72" fmla="*/ 290287 h 555632"/>
              <a:gd name="connsiteX73" fmla="*/ 47012 w 604675"/>
              <a:gd name="connsiteY73" fmla="*/ 288722 h 555632"/>
              <a:gd name="connsiteX74" fmla="*/ 73187 w 604675"/>
              <a:gd name="connsiteY74" fmla="*/ 288722 h 555632"/>
              <a:gd name="connsiteX75" fmla="*/ 73187 w 604675"/>
              <a:gd name="connsiteY75" fmla="*/ 237177 h 555632"/>
              <a:gd name="connsiteX76" fmla="*/ 80425 w 604675"/>
              <a:gd name="connsiteY76" fmla="*/ 229830 h 555632"/>
              <a:gd name="connsiteX77" fmla="*/ 182473 w 604675"/>
              <a:gd name="connsiteY77" fmla="*/ 229830 h 555632"/>
              <a:gd name="connsiteX78" fmla="*/ 189710 w 604675"/>
              <a:gd name="connsiteY78" fmla="*/ 237177 h 555632"/>
              <a:gd name="connsiteX79" fmla="*/ 189710 w 604675"/>
              <a:gd name="connsiteY79" fmla="*/ 288722 h 555632"/>
              <a:gd name="connsiteX80" fmla="*/ 250022 w 604675"/>
              <a:gd name="connsiteY80" fmla="*/ 288722 h 555632"/>
              <a:gd name="connsiteX81" fmla="*/ 250022 w 604675"/>
              <a:gd name="connsiteY81" fmla="*/ 195507 h 555632"/>
              <a:gd name="connsiteX82" fmla="*/ 47012 w 604675"/>
              <a:gd name="connsiteY82" fmla="*/ 195507 h 555632"/>
              <a:gd name="connsiteX83" fmla="*/ 45444 w 604675"/>
              <a:gd name="connsiteY83" fmla="*/ 193942 h 555632"/>
              <a:gd name="connsiteX84" fmla="*/ 47012 w 604675"/>
              <a:gd name="connsiteY84" fmla="*/ 192376 h 555632"/>
              <a:gd name="connsiteX85" fmla="*/ 250022 w 604675"/>
              <a:gd name="connsiteY85" fmla="*/ 192376 h 555632"/>
              <a:gd name="connsiteX86" fmla="*/ 250022 w 604675"/>
              <a:gd name="connsiteY86" fmla="*/ 99162 h 555632"/>
              <a:gd name="connsiteX87" fmla="*/ 47012 w 604675"/>
              <a:gd name="connsiteY87" fmla="*/ 99162 h 555632"/>
              <a:gd name="connsiteX88" fmla="*/ 45444 w 604675"/>
              <a:gd name="connsiteY88" fmla="*/ 97596 h 555632"/>
              <a:gd name="connsiteX89" fmla="*/ 47012 w 604675"/>
              <a:gd name="connsiteY89" fmla="*/ 96030 h 555632"/>
              <a:gd name="connsiteX90" fmla="*/ 250022 w 604675"/>
              <a:gd name="connsiteY90" fmla="*/ 96030 h 555632"/>
              <a:gd name="connsiteX91" fmla="*/ 250022 w 604675"/>
              <a:gd name="connsiteY91" fmla="*/ 60503 h 555632"/>
              <a:gd name="connsiteX92" fmla="*/ 257380 w 604675"/>
              <a:gd name="connsiteY92" fmla="*/ 53277 h 555632"/>
              <a:gd name="connsiteX93" fmla="*/ 16043 w 604675"/>
              <a:gd name="connsiteY93" fmla="*/ 0 h 555632"/>
              <a:gd name="connsiteX94" fmla="*/ 32206 w 604675"/>
              <a:gd name="connsiteY94" fmla="*/ 16020 h 555632"/>
              <a:gd name="connsiteX95" fmla="*/ 32206 w 604675"/>
              <a:gd name="connsiteY95" fmla="*/ 523593 h 555632"/>
              <a:gd name="connsiteX96" fmla="*/ 588632 w 604675"/>
              <a:gd name="connsiteY96" fmla="*/ 523593 h 555632"/>
              <a:gd name="connsiteX97" fmla="*/ 604675 w 604675"/>
              <a:gd name="connsiteY97" fmla="*/ 539612 h 555632"/>
              <a:gd name="connsiteX98" fmla="*/ 588632 w 604675"/>
              <a:gd name="connsiteY98" fmla="*/ 555632 h 555632"/>
              <a:gd name="connsiteX99" fmla="*/ 16043 w 604675"/>
              <a:gd name="connsiteY99" fmla="*/ 555632 h 555632"/>
              <a:gd name="connsiteX100" fmla="*/ 0 w 604675"/>
              <a:gd name="connsiteY100" fmla="*/ 539612 h 555632"/>
              <a:gd name="connsiteX101" fmla="*/ 0 w 604675"/>
              <a:gd name="connsiteY101" fmla="*/ 16020 h 555632"/>
              <a:gd name="connsiteX102" fmla="*/ 16043 w 604675"/>
              <a:gd name="connsiteY102" fmla="*/ 0 h 55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4675" h="555632">
                <a:moveTo>
                  <a:pt x="366665" y="388199"/>
                </a:moveTo>
                <a:lnTo>
                  <a:pt x="366665" y="481413"/>
                </a:lnTo>
                <a:lnTo>
                  <a:pt x="426977" y="481413"/>
                </a:lnTo>
                <a:lnTo>
                  <a:pt x="426977" y="388199"/>
                </a:lnTo>
                <a:close/>
                <a:moveTo>
                  <a:pt x="189710" y="388199"/>
                </a:moveTo>
                <a:lnTo>
                  <a:pt x="189710" y="481413"/>
                </a:lnTo>
                <a:lnTo>
                  <a:pt x="250022" y="481413"/>
                </a:lnTo>
                <a:lnTo>
                  <a:pt x="250022" y="388199"/>
                </a:lnTo>
                <a:close/>
                <a:moveTo>
                  <a:pt x="366665" y="291853"/>
                </a:moveTo>
                <a:lnTo>
                  <a:pt x="366665" y="385067"/>
                </a:lnTo>
                <a:lnTo>
                  <a:pt x="426977" y="385067"/>
                </a:lnTo>
                <a:lnTo>
                  <a:pt x="426977" y="291853"/>
                </a:lnTo>
                <a:close/>
                <a:moveTo>
                  <a:pt x="189710" y="291853"/>
                </a:moveTo>
                <a:lnTo>
                  <a:pt x="189710" y="385067"/>
                </a:lnTo>
                <a:lnTo>
                  <a:pt x="250022" y="385067"/>
                </a:lnTo>
                <a:lnTo>
                  <a:pt x="250022" y="291853"/>
                </a:lnTo>
                <a:close/>
                <a:moveTo>
                  <a:pt x="257380" y="53277"/>
                </a:moveTo>
                <a:lnTo>
                  <a:pt x="359428" y="53277"/>
                </a:lnTo>
                <a:cubicBezTo>
                  <a:pt x="363408" y="53277"/>
                  <a:pt x="366665" y="56529"/>
                  <a:pt x="366665" y="60503"/>
                </a:cubicBezTo>
                <a:lnTo>
                  <a:pt x="366665" y="96030"/>
                </a:lnTo>
                <a:lnTo>
                  <a:pt x="557612" y="96030"/>
                </a:lnTo>
                <a:cubicBezTo>
                  <a:pt x="558577" y="96030"/>
                  <a:pt x="559301" y="96753"/>
                  <a:pt x="559301" y="97596"/>
                </a:cubicBezTo>
                <a:cubicBezTo>
                  <a:pt x="559301" y="98439"/>
                  <a:pt x="558577" y="99162"/>
                  <a:pt x="557612" y="99162"/>
                </a:cubicBezTo>
                <a:lnTo>
                  <a:pt x="366665" y="99162"/>
                </a:lnTo>
                <a:lnTo>
                  <a:pt x="366665" y="192376"/>
                </a:lnTo>
                <a:lnTo>
                  <a:pt x="557612" y="192376"/>
                </a:lnTo>
                <a:cubicBezTo>
                  <a:pt x="558577" y="192376"/>
                  <a:pt x="559301" y="193099"/>
                  <a:pt x="559301" y="193942"/>
                </a:cubicBezTo>
                <a:cubicBezTo>
                  <a:pt x="559301" y="194785"/>
                  <a:pt x="558577" y="195507"/>
                  <a:pt x="557612" y="195507"/>
                </a:cubicBezTo>
                <a:lnTo>
                  <a:pt x="366665" y="195507"/>
                </a:lnTo>
                <a:lnTo>
                  <a:pt x="366665" y="288722"/>
                </a:lnTo>
                <a:lnTo>
                  <a:pt x="426977" y="288722"/>
                </a:lnTo>
                <a:lnTo>
                  <a:pt x="426977" y="237177"/>
                </a:lnTo>
                <a:cubicBezTo>
                  <a:pt x="426977" y="233082"/>
                  <a:pt x="430234" y="229830"/>
                  <a:pt x="434214" y="229830"/>
                </a:cubicBezTo>
                <a:lnTo>
                  <a:pt x="536262" y="229830"/>
                </a:lnTo>
                <a:cubicBezTo>
                  <a:pt x="540363" y="229830"/>
                  <a:pt x="543620" y="233082"/>
                  <a:pt x="543620" y="237177"/>
                </a:cubicBezTo>
                <a:lnTo>
                  <a:pt x="543620" y="288722"/>
                </a:lnTo>
                <a:lnTo>
                  <a:pt x="557612" y="288722"/>
                </a:lnTo>
                <a:cubicBezTo>
                  <a:pt x="558577" y="288722"/>
                  <a:pt x="559301" y="289444"/>
                  <a:pt x="559301" y="290287"/>
                </a:cubicBezTo>
                <a:cubicBezTo>
                  <a:pt x="559301" y="291130"/>
                  <a:pt x="558577" y="291853"/>
                  <a:pt x="557612" y="291853"/>
                </a:cubicBezTo>
                <a:lnTo>
                  <a:pt x="543620" y="291853"/>
                </a:lnTo>
                <a:lnTo>
                  <a:pt x="543620" y="385067"/>
                </a:lnTo>
                <a:lnTo>
                  <a:pt x="557612" y="385067"/>
                </a:lnTo>
                <a:cubicBezTo>
                  <a:pt x="558577" y="385067"/>
                  <a:pt x="559301" y="385790"/>
                  <a:pt x="559301" y="386633"/>
                </a:cubicBezTo>
                <a:cubicBezTo>
                  <a:pt x="559301" y="387476"/>
                  <a:pt x="558577" y="388199"/>
                  <a:pt x="557612" y="388199"/>
                </a:cubicBezTo>
                <a:lnTo>
                  <a:pt x="543620" y="388199"/>
                </a:lnTo>
                <a:lnTo>
                  <a:pt x="543620" y="481413"/>
                </a:lnTo>
                <a:lnTo>
                  <a:pt x="557612" y="481413"/>
                </a:lnTo>
                <a:cubicBezTo>
                  <a:pt x="558577" y="481413"/>
                  <a:pt x="559301" y="482136"/>
                  <a:pt x="559301" y="482979"/>
                </a:cubicBezTo>
                <a:cubicBezTo>
                  <a:pt x="559301" y="483822"/>
                  <a:pt x="558577" y="484544"/>
                  <a:pt x="557612" y="484544"/>
                </a:cubicBezTo>
                <a:lnTo>
                  <a:pt x="543620" y="484544"/>
                </a:lnTo>
                <a:cubicBezTo>
                  <a:pt x="543499" y="488518"/>
                  <a:pt x="540243" y="491770"/>
                  <a:pt x="536262" y="491770"/>
                </a:cubicBezTo>
                <a:lnTo>
                  <a:pt x="434214" y="491770"/>
                </a:lnTo>
                <a:cubicBezTo>
                  <a:pt x="430234" y="491770"/>
                  <a:pt x="426977" y="488518"/>
                  <a:pt x="426977" y="484544"/>
                </a:cubicBezTo>
                <a:lnTo>
                  <a:pt x="366665" y="484544"/>
                </a:lnTo>
                <a:cubicBezTo>
                  <a:pt x="366665" y="488518"/>
                  <a:pt x="363408" y="491770"/>
                  <a:pt x="359428" y="491770"/>
                </a:cubicBezTo>
                <a:lnTo>
                  <a:pt x="257380" y="491770"/>
                </a:lnTo>
                <a:cubicBezTo>
                  <a:pt x="253399" y="491770"/>
                  <a:pt x="250142" y="488518"/>
                  <a:pt x="250022" y="484544"/>
                </a:cubicBezTo>
                <a:lnTo>
                  <a:pt x="189710" y="484544"/>
                </a:lnTo>
                <a:cubicBezTo>
                  <a:pt x="189710" y="488518"/>
                  <a:pt x="186453" y="491770"/>
                  <a:pt x="182473" y="491770"/>
                </a:cubicBezTo>
                <a:lnTo>
                  <a:pt x="80425" y="491770"/>
                </a:lnTo>
                <a:cubicBezTo>
                  <a:pt x="76444" y="491770"/>
                  <a:pt x="73187" y="488518"/>
                  <a:pt x="73187" y="484544"/>
                </a:cubicBezTo>
                <a:lnTo>
                  <a:pt x="47012" y="484544"/>
                </a:lnTo>
                <a:cubicBezTo>
                  <a:pt x="46168" y="484544"/>
                  <a:pt x="45444" y="483822"/>
                  <a:pt x="45444" y="482979"/>
                </a:cubicBezTo>
                <a:cubicBezTo>
                  <a:pt x="45444" y="482136"/>
                  <a:pt x="46168" y="481413"/>
                  <a:pt x="47012" y="481413"/>
                </a:cubicBezTo>
                <a:lnTo>
                  <a:pt x="73187" y="481413"/>
                </a:lnTo>
                <a:lnTo>
                  <a:pt x="73187" y="388199"/>
                </a:lnTo>
                <a:lnTo>
                  <a:pt x="47012" y="388199"/>
                </a:lnTo>
                <a:cubicBezTo>
                  <a:pt x="46168" y="388199"/>
                  <a:pt x="45444" y="387476"/>
                  <a:pt x="45444" y="386633"/>
                </a:cubicBezTo>
                <a:cubicBezTo>
                  <a:pt x="45444" y="385790"/>
                  <a:pt x="46168" y="385067"/>
                  <a:pt x="47012" y="385067"/>
                </a:cubicBezTo>
                <a:lnTo>
                  <a:pt x="73187" y="385067"/>
                </a:lnTo>
                <a:lnTo>
                  <a:pt x="73187" y="291853"/>
                </a:lnTo>
                <a:lnTo>
                  <a:pt x="47012" y="291853"/>
                </a:lnTo>
                <a:cubicBezTo>
                  <a:pt x="46168" y="291853"/>
                  <a:pt x="45444" y="291130"/>
                  <a:pt x="45444" y="290287"/>
                </a:cubicBezTo>
                <a:cubicBezTo>
                  <a:pt x="45444" y="289444"/>
                  <a:pt x="46168" y="288722"/>
                  <a:pt x="47012" y="288722"/>
                </a:cubicBezTo>
                <a:lnTo>
                  <a:pt x="73187" y="288722"/>
                </a:lnTo>
                <a:lnTo>
                  <a:pt x="73187" y="237177"/>
                </a:lnTo>
                <a:cubicBezTo>
                  <a:pt x="73187" y="233082"/>
                  <a:pt x="76444" y="229830"/>
                  <a:pt x="80425" y="229830"/>
                </a:cubicBezTo>
                <a:lnTo>
                  <a:pt x="182473" y="229830"/>
                </a:lnTo>
                <a:cubicBezTo>
                  <a:pt x="186453" y="229830"/>
                  <a:pt x="189710" y="233082"/>
                  <a:pt x="189710" y="237177"/>
                </a:cubicBezTo>
                <a:lnTo>
                  <a:pt x="189710" y="288722"/>
                </a:lnTo>
                <a:lnTo>
                  <a:pt x="250022" y="288722"/>
                </a:lnTo>
                <a:lnTo>
                  <a:pt x="250022" y="195507"/>
                </a:lnTo>
                <a:lnTo>
                  <a:pt x="47012" y="195507"/>
                </a:lnTo>
                <a:cubicBezTo>
                  <a:pt x="46168" y="195507"/>
                  <a:pt x="45444" y="194785"/>
                  <a:pt x="45444" y="193942"/>
                </a:cubicBezTo>
                <a:cubicBezTo>
                  <a:pt x="45444" y="193099"/>
                  <a:pt x="46168" y="192376"/>
                  <a:pt x="47012" y="192376"/>
                </a:cubicBezTo>
                <a:lnTo>
                  <a:pt x="250022" y="192376"/>
                </a:lnTo>
                <a:lnTo>
                  <a:pt x="250022" y="99162"/>
                </a:lnTo>
                <a:lnTo>
                  <a:pt x="47012" y="99162"/>
                </a:lnTo>
                <a:cubicBezTo>
                  <a:pt x="46168" y="99162"/>
                  <a:pt x="45444" y="98439"/>
                  <a:pt x="45444" y="97596"/>
                </a:cubicBezTo>
                <a:cubicBezTo>
                  <a:pt x="45444" y="96753"/>
                  <a:pt x="46168" y="96030"/>
                  <a:pt x="47012" y="96030"/>
                </a:cubicBezTo>
                <a:lnTo>
                  <a:pt x="250022" y="96030"/>
                </a:lnTo>
                <a:lnTo>
                  <a:pt x="250022" y="60503"/>
                </a:lnTo>
                <a:cubicBezTo>
                  <a:pt x="250022" y="56529"/>
                  <a:pt x="253279" y="53277"/>
                  <a:pt x="257380" y="53277"/>
                </a:cubicBezTo>
                <a:close/>
                <a:moveTo>
                  <a:pt x="16043" y="0"/>
                </a:moveTo>
                <a:cubicBezTo>
                  <a:pt x="24969" y="0"/>
                  <a:pt x="32206" y="7227"/>
                  <a:pt x="32206" y="16020"/>
                </a:cubicBezTo>
                <a:lnTo>
                  <a:pt x="32206" y="523593"/>
                </a:lnTo>
                <a:lnTo>
                  <a:pt x="588632" y="523593"/>
                </a:lnTo>
                <a:cubicBezTo>
                  <a:pt x="597558" y="523593"/>
                  <a:pt x="604675" y="530699"/>
                  <a:pt x="604675" y="539612"/>
                </a:cubicBezTo>
                <a:cubicBezTo>
                  <a:pt x="604675" y="548526"/>
                  <a:pt x="597558" y="555632"/>
                  <a:pt x="588632" y="555632"/>
                </a:cubicBezTo>
                <a:lnTo>
                  <a:pt x="16043" y="555632"/>
                </a:lnTo>
                <a:cubicBezTo>
                  <a:pt x="7237" y="555632"/>
                  <a:pt x="0" y="548526"/>
                  <a:pt x="0" y="539612"/>
                </a:cubicBezTo>
                <a:lnTo>
                  <a:pt x="0" y="16020"/>
                </a:lnTo>
                <a:cubicBezTo>
                  <a:pt x="0" y="7227"/>
                  <a:pt x="7237" y="0"/>
                  <a:pt x="16043" y="0"/>
                </a:cubicBezTo>
                <a:close/>
              </a:path>
            </a:pathLst>
          </a:custGeom>
          <a:solidFill>
            <a:srgbClr val="988563"/>
          </a:solidFill>
          <a:ln>
            <a:noFill/>
          </a:ln>
        </p:spPr>
      </p:sp>
      <p:sp>
        <p:nvSpPr>
          <p:cNvPr id="26" name="business-bars-graphic_70650"/>
          <p:cNvSpPr>
            <a:spLocks noChangeAspect="1"/>
          </p:cNvSpPr>
          <p:nvPr/>
        </p:nvSpPr>
        <p:spPr bwMode="auto">
          <a:xfrm>
            <a:off x="4654959" y="4307127"/>
            <a:ext cx="258376" cy="309575"/>
          </a:xfrm>
          <a:custGeom>
            <a:avLst/>
            <a:gdLst>
              <a:gd name="connsiteX0" fmla="*/ 485852 w 492308"/>
              <a:gd name="connsiteY0" fmla="*/ 451239 h 589863"/>
              <a:gd name="connsiteX1" fmla="*/ 492308 w 492308"/>
              <a:gd name="connsiteY1" fmla="*/ 497178 h 589863"/>
              <a:gd name="connsiteX2" fmla="*/ 488273 w 492308"/>
              <a:gd name="connsiteY2" fmla="*/ 496373 h 589863"/>
              <a:gd name="connsiteX3" fmla="*/ 475360 w 492308"/>
              <a:gd name="connsiteY3" fmla="*/ 562461 h 589863"/>
              <a:gd name="connsiteX4" fmla="*/ 414024 w 492308"/>
              <a:gd name="connsiteY4" fmla="*/ 589863 h 589863"/>
              <a:gd name="connsiteX5" fmla="*/ 387392 w 492308"/>
              <a:gd name="connsiteY5" fmla="*/ 589863 h 589863"/>
              <a:gd name="connsiteX6" fmla="*/ 233245 w 492308"/>
              <a:gd name="connsiteY6" fmla="*/ 526193 h 589863"/>
              <a:gd name="connsiteX7" fmla="*/ 93626 w 492308"/>
              <a:gd name="connsiteY7" fmla="*/ 485895 h 589863"/>
              <a:gd name="connsiteX8" fmla="*/ 81520 w 492308"/>
              <a:gd name="connsiteY8" fmla="*/ 477030 h 589863"/>
              <a:gd name="connsiteX9" fmla="*/ 91205 w 492308"/>
              <a:gd name="connsiteY9" fmla="*/ 464940 h 589863"/>
              <a:gd name="connsiteX10" fmla="*/ 248579 w 492308"/>
              <a:gd name="connsiteY10" fmla="*/ 511686 h 589863"/>
              <a:gd name="connsiteX11" fmla="*/ 413217 w 492308"/>
              <a:gd name="connsiteY11" fmla="*/ 568102 h 589863"/>
              <a:gd name="connsiteX12" fmla="*/ 458412 w 492308"/>
              <a:gd name="connsiteY12" fmla="*/ 549565 h 589863"/>
              <a:gd name="connsiteX13" fmla="*/ 465675 w 492308"/>
              <a:gd name="connsiteY13" fmla="*/ 492343 h 589863"/>
              <a:gd name="connsiteX14" fmla="*/ 447113 w 492308"/>
              <a:gd name="connsiteY14" fmla="*/ 489119 h 589863"/>
              <a:gd name="connsiteX15" fmla="*/ 453562 w 492308"/>
              <a:gd name="connsiteY15" fmla="*/ 404600 h 589863"/>
              <a:gd name="connsiteX16" fmla="*/ 475336 w 492308"/>
              <a:gd name="connsiteY16" fmla="*/ 434373 h 589863"/>
              <a:gd name="connsiteX17" fmla="*/ 432595 w 492308"/>
              <a:gd name="connsiteY17" fmla="*/ 477021 h 589863"/>
              <a:gd name="connsiteX18" fmla="*/ 403563 w 492308"/>
              <a:gd name="connsiteY18" fmla="*/ 456904 h 589863"/>
              <a:gd name="connsiteX19" fmla="*/ 258279 w 492308"/>
              <a:gd name="connsiteY19" fmla="*/ 178915 h 589863"/>
              <a:gd name="connsiteX20" fmla="*/ 442300 w 492308"/>
              <a:gd name="connsiteY20" fmla="*/ 391628 h 589863"/>
              <a:gd name="connsiteX21" fmla="*/ 388224 w 492308"/>
              <a:gd name="connsiteY21" fmla="*/ 447223 h 589863"/>
              <a:gd name="connsiteX22" fmla="*/ 171919 w 492308"/>
              <a:gd name="connsiteY22" fmla="*/ 263516 h 589863"/>
              <a:gd name="connsiteX23" fmla="*/ 258279 w 492308"/>
              <a:gd name="connsiteY23" fmla="*/ 178915 h 589863"/>
              <a:gd name="connsiteX24" fmla="*/ 119450 w 492308"/>
              <a:gd name="connsiteY24" fmla="*/ 0 h 589863"/>
              <a:gd name="connsiteX25" fmla="*/ 238900 w 492308"/>
              <a:gd name="connsiteY25" fmla="*/ 119255 h 589863"/>
              <a:gd name="connsiteX26" fmla="*/ 119450 w 492308"/>
              <a:gd name="connsiteY26" fmla="*/ 238510 h 589863"/>
              <a:gd name="connsiteX27" fmla="*/ 0 w 492308"/>
              <a:gd name="connsiteY27" fmla="*/ 119255 h 589863"/>
              <a:gd name="connsiteX28" fmla="*/ 119450 w 492308"/>
              <a:gd name="connsiteY28" fmla="*/ 0 h 58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2308" h="589863">
                <a:moveTo>
                  <a:pt x="485852" y="451239"/>
                </a:moveTo>
                <a:lnTo>
                  <a:pt x="492308" y="497178"/>
                </a:lnTo>
                <a:lnTo>
                  <a:pt x="488273" y="496373"/>
                </a:lnTo>
                <a:cubicBezTo>
                  <a:pt x="490694" y="513298"/>
                  <a:pt x="491501" y="540700"/>
                  <a:pt x="475360" y="562461"/>
                </a:cubicBezTo>
                <a:cubicBezTo>
                  <a:pt x="462447" y="579386"/>
                  <a:pt x="442271" y="589057"/>
                  <a:pt x="414024" y="589863"/>
                </a:cubicBezTo>
                <a:cubicBezTo>
                  <a:pt x="404340" y="589863"/>
                  <a:pt x="395462" y="589863"/>
                  <a:pt x="387392" y="589863"/>
                </a:cubicBezTo>
                <a:cubicBezTo>
                  <a:pt x="318792" y="589863"/>
                  <a:pt x="282475" y="580192"/>
                  <a:pt x="233245" y="526193"/>
                </a:cubicBezTo>
                <a:cubicBezTo>
                  <a:pt x="184822" y="474612"/>
                  <a:pt x="95240" y="485895"/>
                  <a:pt x="93626" y="485895"/>
                </a:cubicBezTo>
                <a:cubicBezTo>
                  <a:pt x="87976" y="486701"/>
                  <a:pt x="82327" y="482671"/>
                  <a:pt x="81520" y="477030"/>
                </a:cubicBezTo>
                <a:cubicBezTo>
                  <a:pt x="80713" y="470582"/>
                  <a:pt x="85555" y="465746"/>
                  <a:pt x="91205" y="464940"/>
                </a:cubicBezTo>
                <a:cubicBezTo>
                  <a:pt x="95240" y="464134"/>
                  <a:pt x="192893" y="452045"/>
                  <a:pt x="248579" y="511686"/>
                </a:cubicBezTo>
                <a:cubicBezTo>
                  <a:pt x="297002" y="564073"/>
                  <a:pt x="325249" y="570520"/>
                  <a:pt x="413217" y="568102"/>
                </a:cubicBezTo>
                <a:cubicBezTo>
                  <a:pt x="434200" y="567296"/>
                  <a:pt x="449534" y="561655"/>
                  <a:pt x="458412" y="549565"/>
                </a:cubicBezTo>
                <a:cubicBezTo>
                  <a:pt x="471325" y="531029"/>
                  <a:pt x="468097" y="503626"/>
                  <a:pt x="465675" y="492343"/>
                </a:cubicBezTo>
                <a:lnTo>
                  <a:pt x="447113" y="489119"/>
                </a:lnTo>
                <a:close/>
                <a:moveTo>
                  <a:pt x="453562" y="404600"/>
                </a:moveTo>
                <a:lnTo>
                  <a:pt x="475336" y="434373"/>
                </a:lnTo>
                <a:lnTo>
                  <a:pt x="432595" y="477021"/>
                </a:lnTo>
                <a:lnTo>
                  <a:pt x="403563" y="456904"/>
                </a:lnTo>
                <a:close/>
                <a:moveTo>
                  <a:pt x="258279" y="178915"/>
                </a:moveTo>
                <a:lnTo>
                  <a:pt x="442300" y="391628"/>
                </a:lnTo>
                <a:lnTo>
                  <a:pt x="388224" y="447223"/>
                </a:lnTo>
                <a:lnTo>
                  <a:pt x="171919" y="263516"/>
                </a:lnTo>
                <a:cubicBezTo>
                  <a:pt x="171919" y="263516"/>
                  <a:pt x="230838" y="230482"/>
                  <a:pt x="258279" y="178915"/>
                </a:cubicBezTo>
                <a:close/>
                <a:moveTo>
                  <a:pt x="119450" y="0"/>
                </a:moveTo>
                <a:cubicBezTo>
                  <a:pt x="185420" y="0"/>
                  <a:pt x="238900" y="53392"/>
                  <a:pt x="238900" y="119255"/>
                </a:cubicBezTo>
                <a:cubicBezTo>
                  <a:pt x="238900" y="185118"/>
                  <a:pt x="185420" y="238510"/>
                  <a:pt x="119450" y="238510"/>
                </a:cubicBezTo>
                <a:cubicBezTo>
                  <a:pt x="53480" y="238510"/>
                  <a:pt x="0" y="185118"/>
                  <a:pt x="0" y="119255"/>
                </a:cubicBezTo>
                <a:cubicBezTo>
                  <a:pt x="0" y="53392"/>
                  <a:pt x="53480" y="0"/>
                  <a:pt x="119450" y="0"/>
                </a:cubicBezTo>
                <a:close/>
              </a:path>
            </a:pathLst>
          </a:custGeom>
          <a:solidFill>
            <a:srgbClr val="B8AA92"/>
          </a:solidFill>
          <a:ln>
            <a:noFill/>
          </a:ln>
        </p:spPr>
        <p:txBody>
          <a:bodyPr/>
          <a:lstStyle/>
          <a:p>
            <a:endParaRPr lang="zh-CN" altLang="en-US"/>
          </a:p>
        </p:txBody>
      </p:sp>
      <p:sp>
        <p:nvSpPr>
          <p:cNvPr id="27" name="business-bars-graphic_70650"/>
          <p:cNvSpPr>
            <a:spLocks noChangeAspect="1"/>
          </p:cNvSpPr>
          <p:nvPr/>
        </p:nvSpPr>
        <p:spPr bwMode="auto">
          <a:xfrm>
            <a:off x="6851098" y="4282018"/>
            <a:ext cx="221043" cy="309575"/>
          </a:xfrm>
          <a:custGeom>
            <a:avLst/>
            <a:gdLst>
              <a:gd name="connsiteX0" fmla="*/ 154403 w 432307"/>
              <a:gd name="connsiteY0" fmla="*/ 499109 h 605451"/>
              <a:gd name="connsiteX1" fmla="*/ 277904 w 432307"/>
              <a:gd name="connsiteY1" fmla="*/ 499109 h 605451"/>
              <a:gd name="connsiteX2" fmla="*/ 287248 w 432307"/>
              <a:gd name="connsiteY2" fmla="*/ 513435 h 605451"/>
              <a:gd name="connsiteX3" fmla="*/ 277904 w 432307"/>
              <a:gd name="connsiteY3" fmla="*/ 527762 h 605451"/>
              <a:gd name="connsiteX4" fmla="*/ 287248 w 432307"/>
              <a:gd name="connsiteY4" fmla="*/ 542184 h 605451"/>
              <a:gd name="connsiteX5" fmla="*/ 277904 w 432307"/>
              <a:gd name="connsiteY5" fmla="*/ 556511 h 605451"/>
              <a:gd name="connsiteX6" fmla="*/ 287248 w 432307"/>
              <a:gd name="connsiteY6" fmla="*/ 570837 h 605451"/>
              <a:gd name="connsiteX7" fmla="*/ 271449 w 432307"/>
              <a:gd name="connsiteY7" fmla="*/ 586606 h 605451"/>
              <a:gd name="connsiteX8" fmla="*/ 268078 w 432307"/>
              <a:gd name="connsiteY8" fmla="*/ 586606 h 605451"/>
              <a:gd name="connsiteX9" fmla="*/ 239081 w 432307"/>
              <a:gd name="connsiteY9" fmla="*/ 605451 h 605451"/>
              <a:gd name="connsiteX10" fmla="*/ 193226 w 432307"/>
              <a:gd name="connsiteY10" fmla="*/ 605451 h 605451"/>
              <a:gd name="connsiteX11" fmla="*/ 164229 w 432307"/>
              <a:gd name="connsiteY11" fmla="*/ 586606 h 605451"/>
              <a:gd name="connsiteX12" fmla="*/ 160761 w 432307"/>
              <a:gd name="connsiteY12" fmla="*/ 586606 h 605451"/>
              <a:gd name="connsiteX13" fmla="*/ 145059 w 432307"/>
              <a:gd name="connsiteY13" fmla="*/ 570837 h 605451"/>
              <a:gd name="connsiteX14" fmla="*/ 154403 w 432307"/>
              <a:gd name="connsiteY14" fmla="*/ 556511 h 605451"/>
              <a:gd name="connsiteX15" fmla="*/ 145059 w 432307"/>
              <a:gd name="connsiteY15" fmla="*/ 542184 h 605451"/>
              <a:gd name="connsiteX16" fmla="*/ 154403 w 432307"/>
              <a:gd name="connsiteY16" fmla="*/ 527762 h 605451"/>
              <a:gd name="connsiteX17" fmla="*/ 145059 w 432307"/>
              <a:gd name="connsiteY17" fmla="*/ 513435 h 605451"/>
              <a:gd name="connsiteX18" fmla="*/ 154403 w 432307"/>
              <a:gd name="connsiteY18" fmla="*/ 499109 h 605451"/>
              <a:gd name="connsiteX19" fmla="*/ 396249 w 432307"/>
              <a:gd name="connsiteY19" fmla="*/ 337144 h 605451"/>
              <a:gd name="connsiteX20" fmla="*/ 426219 w 432307"/>
              <a:gd name="connsiteY20" fmla="*/ 354378 h 605451"/>
              <a:gd name="connsiteX21" fmla="*/ 430651 w 432307"/>
              <a:gd name="connsiteY21" fmla="*/ 371035 h 605451"/>
              <a:gd name="connsiteX22" fmla="*/ 420148 w 432307"/>
              <a:gd name="connsiteY22" fmla="*/ 377101 h 605451"/>
              <a:gd name="connsiteX23" fmla="*/ 414077 w 432307"/>
              <a:gd name="connsiteY23" fmla="*/ 375464 h 605451"/>
              <a:gd name="connsiteX24" fmla="*/ 384107 w 432307"/>
              <a:gd name="connsiteY24" fmla="*/ 358133 h 605451"/>
              <a:gd name="connsiteX25" fmla="*/ 379578 w 432307"/>
              <a:gd name="connsiteY25" fmla="*/ 341573 h 605451"/>
              <a:gd name="connsiteX26" fmla="*/ 396249 w 432307"/>
              <a:gd name="connsiteY26" fmla="*/ 337144 h 605451"/>
              <a:gd name="connsiteX27" fmla="*/ 36058 w 432307"/>
              <a:gd name="connsiteY27" fmla="*/ 337144 h 605451"/>
              <a:gd name="connsiteX28" fmla="*/ 52729 w 432307"/>
              <a:gd name="connsiteY28" fmla="*/ 341573 h 605451"/>
              <a:gd name="connsiteX29" fmla="*/ 48200 w 432307"/>
              <a:gd name="connsiteY29" fmla="*/ 358133 h 605451"/>
              <a:gd name="connsiteX30" fmla="*/ 18230 w 432307"/>
              <a:gd name="connsiteY30" fmla="*/ 375464 h 605451"/>
              <a:gd name="connsiteX31" fmla="*/ 12159 w 432307"/>
              <a:gd name="connsiteY31" fmla="*/ 377101 h 605451"/>
              <a:gd name="connsiteX32" fmla="*/ 1656 w 432307"/>
              <a:gd name="connsiteY32" fmla="*/ 371035 h 605451"/>
              <a:gd name="connsiteX33" fmla="*/ 6088 w 432307"/>
              <a:gd name="connsiteY33" fmla="*/ 354378 h 605451"/>
              <a:gd name="connsiteX34" fmla="*/ 18230 w 432307"/>
              <a:gd name="connsiteY34" fmla="*/ 119232 h 605451"/>
              <a:gd name="connsiteX35" fmla="*/ 48200 w 432307"/>
              <a:gd name="connsiteY35" fmla="*/ 136535 h 605451"/>
              <a:gd name="connsiteX36" fmla="*/ 52729 w 432307"/>
              <a:gd name="connsiteY36" fmla="*/ 153069 h 605451"/>
              <a:gd name="connsiteX37" fmla="*/ 42129 w 432307"/>
              <a:gd name="connsiteY37" fmla="*/ 159125 h 605451"/>
              <a:gd name="connsiteX38" fmla="*/ 36058 w 432307"/>
              <a:gd name="connsiteY38" fmla="*/ 157491 h 605451"/>
              <a:gd name="connsiteX39" fmla="*/ 6088 w 432307"/>
              <a:gd name="connsiteY39" fmla="*/ 140188 h 605451"/>
              <a:gd name="connsiteX40" fmla="*/ 1656 w 432307"/>
              <a:gd name="connsiteY40" fmla="*/ 123654 h 605451"/>
              <a:gd name="connsiteX41" fmla="*/ 18230 w 432307"/>
              <a:gd name="connsiteY41" fmla="*/ 119232 h 605451"/>
              <a:gd name="connsiteX42" fmla="*/ 414077 w 432307"/>
              <a:gd name="connsiteY42" fmla="*/ 119232 h 605451"/>
              <a:gd name="connsiteX43" fmla="*/ 430651 w 432307"/>
              <a:gd name="connsiteY43" fmla="*/ 123654 h 605451"/>
              <a:gd name="connsiteX44" fmla="*/ 426219 w 432307"/>
              <a:gd name="connsiteY44" fmla="*/ 140188 h 605451"/>
              <a:gd name="connsiteX45" fmla="*/ 396249 w 432307"/>
              <a:gd name="connsiteY45" fmla="*/ 157491 h 605451"/>
              <a:gd name="connsiteX46" fmla="*/ 390178 w 432307"/>
              <a:gd name="connsiteY46" fmla="*/ 159125 h 605451"/>
              <a:gd name="connsiteX47" fmla="*/ 379578 w 432307"/>
              <a:gd name="connsiteY47" fmla="*/ 153069 h 605451"/>
              <a:gd name="connsiteX48" fmla="*/ 384107 w 432307"/>
              <a:gd name="connsiteY48" fmla="*/ 136535 h 605451"/>
              <a:gd name="connsiteX49" fmla="*/ 216153 w 432307"/>
              <a:gd name="connsiteY49" fmla="*/ 94416 h 605451"/>
              <a:gd name="connsiteX50" fmla="*/ 372067 w 432307"/>
              <a:gd name="connsiteY50" fmla="*/ 250212 h 605451"/>
              <a:gd name="connsiteX51" fmla="*/ 335376 w 432307"/>
              <a:gd name="connsiteY51" fmla="*/ 361866 h 605451"/>
              <a:gd name="connsiteX52" fmla="*/ 301285 w 432307"/>
              <a:gd name="connsiteY52" fmla="*/ 462269 h 605451"/>
              <a:gd name="connsiteX53" fmla="*/ 286935 w 432307"/>
              <a:gd name="connsiteY53" fmla="*/ 476598 h 605451"/>
              <a:gd name="connsiteX54" fmla="*/ 284046 w 432307"/>
              <a:gd name="connsiteY54" fmla="*/ 476598 h 605451"/>
              <a:gd name="connsiteX55" fmla="*/ 148163 w 432307"/>
              <a:gd name="connsiteY55" fmla="*/ 476598 h 605451"/>
              <a:gd name="connsiteX56" fmla="*/ 145371 w 432307"/>
              <a:gd name="connsiteY56" fmla="*/ 476598 h 605451"/>
              <a:gd name="connsiteX57" fmla="*/ 131021 w 432307"/>
              <a:gd name="connsiteY57" fmla="*/ 462269 h 605451"/>
              <a:gd name="connsiteX58" fmla="*/ 97316 w 432307"/>
              <a:gd name="connsiteY58" fmla="*/ 363501 h 605451"/>
              <a:gd name="connsiteX59" fmla="*/ 60239 w 432307"/>
              <a:gd name="connsiteY59" fmla="*/ 250212 h 605451"/>
              <a:gd name="connsiteX60" fmla="*/ 216153 w 432307"/>
              <a:gd name="connsiteY60" fmla="*/ 94416 h 605451"/>
              <a:gd name="connsiteX61" fmla="*/ 216154 w 432307"/>
              <a:gd name="connsiteY61" fmla="*/ 0 h 605451"/>
              <a:gd name="connsiteX62" fmla="*/ 228256 w 432307"/>
              <a:gd name="connsiteY62" fmla="*/ 12117 h 605451"/>
              <a:gd name="connsiteX63" fmla="*/ 228256 w 432307"/>
              <a:gd name="connsiteY63" fmla="*/ 46735 h 605451"/>
              <a:gd name="connsiteX64" fmla="*/ 216154 w 432307"/>
              <a:gd name="connsiteY64" fmla="*/ 58852 h 605451"/>
              <a:gd name="connsiteX65" fmla="*/ 204052 w 432307"/>
              <a:gd name="connsiteY65" fmla="*/ 46735 h 605451"/>
              <a:gd name="connsiteX66" fmla="*/ 204052 w 432307"/>
              <a:gd name="connsiteY66" fmla="*/ 12117 h 605451"/>
              <a:gd name="connsiteX67" fmla="*/ 216154 w 432307"/>
              <a:gd name="connsiteY67" fmla="*/ 0 h 60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32307" h="605451">
                <a:moveTo>
                  <a:pt x="154403" y="499109"/>
                </a:moveTo>
                <a:lnTo>
                  <a:pt x="277904" y="499109"/>
                </a:lnTo>
                <a:cubicBezTo>
                  <a:pt x="283395" y="501513"/>
                  <a:pt x="287248" y="507089"/>
                  <a:pt x="287248" y="513435"/>
                </a:cubicBezTo>
                <a:cubicBezTo>
                  <a:pt x="287248" y="519877"/>
                  <a:pt x="283395" y="525358"/>
                  <a:pt x="277904" y="527762"/>
                </a:cubicBezTo>
                <a:cubicBezTo>
                  <a:pt x="283395" y="530262"/>
                  <a:pt x="287248" y="535742"/>
                  <a:pt x="287248" y="542184"/>
                </a:cubicBezTo>
                <a:cubicBezTo>
                  <a:pt x="287248" y="548530"/>
                  <a:pt x="283395" y="554011"/>
                  <a:pt x="277904" y="556511"/>
                </a:cubicBezTo>
                <a:cubicBezTo>
                  <a:pt x="283395" y="558914"/>
                  <a:pt x="287248" y="564395"/>
                  <a:pt x="287248" y="570837"/>
                </a:cubicBezTo>
                <a:cubicBezTo>
                  <a:pt x="287248" y="579491"/>
                  <a:pt x="280216" y="586606"/>
                  <a:pt x="271449" y="586606"/>
                </a:cubicBezTo>
                <a:lnTo>
                  <a:pt x="268078" y="586606"/>
                </a:lnTo>
                <a:cubicBezTo>
                  <a:pt x="263165" y="597663"/>
                  <a:pt x="251990" y="605451"/>
                  <a:pt x="239081" y="605451"/>
                </a:cubicBezTo>
                <a:lnTo>
                  <a:pt x="193226" y="605451"/>
                </a:lnTo>
                <a:cubicBezTo>
                  <a:pt x="180221" y="605451"/>
                  <a:pt x="169143" y="597663"/>
                  <a:pt x="164229" y="586606"/>
                </a:cubicBezTo>
                <a:lnTo>
                  <a:pt x="160761" y="586606"/>
                </a:lnTo>
                <a:cubicBezTo>
                  <a:pt x="152091" y="586606"/>
                  <a:pt x="145059" y="579491"/>
                  <a:pt x="145059" y="570837"/>
                </a:cubicBezTo>
                <a:cubicBezTo>
                  <a:pt x="145059" y="564395"/>
                  <a:pt x="148912" y="558914"/>
                  <a:pt x="154403" y="556511"/>
                </a:cubicBezTo>
                <a:cubicBezTo>
                  <a:pt x="148912" y="554011"/>
                  <a:pt x="145059" y="548530"/>
                  <a:pt x="145059" y="542184"/>
                </a:cubicBezTo>
                <a:cubicBezTo>
                  <a:pt x="145059" y="535742"/>
                  <a:pt x="148912" y="530262"/>
                  <a:pt x="154403" y="527762"/>
                </a:cubicBezTo>
                <a:cubicBezTo>
                  <a:pt x="148912" y="525358"/>
                  <a:pt x="145059" y="519877"/>
                  <a:pt x="145059" y="513435"/>
                </a:cubicBezTo>
                <a:cubicBezTo>
                  <a:pt x="145059" y="507089"/>
                  <a:pt x="148912" y="501513"/>
                  <a:pt x="154403" y="499109"/>
                </a:cubicBezTo>
                <a:close/>
                <a:moveTo>
                  <a:pt x="396249" y="337144"/>
                </a:moveTo>
                <a:lnTo>
                  <a:pt x="426219" y="354378"/>
                </a:lnTo>
                <a:cubicBezTo>
                  <a:pt x="432000" y="357748"/>
                  <a:pt x="434024" y="365258"/>
                  <a:pt x="430651" y="371035"/>
                </a:cubicBezTo>
                <a:cubicBezTo>
                  <a:pt x="428435" y="374886"/>
                  <a:pt x="424291" y="377101"/>
                  <a:pt x="420148" y="377101"/>
                </a:cubicBezTo>
                <a:cubicBezTo>
                  <a:pt x="418028" y="377101"/>
                  <a:pt x="416004" y="376620"/>
                  <a:pt x="414077" y="375464"/>
                </a:cubicBezTo>
                <a:lnTo>
                  <a:pt x="384107" y="358133"/>
                </a:lnTo>
                <a:cubicBezTo>
                  <a:pt x="378229" y="354860"/>
                  <a:pt x="376302" y="347350"/>
                  <a:pt x="379578" y="341573"/>
                </a:cubicBezTo>
                <a:cubicBezTo>
                  <a:pt x="382951" y="335796"/>
                  <a:pt x="390371" y="333774"/>
                  <a:pt x="396249" y="337144"/>
                </a:cubicBezTo>
                <a:close/>
                <a:moveTo>
                  <a:pt x="36058" y="337144"/>
                </a:moveTo>
                <a:cubicBezTo>
                  <a:pt x="41839" y="333774"/>
                  <a:pt x="49356" y="335796"/>
                  <a:pt x="52729" y="341573"/>
                </a:cubicBezTo>
                <a:cubicBezTo>
                  <a:pt x="56005" y="347350"/>
                  <a:pt x="54078" y="354860"/>
                  <a:pt x="48200" y="358133"/>
                </a:cubicBezTo>
                <a:lnTo>
                  <a:pt x="18230" y="375464"/>
                </a:lnTo>
                <a:cubicBezTo>
                  <a:pt x="16303" y="376620"/>
                  <a:pt x="14183" y="377101"/>
                  <a:pt x="12159" y="377101"/>
                </a:cubicBezTo>
                <a:cubicBezTo>
                  <a:pt x="7919" y="377101"/>
                  <a:pt x="3872" y="374886"/>
                  <a:pt x="1656" y="371035"/>
                </a:cubicBezTo>
                <a:cubicBezTo>
                  <a:pt x="-1717" y="365258"/>
                  <a:pt x="210" y="357748"/>
                  <a:pt x="6088" y="354378"/>
                </a:cubicBezTo>
                <a:close/>
                <a:moveTo>
                  <a:pt x="18230" y="119232"/>
                </a:moveTo>
                <a:lnTo>
                  <a:pt x="48200" y="136535"/>
                </a:lnTo>
                <a:cubicBezTo>
                  <a:pt x="54078" y="139804"/>
                  <a:pt x="56005" y="147301"/>
                  <a:pt x="52729" y="153069"/>
                </a:cubicBezTo>
                <a:cubicBezTo>
                  <a:pt x="50416" y="156914"/>
                  <a:pt x="46369" y="159125"/>
                  <a:pt x="42129" y="159125"/>
                </a:cubicBezTo>
                <a:cubicBezTo>
                  <a:pt x="40105" y="159125"/>
                  <a:pt x="37985" y="158644"/>
                  <a:pt x="36058" y="157491"/>
                </a:cubicBezTo>
                <a:lnTo>
                  <a:pt x="6088" y="140188"/>
                </a:lnTo>
                <a:cubicBezTo>
                  <a:pt x="210" y="136920"/>
                  <a:pt x="-1717" y="129422"/>
                  <a:pt x="1656" y="123654"/>
                </a:cubicBezTo>
                <a:cubicBezTo>
                  <a:pt x="4932" y="117887"/>
                  <a:pt x="12448" y="115868"/>
                  <a:pt x="18230" y="119232"/>
                </a:cubicBezTo>
                <a:close/>
                <a:moveTo>
                  <a:pt x="414077" y="119232"/>
                </a:moveTo>
                <a:cubicBezTo>
                  <a:pt x="419859" y="115868"/>
                  <a:pt x="427279" y="117887"/>
                  <a:pt x="430651" y="123654"/>
                </a:cubicBezTo>
                <a:cubicBezTo>
                  <a:pt x="434024" y="129422"/>
                  <a:pt x="432097" y="136920"/>
                  <a:pt x="426219" y="140188"/>
                </a:cubicBezTo>
                <a:lnTo>
                  <a:pt x="396249" y="157491"/>
                </a:lnTo>
                <a:cubicBezTo>
                  <a:pt x="394322" y="158644"/>
                  <a:pt x="392202" y="159125"/>
                  <a:pt x="390178" y="159125"/>
                </a:cubicBezTo>
                <a:cubicBezTo>
                  <a:pt x="385938" y="159125"/>
                  <a:pt x="381891" y="156914"/>
                  <a:pt x="379578" y="153069"/>
                </a:cubicBezTo>
                <a:cubicBezTo>
                  <a:pt x="376302" y="147301"/>
                  <a:pt x="378229" y="139804"/>
                  <a:pt x="384107" y="136535"/>
                </a:cubicBezTo>
                <a:close/>
                <a:moveTo>
                  <a:pt x="216153" y="94416"/>
                </a:moveTo>
                <a:cubicBezTo>
                  <a:pt x="302151" y="94416"/>
                  <a:pt x="372067" y="164332"/>
                  <a:pt x="372067" y="250212"/>
                </a:cubicBezTo>
                <a:cubicBezTo>
                  <a:pt x="372067" y="288777"/>
                  <a:pt x="353384" y="325899"/>
                  <a:pt x="335376" y="361866"/>
                </a:cubicBezTo>
                <a:cubicBezTo>
                  <a:pt x="317849" y="396680"/>
                  <a:pt x="301285" y="429667"/>
                  <a:pt x="301285" y="462269"/>
                </a:cubicBezTo>
                <a:cubicBezTo>
                  <a:pt x="301285" y="470155"/>
                  <a:pt x="294832" y="476598"/>
                  <a:pt x="286935" y="476598"/>
                </a:cubicBezTo>
                <a:lnTo>
                  <a:pt x="284046" y="476598"/>
                </a:lnTo>
                <a:lnTo>
                  <a:pt x="148163" y="476598"/>
                </a:lnTo>
                <a:lnTo>
                  <a:pt x="145371" y="476598"/>
                </a:lnTo>
                <a:cubicBezTo>
                  <a:pt x="137377" y="476598"/>
                  <a:pt x="131021" y="470155"/>
                  <a:pt x="131021" y="462269"/>
                </a:cubicBezTo>
                <a:cubicBezTo>
                  <a:pt x="131021" y="431013"/>
                  <a:pt x="114650" y="398219"/>
                  <a:pt x="97316" y="363501"/>
                </a:cubicBezTo>
                <a:cubicBezTo>
                  <a:pt x="79018" y="326860"/>
                  <a:pt x="60239" y="289065"/>
                  <a:pt x="60239" y="250212"/>
                </a:cubicBezTo>
                <a:cubicBezTo>
                  <a:pt x="60239" y="164332"/>
                  <a:pt x="130155" y="94416"/>
                  <a:pt x="216153" y="94416"/>
                </a:cubicBezTo>
                <a:close/>
                <a:moveTo>
                  <a:pt x="216154" y="0"/>
                </a:moveTo>
                <a:cubicBezTo>
                  <a:pt x="222877" y="0"/>
                  <a:pt x="228256" y="5385"/>
                  <a:pt x="228256" y="12117"/>
                </a:cubicBezTo>
                <a:lnTo>
                  <a:pt x="228256" y="46735"/>
                </a:lnTo>
                <a:cubicBezTo>
                  <a:pt x="228256" y="53371"/>
                  <a:pt x="222877" y="58852"/>
                  <a:pt x="216154" y="58852"/>
                </a:cubicBezTo>
                <a:cubicBezTo>
                  <a:pt x="209431" y="58852"/>
                  <a:pt x="204052" y="53371"/>
                  <a:pt x="204052" y="46735"/>
                </a:cubicBezTo>
                <a:lnTo>
                  <a:pt x="204052" y="12117"/>
                </a:lnTo>
                <a:cubicBezTo>
                  <a:pt x="204052" y="5385"/>
                  <a:pt x="209431" y="0"/>
                  <a:pt x="216154" y="0"/>
                </a:cubicBezTo>
                <a:close/>
              </a:path>
            </a:pathLst>
          </a:custGeom>
          <a:solidFill>
            <a:srgbClr val="D0C7B8"/>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business-bars-graphic_70650"/>
          <p:cNvSpPr>
            <a:spLocks noChangeAspect="1"/>
          </p:cNvSpPr>
          <p:nvPr/>
        </p:nvSpPr>
        <p:spPr bwMode="auto">
          <a:xfrm>
            <a:off x="9040104" y="4240131"/>
            <a:ext cx="266261" cy="309575"/>
          </a:xfrm>
          <a:custGeom>
            <a:avLst/>
            <a:gdLst>
              <a:gd name="T0" fmla="*/ 4142 w 5720"/>
              <a:gd name="T1" fmla="*/ 1476 h 6660"/>
              <a:gd name="T2" fmla="*/ 4753 w 5720"/>
              <a:gd name="T3" fmla="*/ 1195 h 6660"/>
              <a:gd name="T4" fmla="*/ 4177 w 5720"/>
              <a:gd name="T5" fmla="*/ 1044 h 6660"/>
              <a:gd name="T6" fmla="*/ 3935 w 5720"/>
              <a:gd name="T7" fmla="*/ 1135 h 6660"/>
              <a:gd name="T8" fmla="*/ 2861 w 5720"/>
              <a:gd name="T9" fmla="*/ 1062 h 6660"/>
              <a:gd name="T10" fmla="*/ 1617 w 5720"/>
              <a:gd name="T11" fmla="*/ 1094 h 6660"/>
              <a:gd name="T12" fmla="*/ 967 w 5720"/>
              <a:gd name="T13" fmla="*/ 852 h 6660"/>
              <a:gd name="T14" fmla="*/ 1176 w 5720"/>
              <a:gd name="T15" fmla="*/ 1287 h 6660"/>
              <a:gd name="T16" fmla="*/ 1210 w 5720"/>
              <a:gd name="T17" fmla="*/ 1311 h 6660"/>
              <a:gd name="T18" fmla="*/ 1488 w 5720"/>
              <a:gd name="T19" fmla="*/ 1476 h 6660"/>
              <a:gd name="T20" fmla="*/ 0 w 5720"/>
              <a:gd name="T21" fmla="*/ 1676 h 6660"/>
              <a:gd name="T22" fmla="*/ 200 w 5720"/>
              <a:gd name="T23" fmla="*/ 3544 h 6660"/>
              <a:gd name="T24" fmla="*/ 403 w 5720"/>
              <a:gd name="T25" fmla="*/ 6460 h 6660"/>
              <a:gd name="T26" fmla="*/ 5116 w 5720"/>
              <a:gd name="T27" fmla="*/ 6660 h 6660"/>
              <a:gd name="T28" fmla="*/ 5316 w 5720"/>
              <a:gd name="T29" fmla="*/ 3544 h 6660"/>
              <a:gd name="T30" fmla="*/ 5720 w 5720"/>
              <a:gd name="T31" fmla="*/ 3344 h 6660"/>
              <a:gd name="T32" fmla="*/ 5520 w 5720"/>
              <a:gd name="T33" fmla="*/ 1476 h 6660"/>
              <a:gd name="T34" fmla="*/ 3558 w 5720"/>
              <a:gd name="T35" fmla="*/ 742 h 6660"/>
              <a:gd name="T36" fmla="*/ 3535 w 5720"/>
              <a:gd name="T37" fmla="*/ 733 h 6660"/>
              <a:gd name="T38" fmla="*/ 2674 w 5720"/>
              <a:gd name="T39" fmla="*/ 1476 h 6660"/>
              <a:gd name="T40" fmla="*/ 2129 w 5720"/>
              <a:gd name="T41" fmla="*/ 699 h 6660"/>
              <a:gd name="T42" fmla="*/ 3480 w 5720"/>
              <a:gd name="T43" fmla="*/ 6260 h 6660"/>
              <a:gd name="T44" fmla="*/ 3280 w 5720"/>
              <a:gd name="T45" fmla="*/ 3733 h 6660"/>
              <a:gd name="T46" fmla="*/ 2240 w 5720"/>
              <a:gd name="T47" fmla="*/ 3933 h 6660"/>
              <a:gd name="T48" fmla="*/ 803 w 5720"/>
              <a:gd name="T49" fmla="*/ 6260 h 6660"/>
              <a:gd name="T50" fmla="*/ 4916 w 5720"/>
              <a:gd name="T51" fmla="*/ 3544 h 6660"/>
              <a:gd name="T52" fmla="*/ 5320 w 5720"/>
              <a:gd name="T53" fmla="*/ 3144 h 6660"/>
              <a:gd name="T54" fmla="*/ 603 w 5720"/>
              <a:gd name="T55" fmla="*/ 3144 h 6660"/>
              <a:gd name="T56" fmla="*/ 400 w 5720"/>
              <a:gd name="T57" fmla="*/ 1876 h 6660"/>
              <a:gd name="T58" fmla="*/ 2240 w 5720"/>
              <a:gd name="T59" fmla="*/ 2730 h 6660"/>
              <a:gd name="T60" fmla="*/ 3280 w 5720"/>
              <a:gd name="T61" fmla="*/ 2930 h 6660"/>
              <a:gd name="T62" fmla="*/ 3480 w 5720"/>
              <a:gd name="T63" fmla="*/ 1876 h 6660"/>
              <a:gd name="T64" fmla="*/ 5320 w 5720"/>
              <a:gd name="T65" fmla="*/ 3144 h 6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0" h="6660">
                <a:moveTo>
                  <a:pt x="5520" y="1476"/>
                </a:moveTo>
                <a:lnTo>
                  <a:pt x="4142" y="1476"/>
                </a:lnTo>
                <a:cubicBezTo>
                  <a:pt x="4263" y="1432"/>
                  <a:pt x="4426" y="1384"/>
                  <a:pt x="4546" y="1388"/>
                </a:cubicBezTo>
                <a:cubicBezTo>
                  <a:pt x="4657" y="1392"/>
                  <a:pt x="4749" y="1305"/>
                  <a:pt x="4753" y="1195"/>
                </a:cubicBezTo>
                <a:cubicBezTo>
                  <a:pt x="4757" y="1085"/>
                  <a:pt x="4670" y="992"/>
                  <a:pt x="4560" y="988"/>
                </a:cubicBezTo>
                <a:cubicBezTo>
                  <a:pt x="4435" y="984"/>
                  <a:pt x="4298" y="1010"/>
                  <a:pt x="4177" y="1044"/>
                </a:cubicBezTo>
                <a:cubicBezTo>
                  <a:pt x="4169" y="1046"/>
                  <a:pt x="4159" y="1049"/>
                  <a:pt x="4149" y="1052"/>
                </a:cubicBezTo>
                <a:cubicBezTo>
                  <a:pt x="4128" y="1056"/>
                  <a:pt x="4020" y="1088"/>
                  <a:pt x="3935" y="1135"/>
                </a:cubicBezTo>
                <a:cubicBezTo>
                  <a:pt x="3985" y="866"/>
                  <a:pt x="3920" y="704"/>
                  <a:pt x="3920" y="704"/>
                </a:cubicBezTo>
                <a:cubicBezTo>
                  <a:pt x="3643" y="0"/>
                  <a:pt x="3057" y="719"/>
                  <a:pt x="2861" y="1062"/>
                </a:cubicBezTo>
                <a:cubicBezTo>
                  <a:pt x="2665" y="687"/>
                  <a:pt x="2264" y="112"/>
                  <a:pt x="1772" y="453"/>
                </a:cubicBezTo>
                <a:cubicBezTo>
                  <a:pt x="1503" y="629"/>
                  <a:pt x="1506" y="867"/>
                  <a:pt x="1617" y="1094"/>
                </a:cubicBezTo>
                <a:cubicBezTo>
                  <a:pt x="1507" y="1036"/>
                  <a:pt x="1367" y="939"/>
                  <a:pt x="1249" y="835"/>
                </a:cubicBezTo>
                <a:cubicBezTo>
                  <a:pt x="1166" y="762"/>
                  <a:pt x="1040" y="770"/>
                  <a:pt x="967" y="852"/>
                </a:cubicBezTo>
                <a:cubicBezTo>
                  <a:pt x="893" y="935"/>
                  <a:pt x="901" y="1062"/>
                  <a:pt x="984" y="1135"/>
                </a:cubicBezTo>
                <a:cubicBezTo>
                  <a:pt x="988" y="1138"/>
                  <a:pt x="1066" y="1207"/>
                  <a:pt x="1176" y="1287"/>
                </a:cubicBezTo>
                <a:cubicBezTo>
                  <a:pt x="1176" y="1287"/>
                  <a:pt x="1176" y="1287"/>
                  <a:pt x="1177" y="1287"/>
                </a:cubicBezTo>
                <a:cubicBezTo>
                  <a:pt x="1187" y="1295"/>
                  <a:pt x="1198" y="1303"/>
                  <a:pt x="1210" y="1311"/>
                </a:cubicBezTo>
                <a:cubicBezTo>
                  <a:pt x="1224" y="1321"/>
                  <a:pt x="1239" y="1331"/>
                  <a:pt x="1253" y="1341"/>
                </a:cubicBezTo>
                <a:cubicBezTo>
                  <a:pt x="1338" y="1398"/>
                  <a:pt x="1416" y="1443"/>
                  <a:pt x="1488" y="1476"/>
                </a:cubicBezTo>
                <a:lnTo>
                  <a:pt x="200" y="1476"/>
                </a:lnTo>
                <a:cubicBezTo>
                  <a:pt x="89" y="1476"/>
                  <a:pt x="0" y="1566"/>
                  <a:pt x="0" y="1676"/>
                </a:cubicBezTo>
                <a:lnTo>
                  <a:pt x="0" y="3344"/>
                </a:lnTo>
                <a:cubicBezTo>
                  <a:pt x="0" y="3455"/>
                  <a:pt x="89" y="3544"/>
                  <a:pt x="200" y="3544"/>
                </a:cubicBezTo>
                <a:lnTo>
                  <a:pt x="403" y="3544"/>
                </a:lnTo>
                <a:lnTo>
                  <a:pt x="403" y="6460"/>
                </a:lnTo>
                <a:cubicBezTo>
                  <a:pt x="403" y="6571"/>
                  <a:pt x="493" y="6660"/>
                  <a:pt x="603" y="6660"/>
                </a:cubicBezTo>
                <a:lnTo>
                  <a:pt x="5116" y="6660"/>
                </a:lnTo>
                <a:cubicBezTo>
                  <a:pt x="5227" y="6660"/>
                  <a:pt x="5316" y="6571"/>
                  <a:pt x="5316" y="6460"/>
                </a:cubicBezTo>
                <a:lnTo>
                  <a:pt x="5316" y="3544"/>
                </a:lnTo>
                <a:lnTo>
                  <a:pt x="5520" y="3544"/>
                </a:lnTo>
                <a:cubicBezTo>
                  <a:pt x="5630" y="3544"/>
                  <a:pt x="5720" y="3455"/>
                  <a:pt x="5720" y="3344"/>
                </a:cubicBezTo>
                <a:lnTo>
                  <a:pt x="5720" y="1676"/>
                </a:lnTo>
                <a:cubicBezTo>
                  <a:pt x="5720" y="1566"/>
                  <a:pt x="5630" y="1476"/>
                  <a:pt x="5520" y="1476"/>
                </a:cubicBezTo>
                <a:close/>
                <a:moveTo>
                  <a:pt x="3535" y="733"/>
                </a:moveTo>
                <a:cubicBezTo>
                  <a:pt x="3545" y="729"/>
                  <a:pt x="3553" y="736"/>
                  <a:pt x="3558" y="742"/>
                </a:cubicBezTo>
                <a:cubicBezTo>
                  <a:pt x="3631" y="836"/>
                  <a:pt x="3236" y="1522"/>
                  <a:pt x="3046" y="1436"/>
                </a:cubicBezTo>
                <a:cubicBezTo>
                  <a:pt x="2997" y="1341"/>
                  <a:pt x="3421" y="777"/>
                  <a:pt x="3535" y="733"/>
                </a:cubicBezTo>
                <a:close/>
                <a:moveTo>
                  <a:pt x="2129" y="699"/>
                </a:moveTo>
                <a:cubicBezTo>
                  <a:pt x="2404" y="776"/>
                  <a:pt x="2594" y="1244"/>
                  <a:pt x="2674" y="1476"/>
                </a:cubicBezTo>
                <a:lnTo>
                  <a:pt x="2442" y="1476"/>
                </a:lnTo>
                <a:cubicBezTo>
                  <a:pt x="2175" y="1209"/>
                  <a:pt x="1610" y="552"/>
                  <a:pt x="2129" y="699"/>
                </a:cubicBezTo>
                <a:close/>
                <a:moveTo>
                  <a:pt x="4916" y="6260"/>
                </a:moveTo>
                <a:lnTo>
                  <a:pt x="3480" y="6260"/>
                </a:lnTo>
                <a:lnTo>
                  <a:pt x="3480" y="3933"/>
                </a:lnTo>
                <a:cubicBezTo>
                  <a:pt x="3480" y="3822"/>
                  <a:pt x="3390" y="3733"/>
                  <a:pt x="3280" y="3733"/>
                </a:cubicBezTo>
                <a:lnTo>
                  <a:pt x="2440" y="3733"/>
                </a:lnTo>
                <a:cubicBezTo>
                  <a:pt x="2329" y="3733"/>
                  <a:pt x="2240" y="3822"/>
                  <a:pt x="2240" y="3933"/>
                </a:cubicBezTo>
                <a:lnTo>
                  <a:pt x="2240" y="6260"/>
                </a:lnTo>
                <a:lnTo>
                  <a:pt x="803" y="6260"/>
                </a:lnTo>
                <a:lnTo>
                  <a:pt x="803" y="3544"/>
                </a:lnTo>
                <a:lnTo>
                  <a:pt x="4916" y="3544"/>
                </a:lnTo>
                <a:lnTo>
                  <a:pt x="4916" y="6260"/>
                </a:lnTo>
                <a:close/>
                <a:moveTo>
                  <a:pt x="5320" y="3144"/>
                </a:moveTo>
                <a:lnTo>
                  <a:pt x="5116" y="3144"/>
                </a:lnTo>
                <a:lnTo>
                  <a:pt x="603" y="3144"/>
                </a:lnTo>
                <a:lnTo>
                  <a:pt x="400" y="3144"/>
                </a:lnTo>
                <a:lnTo>
                  <a:pt x="400" y="1876"/>
                </a:lnTo>
                <a:lnTo>
                  <a:pt x="2240" y="1876"/>
                </a:lnTo>
                <a:lnTo>
                  <a:pt x="2240" y="2730"/>
                </a:lnTo>
                <a:cubicBezTo>
                  <a:pt x="2240" y="2841"/>
                  <a:pt x="2329" y="2930"/>
                  <a:pt x="2440" y="2930"/>
                </a:cubicBezTo>
                <a:lnTo>
                  <a:pt x="3280" y="2930"/>
                </a:lnTo>
                <a:cubicBezTo>
                  <a:pt x="3390" y="2930"/>
                  <a:pt x="3480" y="2841"/>
                  <a:pt x="3480" y="2730"/>
                </a:cubicBezTo>
                <a:lnTo>
                  <a:pt x="3480" y="1876"/>
                </a:lnTo>
                <a:lnTo>
                  <a:pt x="5320" y="1876"/>
                </a:lnTo>
                <a:lnTo>
                  <a:pt x="5320" y="3144"/>
                </a:lnTo>
                <a:close/>
              </a:path>
            </a:pathLst>
          </a:custGeom>
          <a:solidFill>
            <a:srgbClr val="E1DBD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矩形 29"/>
          <p:cNvSpPr/>
          <p:nvPr/>
        </p:nvSpPr>
        <p:spPr>
          <a:xfrm>
            <a:off x="1994094" y="4889857"/>
            <a:ext cx="1648667" cy="255776"/>
          </a:xfrm>
          <a:prstGeom prst="rect">
            <a:avLst/>
          </a:prstGeom>
        </p:spPr>
        <p:txBody>
          <a:bodyPr wrap="square">
            <a:spAutoFit/>
          </a:bodyPr>
          <a:lstStyle/>
          <a:p>
            <a:pPr algn="ctr">
              <a:lnSpc>
                <a:spcPct val="130000"/>
              </a:lnSpc>
            </a:pP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首次使用流水线技术</a:t>
            </a:r>
            <a:endPar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33" name="矩形 32"/>
          <p:cNvSpPr/>
          <p:nvPr/>
        </p:nvSpPr>
        <p:spPr>
          <a:xfrm>
            <a:off x="4002572" y="4889857"/>
            <a:ext cx="1648667" cy="255776"/>
          </a:xfrm>
          <a:prstGeom prst="rect">
            <a:avLst/>
          </a:prstGeom>
        </p:spPr>
        <p:txBody>
          <a:bodyPr wrap="square">
            <a:spAutoFit/>
          </a:bodyPr>
          <a:lstStyle/>
          <a:p>
            <a:pPr algn="ctr">
              <a:lnSpc>
                <a:spcPct val="130000"/>
              </a:lnSpc>
            </a:pP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a:t>
            </a:r>
            <a:r>
              <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rPr>
              <a:t>80586</a:t>
            </a: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a:t>
            </a:r>
            <a:endPar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36" name="矩形 35"/>
          <p:cNvSpPr/>
          <p:nvPr/>
        </p:nvSpPr>
        <p:spPr>
          <a:xfrm>
            <a:off x="6147390" y="4889857"/>
            <a:ext cx="1648667" cy="255776"/>
          </a:xfrm>
          <a:prstGeom prst="rect">
            <a:avLst/>
          </a:prstGeom>
        </p:spPr>
        <p:txBody>
          <a:bodyPr wrap="square">
            <a:spAutoFit/>
          </a:bodyPr>
          <a:lstStyle/>
          <a:p>
            <a:pPr algn="ctr">
              <a:lnSpc>
                <a:spcPct val="130000"/>
              </a:lnSpc>
            </a:pPr>
            <a:r>
              <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rPr>
              <a:t>Pentium</a:t>
            </a: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的最后一个重要版本</a:t>
            </a:r>
            <a:endPar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39" name="矩形 38"/>
          <p:cNvSpPr/>
          <p:nvPr/>
        </p:nvSpPr>
        <p:spPr>
          <a:xfrm>
            <a:off x="8348900" y="4889857"/>
            <a:ext cx="1723470" cy="255776"/>
          </a:xfrm>
          <a:prstGeom prst="rect">
            <a:avLst/>
          </a:prstGeom>
        </p:spPr>
        <p:txBody>
          <a:bodyPr wrap="square">
            <a:spAutoFit/>
          </a:bodyPr>
          <a:lstStyle/>
          <a:p>
            <a:pPr algn="ctr">
              <a:lnSpc>
                <a:spcPct val="130000"/>
              </a:lnSpc>
            </a:pP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占有了个人电脑市场的大部分</a:t>
            </a:r>
            <a:endPar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pic>
        <p:nvPicPr>
          <p:cNvPr id="2" name="图片 1" descr="无背景logo"/>
          <p:cNvPicPr>
            <a:picLocks noChangeAspect="1"/>
          </p:cNvPicPr>
          <p:nvPr>
            <p:custDataLst>
              <p:tags r:id="rId1"/>
            </p:custDataLst>
          </p:nvPr>
        </p:nvPicPr>
        <p:blipFill>
          <a:blip r:embed="rId2"/>
          <a:stretch>
            <a:fillRect/>
          </a:stretch>
        </p:blipFill>
        <p:spPr>
          <a:xfrm>
            <a:off x="10072370" y="76200"/>
            <a:ext cx="1689735" cy="858520"/>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比较分析</a:t>
            </a:r>
            <a:endPar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endParaRPr>
          </a:p>
        </p:txBody>
      </p:sp>
      <p:sp>
        <p:nvSpPr>
          <p:cNvPr id="8" name="文本框 7"/>
          <p:cNvSpPr txBox="1"/>
          <p:nvPr/>
        </p:nvSpPr>
        <p:spPr>
          <a:xfrm>
            <a:off x="170493" y="578048"/>
            <a:ext cx="4028790" cy="307777"/>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流水线技术</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pic>
        <p:nvPicPr>
          <p:cNvPr id="2" name="图片 1" descr="无背景logo"/>
          <p:cNvPicPr>
            <a:picLocks noChangeAspect="1"/>
          </p:cNvPicPr>
          <p:nvPr>
            <p:custDataLst>
              <p:tags r:id="rId1"/>
            </p:custDataLst>
          </p:nvPr>
        </p:nvPicPr>
        <p:blipFill>
          <a:blip r:embed="rId2"/>
          <a:stretch>
            <a:fillRect/>
          </a:stretch>
        </p:blipFill>
        <p:spPr>
          <a:xfrm>
            <a:off x="10072370" y="76200"/>
            <a:ext cx="1689735" cy="858520"/>
          </a:xfrm>
          <a:prstGeom prst="rect">
            <a:avLst/>
          </a:prstGeom>
        </p:spPr>
      </p:pic>
      <p:sp>
        <p:nvSpPr>
          <p:cNvPr id="3" name="文本框 2"/>
          <p:cNvSpPr txBox="1"/>
          <p:nvPr/>
        </p:nvSpPr>
        <p:spPr>
          <a:xfrm>
            <a:off x="1063625" y="1889760"/>
            <a:ext cx="5032375" cy="267652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RISC-V:</a:t>
            </a:r>
            <a:endParaRPr lang="en-US" altLang="zh-CN" sz="2400" dirty="0"/>
          </a:p>
          <a:p>
            <a:pPr marL="742950" lvl="1" indent="-285750">
              <a:buFont typeface="Arial" panose="020B0604020202020204" pitchFamily="34" charset="0"/>
              <a:buChar char="•"/>
            </a:pPr>
            <a:r>
              <a:rPr lang="zh-CN" altLang="en-US" sz="2400" dirty="0"/>
              <a:t>简单易开发，容易优化</a:t>
            </a:r>
            <a:endParaRPr lang="en-US" altLang="zh-CN" sz="2400" dirty="0"/>
          </a:p>
          <a:p>
            <a:pPr marL="742950" lvl="1" indent="-285750">
              <a:buFont typeface="Arial" panose="020B0604020202020204" pitchFamily="34" charset="0"/>
              <a:buChar char="•"/>
            </a:pPr>
            <a:r>
              <a:rPr lang="zh-CN" altLang="en-US" sz="2400" dirty="0"/>
              <a:t>开源</a:t>
            </a: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ARM</a:t>
            </a:r>
            <a:r>
              <a:rPr lang="zh-CN" altLang="en-US" sz="2400" dirty="0"/>
              <a:t>和</a:t>
            </a:r>
            <a:r>
              <a:rPr lang="en-US" altLang="zh-CN" sz="2400" dirty="0"/>
              <a:t>x86:</a:t>
            </a:r>
            <a:endParaRPr lang="en-US" altLang="zh-CN" sz="2400" dirty="0"/>
          </a:p>
          <a:p>
            <a:pPr marL="742950" lvl="1" indent="-285750">
              <a:buFont typeface="Arial" panose="020B0604020202020204" pitchFamily="34" charset="0"/>
              <a:buChar char="•"/>
            </a:pPr>
            <a:r>
              <a:rPr lang="zh-CN" altLang="en-US" sz="2400" dirty="0"/>
              <a:t>复杂，技术积累丰富</a:t>
            </a:r>
            <a:endParaRPr lang="en-US" altLang="zh-CN" sz="2400" dirty="0"/>
          </a:p>
          <a:p>
            <a:pPr marL="742950" lvl="1" indent="-285750">
              <a:buFont typeface="Arial" panose="020B0604020202020204" pitchFamily="34" charset="0"/>
              <a:buChar char="•"/>
            </a:pPr>
            <a:r>
              <a:rPr lang="zh-CN" altLang="en-US" sz="2400" dirty="0"/>
              <a:t>商业化，封闭</a:t>
            </a:r>
            <a:endParaRPr lang="en-US" altLang="zh-CN" sz="2400" dirty="0"/>
          </a:p>
        </p:txBody>
      </p:sp>
      <p:pic>
        <p:nvPicPr>
          <p:cNvPr id="35" name="图片 34" descr="C:\Users\Yuki\Desktop\ppt\图片素材\32.png32"/>
          <p:cNvPicPr>
            <a:picLocks noChangeAspect="1"/>
          </p:cNvPicPr>
          <p:nvPr/>
        </p:nvPicPr>
        <p:blipFill rotWithShape="1">
          <a:blip r:embed="rId3"/>
          <a:srcRect l="31565" r="31565"/>
          <a:stretch>
            <a:fillRect/>
          </a:stretch>
        </p:blipFill>
        <p:spPr>
          <a:xfrm>
            <a:off x="7696200" y="0"/>
            <a:ext cx="4495800" cy="6858000"/>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性能优化技术</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170493" y="578048"/>
            <a:ext cx="4028790" cy="307777"/>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分支优化</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5" name="矩形: 圆角 2"/>
          <p:cNvSpPr/>
          <p:nvPr/>
        </p:nvSpPr>
        <p:spPr>
          <a:xfrm>
            <a:off x="848529" y="2469346"/>
            <a:ext cx="3672516" cy="2923369"/>
          </a:xfrm>
          <a:prstGeom prst="roundRect">
            <a:avLst>
              <a:gd name="adj" fmla="val 1970"/>
            </a:avLst>
          </a:prstGeom>
          <a:solidFill>
            <a:srgbClr val="988563"/>
          </a:solidFill>
          <a:ln>
            <a:noFill/>
          </a:ln>
          <a:effectLst>
            <a:outerShdw blurRad="190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9" name="矩形: 圆角 41"/>
          <p:cNvSpPr/>
          <p:nvPr/>
        </p:nvSpPr>
        <p:spPr>
          <a:xfrm>
            <a:off x="4787201" y="2657941"/>
            <a:ext cx="3198668" cy="2546180"/>
          </a:xfrm>
          <a:prstGeom prst="roundRect">
            <a:avLst>
              <a:gd name="adj" fmla="val 1970"/>
            </a:avLst>
          </a:prstGeom>
          <a:solidFill>
            <a:schemeClr val="bg1"/>
          </a:solidFill>
          <a:ln>
            <a:noFill/>
          </a:ln>
          <a:effectLst>
            <a:outerShdw blurRad="190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10" name="矩形: 圆角 42"/>
          <p:cNvSpPr/>
          <p:nvPr/>
        </p:nvSpPr>
        <p:spPr>
          <a:xfrm>
            <a:off x="8208579" y="2657941"/>
            <a:ext cx="3198668" cy="2546180"/>
          </a:xfrm>
          <a:prstGeom prst="roundRect">
            <a:avLst>
              <a:gd name="adj" fmla="val 1970"/>
            </a:avLst>
          </a:prstGeom>
          <a:solidFill>
            <a:schemeClr val="bg1"/>
          </a:solidFill>
          <a:ln>
            <a:noFill/>
          </a:ln>
          <a:effectLst>
            <a:outerShdw blurRad="190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11" name="椭圆 10"/>
          <p:cNvSpPr/>
          <p:nvPr/>
        </p:nvSpPr>
        <p:spPr>
          <a:xfrm>
            <a:off x="2386132" y="5095589"/>
            <a:ext cx="597309" cy="597309"/>
          </a:xfrm>
          <a:prstGeom prst="ellipse">
            <a:avLst/>
          </a:prstGeom>
          <a:solidFill>
            <a:schemeClr val="bg1"/>
          </a:solidFill>
          <a:ln>
            <a:solidFill>
              <a:srgbClr val="988563"/>
            </a:solidFill>
          </a:ln>
          <a:effectLst>
            <a:outerShdw blurRad="254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2" name="three-books-stack_73922"/>
          <p:cNvSpPr>
            <a:spLocks noChangeAspect="1"/>
          </p:cNvSpPr>
          <p:nvPr/>
        </p:nvSpPr>
        <p:spPr bwMode="auto">
          <a:xfrm>
            <a:off x="2559729" y="5275488"/>
            <a:ext cx="250114" cy="237511"/>
          </a:xfrm>
          <a:custGeom>
            <a:avLst/>
            <a:gdLst>
              <a:gd name="T0" fmla="*/ 5103 w 5121"/>
              <a:gd name="T1" fmla="*/ 1848 h 4871"/>
              <a:gd name="T2" fmla="*/ 4978 w 5121"/>
              <a:gd name="T3" fmla="*/ 1757 h 4871"/>
              <a:gd name="T4" fmla="*/ 3227 w 5121"/>
              <a:gd name="T5" fmla="*/ 1757 h 4871"/>
              <a:gd name="T6" fmla="*/ 2686 w 5121"/>
              <a:gd name="T7" fmla="*/ 91 h 4871"/>
              <a:gd name="T8" fmla="*/ 2560 w 5121"/>
              <a:gd name="T9" fmla="*/ 0 h 4871"/>
              <a:gd name="T10" fmla="*/ 2435 w 5121"/>
              <a:gd name="T11" fmla="*/ 91 h 4871"/>
              <a:gd name="T12" fmla="*/ 1894 w 5121"/>
              <a:gd name="T13" fmla="*/ 1757 h 4871"/>
              <a:gd name="T14" fmla="*/ 143 w 5121"/>
              <a:gd name="T15" fmla="*/ 1757 h 4871"/>
              <a:gd name="T16" fmla="*/ 17 w 5121"/>
              <a:gd name="T17" fmla="*/ 1848 h 4871"/>
              <a:gd name="T18" fmla="*/ 65 w 5121"/>
              <a:gd name="T19" fmla="*/ 1995 h 4871"/>
              <a:gd name="T20" fmla="*/ 1482 w 5121"/>
              <a:gd name="T21" fmla="*/ 3024 h 4871"/>
              <a:gd name="T22" fmla="*/ 941 w 5121"/>
              <a:gd name="T23" fmla="*/ 4690 h 4871"/>
              <a:gd name="T24" fmla="*/ 989 w 5121"/>
              <a:gd name="T25" fmla="*/ 4837 h 4871"/>
              <a:gd name="T26" fmla="*/ 1144 w 5121"/>
              <a:gd name="T27" fmla="*/ 4837 h 4871"/>
              <a:gd name="T28" fmla="*/ 2560 w 5121"/>
              <a:gd name="T29" fmla="*/ 3808 h 4871"/>
              <a:gd name="T30" fmla="*/ 3977 w 5121"/>
              <a:gd name="T31" fmla="*/ 4837 h 4871"/>
              <a:gd name="T32" fmla="*/ 4054 w 5121"/>
              <a:gd name="T33" fmla="*/ 4862 h 4871"/>
              <a:gd name="T34" fmla="*/ 4132 w 5121"/>
              <a:gd name="T35" fmla="*/ 4837 h 4871"/>
              <a:gd name="T36" fmla="*/ 4180 w 5121"/>
              <a:gd name="T37" fmla="*/ 4690 h 4871"/>
              <a:gd name="T38" fmla="*/ 3639 w 5121"/>
              <a:gd name="T39" fmla="*/ 3024 h 4871"/>
              <a:gd name="T40" fmla="*/ 5055 w 5121"/>
              <a:gd name="T41" fmla="*/ 1995 h 4871"/>
              <a:gd name="T42" fmla="*/ 5103 w 5121"/>
              <a:gd name="T43" fmla="*/ 1848 h 4871"/>
              <a:gd name="T44" fmla="*/ 3406 w 5121"/>
              <a:gd name="T45" fmla="*/ 2868 h 4871"/>
              <a:gd name="T46" fmla="*/ 3358 w 5121"/>
              <a:gd name="T47" fmla="*/ 3015 h 4871"/>
              <a:gd name="T48" fmla="*/ 3804 w 5121"/>
              <a:gd name="T49" fmla="*/ 4385 h 4871"/>
              <a:gd name="T50" fmla="*/ 2638 w 5121"/>
              <a:gd name="T51" fmla="*/ 3538 h 4871"/>
              <a:gd name="T52" fmla="*/ 2560 w 5121"/>
              <a:gd name="T53" fmla="*/ 3513 h 4871"/>
              <a:gd name="T54" fmla="*/ 2483 w 5121"/>
              <a:gd name="T55" fmla="*/ 3538 h 4871"/>
              <a:gd name="T56" fmla="*/ 1317 w 5121"/>
              <a:gd name="T57" fmla="*/ 4385 h 4871"/>
              <a:gd name="T58" fmla="*/ 1762 w 5121"/>
              <a:gd name="T59" fmla="*/ 3015 h 4871"/>
              <a:gd name="T60" fmla="*/ 1714 w 5121"/>
              <a:gd name="T61" fmla="*/ 2868 h 4871"/>
              <a:gd name="T62" fmla="*/ 548 w 5121"/>
              <a:gd name="T63" fmla="*/ 2020 h 4871"/>
              <a:gd name="T64" fmla="*/ 1990 w 5121"/>
              <a:gd name="T65" fmla="*/ 2020 h 4871"/>
              <a:gd name="T66" fmla="*/ 2115 w 5121"/>
              <a:gd name="T67" fmla="*/ 1929 h 4871"/>
              <a:gd name="T68" fmla="*/ 2560 w 5121"/>
              <a:gd name="T69" fmla="*/ 559 h 4871"/>
              <a:gd name="T70" fmla="*/ 3006 w 5121"/>
              <a:gd name="T71" fmla="*/ 1929 h 4871"/>
              <a:gd name="T72" fmla="*/ 3131 w 5121"/>
              <a:gd name="T73" fmla="*/ 2020 h 4871"/>
              <a:gd name="T74" fmla="*/ 4572 w 5121"/>
              <a:gd name="T75" fmla="*/ 2020 h 4871"/>
              <a:gd name="T76" fmla="*/ 3406 w 5121"/>
              <a:gd name="T77" fmla="*/ 2868 h 4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1" h="4871">
                <a:moveTo>
                  <a:pt x="5103" y="1848"/>
                </a:moveTo>
                <a:cubicBezTo>
                  <a:pt x="5086" y="1794"/>
                  <a:pt x="5035" y="1757"/>
                  <a:pt x="4978" y="1757"/>
                </a:cubicBezTo>
                <a:lnTo>
                  <a:pt x="3227" y="1757"/>
                </a:lnTo>
                <a:lnTo>
                  <a:pt x="2686" y="91"/>
                </a:lnTo>
                <a:cubicBezTo>
                  <a:pt x="2668" y="37"/>
                  <a:pt x="2617" y="0"/>
                  <a:pt x="2560" y="0"/>
                </a:cubicBezTo>
                <a:cubicBezTo>
                  <a:pt x="2503" y="0"/>
                  <a:pt x="2453" y="37"/>
                  <a:pt x="2435" y="91"/>
                </a:cubicBezTo>
                <a:lnTo>
                  <a:pt x="1894" y="1757"/>
                </a:lnTo>
                <a:lnTo>
                  <a:pt x="143" y="1757"/>
                </a:lnTo>
                <a:cubicBezTo>
                  <a:pt x="86" y="1757"/>
                  <a:pt x="35" y="1793"/>
                  <a:pt x="17" y="1848"/>
                </a:cubicBezTo>
                <a:cubicBezTo>
                  <a:pt x="0" y="1902"/>
                  <a:pt x="19" y="1962"/>
                  <a:pt x="65" y="1995"/>
                </a:cubicBezTo>
                <a:lnTo>
                  <a:pt x="1482" y="3024"/>
                </a:lnTo>
                <a:lnTo>
                  <a:pt x="941" y="4690"/>
                </a:lnTo>
                <a:cubicBezTo>
                  <a:pt x="923" y="4744"/>
                  <a:pt x="943" y="4804"/>
                  <a:pt x="989" y="4837"/>
                </a:cubicBezTo>
                <a:cubicBezTo>
                  <a:pt x="1035" y="4871"/>
                  <a:pt x="1097" y="4871"/>
                  <a:pt x="1144" y="4837"/>
                </a:cubicBezTo>
                <a:lnTo>
                  <a:pt x="2560" y="3808"/>
                </a:lnTo>
                <a:lnTo>
                  <a:pt x="3977" y="4837"/>
                </a:lnTo>
                <a:cubicBezTo>
                  <a:pt x="4000" y="4854"/>
                  <a:pt x="4027" y="4862"/>
                  <a:pt x="4054" y="4862"/>
                </a:cubicBezTo>
                <a:cubicBezTo>
                  <a:pt x="4082" y="4862"/>
                  <a:pt x="4109" y="4854"/>
                  <a:pt x="4132" y="4837"/>
                </a:cubicBezTo>
                <a:cubicBezTo>
                  <a:pt x="4178" y="4804"/>
                  <a:pt x="4197" y="4744"/>
                  <a:pt x="4180" y="4690"/>
                </a:cubicBezTo>
                <a:lnTo>
                  <a:pt x="3639" y="3024"/>
                </a:lnTo>
                <a:lnTo>
                  <a:pt x="5055" y="1995"/>
                </a:lnTo>
                <a:cubicBezTo>
                  <a:pt x="5102" y="1962"/>
                  <a:pt x="5121" y="1902"/>
                  <a:pt x="5103" y="1848"/>
                </a:cubicBezTo>
                <a:close/>
                <a:moveTo>
                  <a:pt x="3406" y="2868"/>
                </a:moveTo>
                <a:cubicBezTo>
                  <a:pt x="3360" y="2901"/>
                  <a:pt x="3341" y="2961"/>
                  <a:pt x="3358" y="3015"/>
                </a:cubicBezTo>
                <a:lnTo>
                  <a:pt x="3804" y="4385"/>
                </a:lnTo>
                <a:lnTo>
                  <a:pt x="2638" y="3538"/>
                </a:lnTo>
                <a:cubicBezTo>
                  <a:pt x="2615" y="3522"/>
                  <a:pt x="2588" y="3513"/>
                  <a:pt x="2560" y="3513"/>
                </a:cubicBezTo>
                <a:cubicBezTo>
                  <a:pt x="2533" y="3513"/>
                  <a:pt x="2506" y="3522"/>
                  <a:pt x="2483" y="3538"/>
                </a:cubicBezTo>
                <a:lnTo>
                  <a:pt x="1317" y="4385"/>
                </a:lnTo>
                <a:lnTo>
                  <a:pt x="1762" y="3015"/>
                </a:lnTo>
                <a:cubicBezTo>
                  <a:pt x="1780" y="2961"/>
                  <a:pt x="1761" y="2901"/>
                  <a:pt x="1714" y="2868"/>
                </a:cubicBezTo>
                <a:lnTo>
                  <a:pt x="548" y="2020"/>
                </a:lnTo>
                <a:lnTo>
                  <a:pt x="1990" y="2020"/>
                </a:lnTo>
                <a:cubicBezTo>
                  <a:pt x="2047" y="2020"/>
                  <a:pt x="2097" y="1984"/>
                  <a:pt x="2115" y="1929"/>
                </a:cubicBezTo>
                <a:lnTo>
                  <a:pt x="2560" y="559"/>
                </a:lnTo>
                <a:lnTo>
                  <a:pt x="3006" y="1929"/>
                </a:lnTo>
                <a:cubicBezTo>
                  <a:pt x="3023" y="1984"/>
                  <a:pt x="3074" y="2020"/>
                  <a:pt x="3131" y="2020"/>
                </a:cubicBezTo>
                <a:lnTo>
                  <a:pt x="4572" y="2020"/>
                </a:lnTo>
                <a:lnTo>
                  <a:pt x="3406" y="2868"/>
                </a:lnTo>
                <a:close/>
              </a:path>
            </a:pathLst>
          </a:custGeom>
          <a:solidFill>
            <a:srgbClr val="988563"/>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13" name="文本框 12"/>
          <p:cNvSpPr txBox="1"/>
          <p:nvPr/>
        </p:nvSpPr>
        <p:spPr>
          <a:xfrm>
            <a:off x="1275286" y="3396505"/>
            <a:ext cx="2874439" cy="39684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1800" b="0" dirty="0">
                <a:solidFill>
                  <a:schemeClr val="bg1"/>
                </a:solidFill>
                <a:latin typeface="微软雅黑 Light" panose="020B0502040204020203" pitchFamily="34" charset="-122"/>
                <a:ea typeface="微软雅黑 Light" panose="020B0502040204020203" pitchFamily="34" charset="-122"/>
              </a:rPr>
              <a:t>分支跳转优化</a:t>
            </a:r>
            <a:endParaRPr lang="zh-CN" altLang="en-US" sz="1800" b="0" dirty="0">
              <a:solidFill>
                <a:schemeClr val="bg1"/>
              </a:solidFill>
              <a:latin typeface="微软雅黑 Light" panose="020B0502040204020203" pitchFamily="34" charset="-122"/>
              <a:ea typeface="微软雅黑 Light" panose="020B0502040204020203" pitchFamily="34" charset="-122"/>
            </a:endParaRPr>
          </a:p>
        </p:txBody>
      </p:sp>
      <p:sp>
        <p:nvSpPr>
          <p:cNvPr id="14" name="矩形 13"/>
          <p:cNvSpPr/>
          <p:nvPr/>
        </p:nvSpPr>
        <p:spPr>
          <a:xfrm>
            <a:off x="1146554" y="3821552"/>
            <a:ext cx="3076463" cy="732188"/>
          </a:xfrm>
          <a:prstGeom prst="rect">
            <a:avLst/>
          </a:prstGeom>
        </p:spPr>
        <p:txBody>
          <a:bodyPr wrap="square">
            <a:spAutoFit/>
          </a:bodyPr>
          <a:lstStyle/>
          <a:p>
            <a:pPr algn="ctr">
              <a:lnSpc>
                <a:spcPct val="130000"/>
              </a:lnSpc>
            </a:pPr>
            <a:r>
              <a:rPr lang="zh-CN" altLang="en-US" sz="1100" dirty="0">
                <a:solidFill>
                  <a:schemeClr val="bg1"/>
                </a:solidFill>
                <a:latin typeface="微软雅黑 Light" panose="020B0502040204020203" pitchFamily="34" charset="-122"/>
                <a:ea typeface="微软雅黑 Light" panose="020B0502040204020203" pitchFamily="34" charset="-122"/>
              </a:rPr>
              <a:t>在流水线中，取指阶段以及译码阶段无法对有条件跳转指令做出判断，决定是否跳转，会产生流水线延迟，影响处理器性能</a:t>
            </a:r>
            <a:endParaRPr kumimoji="1" lang="zh-CN" altLang="en-US" sz="1100" dirty="0">
              <a:solidFill>
                <a:schemeClr val="bg1"/>
              </a:solidFill>
              <a:latin typeface="微软雅黑 Light" panose="020B0502040204020203" pitchFamily="34" charset="-122"/>
              <a:ea typeface="微软雅黑 Light" panose="020B0502040204020203" pitchFamily="34" charset="-122"/>
            </a:endParaRPr>
          </a:p>
        </p:txBody>
      </p:sp>
      <p:sp>
        <p:nvSpPr>
          <p:cNvPr id="15" name="bar-chart_232597"/>
          <p:cNvSpPr>
            <a:spLocks noChangeAspect="1"/>
          </p:cNvSpPr>
          <p:nvPr/>
        </p:nvSpPr>
        <p:spPr bwMode="auto">
          <a:xfrm>
            <a:off x="2559729" y="3019406"/>
            <a:ext cx="341355" cy="304488"/>
          </a:xfrm>
          <a:custGeom>
            <a:avLst/>
            <a:gdLst>
              <a:gd name="connsiteX0" fmla="*/ 19848 w 607639"/>
              <a:gd name="connsiteY0" fmla="*/ 502355 h 542013"/>
              <a:gd name="connsiteX1" fmla="*/ 587791 w 607639"/>
              <a:gd name="connsiteY1" fmla="*/ 502355 h 542013"/>
              <a:gd name="connsiteX2" fmla="*/ 607639 w 607639"/>
              <a:gd name="connsiteY2" fmla="*/ 522184 h 542013"/>
              <a:gd name="connsiteX3" fmla="*/ 587791 w 607639"/>
              <a:gd name="connsiteY3" fmla="*/ 542013 h 542013"/>
              <a:gd name="connsiteX4" fmla="*/ 19848 w 607639"/>
              <a:gd name="connsiteY4" fmla="*/ 542013 h 542013"/>
              <a:gd name="connsiteX5" fmla="*/ 0 w 607639"/>
              <a:gd name="connsiteY5" fmla="*/ 522184 h 542013"/>
              <a:gd name="connsiteX6" fmla="*/ 19848 w 607639"/>
              <a:gd name="connsiteY6" fmla="*/ 502355 h 542013"/>
              <a:gd name="connsiteX7" fmla="*/ 19846 w 607639"/>
              <a:gd name="connsiteY7" fmla="*/ 238017 h 542013"/>
              <a:gd name="connsiteX8" fmla="*/ 105903 w 607639"/>
              <a:gd name="connsiteY8" fmla="*/ 238017 h 542013"/>
              <a:gd name="connsiteX9" fmla="*/ 125748 w 607639"/>
              <a:gd name="connsiteY9" fmla="*/ 257836 h 542013"/>
              <a:gd name="connsiteX10" fmla="*/ 125748 w 607639"/>
              <a:gd name="connsiteY10" fmla="*/ 441538 h 542013"/>
              <a:gd name="connsiteX11" fmla="*/ 105903 w 607639"/>
              <a:gd name="connsiteY11" fmla="*/ 461357 h 542013"/>
              <a:gd name="connsiteX12" fmla="*/ 19846 w 607639"/>
              <a:gd name="connsiteY12" fmla="*/ 461357 h 542013"/>
              <a:gd name="connsiteX13" fmla="*/ 0 w 607639"/>
              <a:gd name="connsiteY13" fmla="*/ 441538 h 542013"/>
              <a:gd name="connsiteX14" fmla="*/ 0 w 607639"/>
              <a:gd name="connsiteY14" fmla="*/ 257836 h 542013"/>
              <a:gd name="connsiteX15" fmla="*/ 19846 w 607639"/>
              <a:gd name="connsiteY15" fmla="*/ 238017 h 542013"/>
              <a:gd name="connsiteX16" fmla="*/ 180524 w 607639"/>
              <a:gd name="connsiteY16" fmla="*/ 158702 h 542013"/>
              <a:gd name="connsiteX17" fmla="*/ 266492 w 607639"/>
              <a:gd name="connsiteY17" fmla="*/ 158702 h 542013"/>
              <a:gd name="connsiteX18" fmla="*/ 286426 w 607639"/>
              <a:gd name="connsiteY18" fmla="*/ 178518 h 542013"/>
              <a:gd name="connsiteX19" fmla="*/ 286426 w 607639"/>
              <a:gd name="connsiteY19" fmla="*/ 441541 h 542013"/>
              <a:gd name="connsiteX20" fmla="*/ 266492 w 607639"/>
              <a:gd name="connsiteY20" fmla="*/ 461357 h 542013"/>
              <a:gd name="connsiteX21" fmla="*/ 180524 w 607639"/>
              <a:gd name="connsiteY21" fmla="*/ 461357 h 542013"/>
              <a:gd name="connsiteX22" fmla="*/ 160678 w 607639"/>
              <a:gd name="connsiteY22" fmla="*/ 441541 h 542013"/>
              <a:gd name="connsiteX23" fmla="*/ 160678 w 607639"/>
              <a:gd name="connsiteY23" fmla="*/ 178518 h 542013"/>
              <a:gd name="connsiteX24" fmla="*/ 180524 w 607639"/>
              <a:gd name="connsiteY24" fmla="*/ 158702 h 542013"/>
              <a:gd name="connsiteX25" fmla="*/ 341060 w 607639"/>
              <a:gd name="connsiteY25" fmla="*/ 79386 h 542013"/>
              <a:gd name="connsiteX26" fmla="*/ 427117 w 607639"/>
              <a:gd name="connsiteY26" fmla="*/ 79386 h 542013"/>
              <a:gd name="connsiteX27" fmla="*/ 446962 w 607639"/>
              <a:gd name="connsiteY27" fmla="*/ 99204 h 542013"/>
              <a:gd name="connsiteX28" fmla="*/ 446962 w 607639"/>
              <a:gd name="connsiteY28" fmla="*/ 441538 h 542013"/>
              <a:gd name="connsiteX29" fmla="*/ 427117 w 607639"/>
              <a:gd name="connsiteY29" fmla="*/ 461357 h 542013"/>
              <a:gd name="connsiteX30" fmla="*/ 341060 w 607639"/>
              <a:gd name="connsiteY30" fmla="*/ 461357 h 542013"/>
              <a:gd name="connsiteX31" fmla="*/ 321214 w 607639"/>
              <a:gd name="connsiteY31" fmla="*/ 441538 h 542013"/>
              <a:gd name="connsiteX32" fmla="*/ 321214 w 607639"/>
              <a:gd name="connsiteY32" fmla="*/ 99204 h 542013"/>
              <a:gd name="connsiteX33" fmla="*/ 341060 w 607639"/>
              <a:gd name="connsiteY33" fmla="*/ 79386 h 542013"/>
              <a:gd name="connsiteX34" fmla="*/ 501737 w 607639"/>
              <a:gd name="connsiteY34" fmla="*/ 0 h 542013"/>
              <a:gd name="connsiteX35" fmla="*/ 587794 w 607639"/>
              <a:gd name="connsiteY35" fmla="*/ 0 h 542013"/>
              <a:gd name="connsiteX36" fmla="*/ 607639 w 607639"/>
              <a:gd name="connsiteY36" fmla="*/ 19819 h 542013"/>
              <a:gd name="connsiteX37" fmla="*/ 607639 w 607639"/>
              <a:gd name="connsiteY37" fmla="*/ 441537 h 542013"/>
              <a:gd name="connsiteX38" fmla="*/ 587794 w 607639"/>
              <a:gd name="connsiteY38" fmla="*/ 461357 h 542013"/>
              <a:gd name="connsiteX39" fmla="*/ 501737 w 607639"/>
              <a:gd name="connsiteY39" fmla="*/ 461357 h 542013"/>
              <a:gd name="connsiteX40" fmla="*/ 481891 w 607639"/>
              <a:gd name="connsiteY40" fmla="*/ 441537 h 542013"/>
              <a:gd name="connsiteX41" fmla="*/ 481891 w 607639"/>
              <a:gd name="connsiteY41" fmla="*/ 19819 h 542013"/>
              <a:gd name="connsiteX42" fmla="*/ 501737 w 607639"/>
              <a:gd name="connsiteY42" fmla="*/ 0 h 54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7639" h="542013">
                <a:moveTo>
                  <a:pt x="19848" y="502355"/>
                </a:moveTo>
                <a:lnTo>
                  <a:pt x="587791" y="502355"/>
                </a:lnTo>
                <a:cubicBezTo>
                  <a:pt x="598739" y="502355"/>
                  <a:pt x="607639" y="511247"/>
                  <a:pt x="607639" y="522184"/>
                </a:cubicBezTo>
                <a:cubicBezTo>
                  <a:pt x="607639" y="533121"/>
                  <a:pt x="598739" y="542013"/>
                  <a:pt x="587791" y="542013"/>
                </a:cubicBezTo>
                <a:lnTo>
                  <a:pt x="19848" y="542013"/>
                </a:lnTo>
                <a:cubicBezTo>
                  <a:pt x="8901" y="542013"/>
                  <a:pt x="0" y="533121"/>
                  <a:pt x="0" y="522184"/>
                </a:cubicBezTo>
                <a:cubicBezTo>
                  <a:pt x="0" y="511247"/>
                  <a:pt x="8901" y="502355"/>
                  <a:pt x="19848" y="502355"/>
                </a:cubicBezTo>
                <a:close/>
                <a:moveTo>
                  <a:pt x="19846" y="238017"/>
                </a:moveTo>
                <a:lnTo>
                  <a:pt x="105903" y="238017"/>
                </a:lnTo>
                <a:cubicBezTo>
                  <a:pt x="116849" y="238017"/>
                  <a:pt x="125748" y="246815"/>
                  <a:pt x="125748" y="257836"/>
                </a:cubicBezTo>
                <a:lnTo>
                  <a:pt x="125748" y="441538"/>
                </a:lnTo>
                <a:cubicBezTo>
                  <a:pt x="125748" y="452469"/>
                  <a:pt x="116849" y="461357"/>
                  <a:pt x="105903" y="461357"/>
                </a:cubicBezTo>
                <a:lnTo>
                  <a:pt x="19846" y="461357"/>
                </a:lnTo>
                <a:cubicBezTo>
                  <a:pt x="8899" y="461357"/>
                  <a:pt x="0" y="452469"/>
                  <a:pt x="0" y="441538"/>
                </a:cubicBezTo>
                <a:lnTo>
                  <a:pt x="0" y="257836"/>
                </a:lnTo>
                <a:cubicBezTo>
                  <a:pt x="0" y="246815"/>
                  <a:pt x="8899" y="238017"/>
                  <a:pt x="19846" y="238017"/>
                </a:cubicBezTo>
                <a:close/>
                <a:moveTo>
                  <a:pt x="180524" y="158702"/>
                </a:moveTo>
                <a:lnTo>
                  <a:pt x="266492" y="158702"/>
                </a:lnTo>
                <a:cubicBezTo>
                  <a:pt x="277527" y="158702"/>
                  <a:pt x="286426" y="167588"/>
                  <a:pt x="286426" y="178518"/>
                </a:cubicBezTo>
                <a:lnTo>
                  <a:pt x="286426" y="441541"/>
                </a:lnTo>
                <a:cubicBezTo>
                  <a:pt x="286426" y="452471"/>
                  <a:pt x="277527" y="461357"/>
                  <a:pt x="266492" y="461357"/>
                </a:cubicBezTo>
                <a:lnTo>
                  <a:pt x="180524" y="461357"/>
                </a:lnTo>
                <a:cubicBezTo>
                  <a:pt x="169488" y="461357"/>
                  <a:pt x="160678" y="452471"/>
                  <a:pt x="160678" y="441541"/>
                </a:cubicBezTo>
                <a:lnTo>
                  <a:pt x="160678" y="178518"/>
                </a:lnTo>
                <a:cubicBezTo>
                  <a:pt x="160678" y="167588"/>
                  <a:pt x="169488" y="158702"/>
                  <a:pt x="180524" y="158702"/>
                </a:cubicBezTo>
                <a:close/>
                <a:moveTo>
                  <a:pt x="341060" y="79386"/>
                </a:moveTo>
                <a:lnTo>
                  <a:pt x="427117" y="79386"/>
                </a:lnTo>
                <a:cubicBezTo>
                  <a:pt x="438063" y="79386"/>
                  <a:pt x="446962" y="88273"/>
                  <a:pt x="446962" y="99204"/>
                </a:cubicBezTo>
                <a:lnTo>
                  <a:pt x="446962" y="441538"/>
                </a:lnTo>
                <a:cubicBezTo>
                  <a:pt x="446962" y="452470"/>
                  <a:pt x="438063" y="461357"/>
                  <a:pt x="427117" y="461357"/>
                </a:cubicBezTo>
                <a:lnTo>
                  <a:pt x="341060" y="461357"/>
                </a:lnTo>
                <a:cubicBezTo>
                  <a:pt x="330113" y="461357"/>
                  <a:pt x="321214" y="452470"/>
                  <a:pt x="321214" y="441538"/>
                </a:cubicBezTo>
                <a:lnTo>
                  <a:pt x="321214" y="99204"/>
                </a:lnTo>
                <a:cubicBezTo>
                  <a:pt x="321214" y="88273"/>
                  <a:pt x="330113" y="79386"/>
                  <a:pt x="341060" y="79386"/>
                </a:cubicBezTo>
                <a:close/>
                <a:moveTo>
                  <a:pt x="501737" y="0"/>
                </a:moveTo>
                <a:lnTo>
                  <a:pt x="587794" y="0"/>
                </a:lnTo>
                <a:cubicBezTo>
                  <a:pt x="598740" y="0"/>
                  <a:pt x="607639" y="8888"/>
                  <a:pt x="607639" y="19819"/>
                </a:cubicBezTo>
                <a:lnTo>
                  <a:pt x="607639" y="441537"/>
                </a:lnTo>
                <a:cubicBezTo>
                  <a:pt x="607639" y="452469"/>
                  <a:pt x="598740" y="461357"/>
                  <a:pt x="587794" y="461357"/>
                </a:cubicBezTo>
                <a:lnTo>
                  <a:pt x="501737" y="461357"/>
                </a:lnTo>
                <a:cubicBezTo>
                  <a:pt x="490790" y="461357"/>
                  <a:pt x="481891" y="452469"/>
                  <a:pt x="481891" y="441537"/>
                </a:cubicBezTo>
                <a:lnTo>
                  <a:pt x="481891" y="19819"/>
                </a:lnTo>
                <a:cubicBezTo>
                  <a:pt x="481891" y="8888"/>
                  <a:pt x="490790" y="0"/>
                  <a:pt x="501737" y="0"/>
                </a:cubicBezTo>
                <a:close/>
              </a:path>
            </a:pathLst>
          </a:custGeom>
          <a:solidFill>
            <a:schemeClr val="bg1"/>
          </a:solidFill>
          <a:ln>
            <a:noFill/>
          </a:ln>
        </p:spPr>
      </p:sp>
      <p:sp>
        <p:nvSpPr>
          <p:cNvPr id="16" name="文本框 15"/>
          <p:cNvSpPr txBox="1"/>
          <p:nvPr/>
        </p:nvSpPr>
        <p:spPr>
          <a:xfrm>
            <a:off x="4997487" y="3508064"/>
            <a:ext cx="2874439" cy="39684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1800" b="0" dirty="0">
                <a:solidFill>
                  <a:srgbClr val="59595B"/>
                </a:solidFill>
                <a:latin typeface="微软雅黑 Light" panose="020B0502040204020203" pitchFamily="34" charset="-122"/>
                <a:ea typeface="微软雅黑 Light" panose="020B0502040204020203" pitchFamily="34" charset="-122"/>
              </a:rPr>
              <a:t>延迟槽</a:t>
            </a:r>
            <a:endParaRPr lang="zh-CN" altLang="en-US" sz="1800" b="0" dirty="0">
              <a:solidFill>
                <a:srgbClr val="59595B"/>
              </a:solidFill>
              <a:latin typeface="微软雅黑 Light" panose="020B0502040204020203" pitchFamily="34" charset="-122"/>
              <a:ea typeface="微软雅黑 Light" panose="020B0502040204020203" pitchFamily="34" charset="-122"/>
            </a:endParaRPr>
          </a:p>
        </p:txBody>
      </p:sp>
      <p:sp>
        <p:nvSpPr>
          <p:cNvPr id="18" name="bar-chart_232597"/>
          <p:cNvSpPr>
            <a:spLocks noChangeAspect="1"/>
          </p:cNvSpPr>
          <p:nvPr/>
        </p:nvSpPr>
        <p:spPr bwMode="auto">
          <a:xfrm>
            <a:off x="6304790" y="3148991"/>
            <a:ext cx="341355" cy="268436"/>
          </a:xfrm>
          <a:custGeom>
            <a:avLst/>
            <a:gdLst>
              <a:gd name="T0" fmla="*/ 2297 w 2795"/>
              <a:gd name="T1" fmla="*/ 2201 h 2201"/>
              <a:gd name="T2" fmla="*/ 1968 w 2795"/>
              <a:gd name="T3" fmla="*/ 2201 h 2201"/>
              <a:gd name="T4" fmla="*/ 124 w 2795"/>
              <a:gd name="T5" fmla="*/ 1973 h 2201"/>
              <a:gd name="T6" fmla="*/ 352 w 2795"/>
              <a:gd name="T7" fmla="*/ 1495 h 2201"/>
              <a:gd name="T8" fmla="*/ 2190 w 2795"/>
              <a:gd name="T9" fmla="*/ 1495 h 2201"/>
              <a:gd name="T10" fmla="*/ 2364 w 2795"/>
              <a:gd name="T11" fmla="*/ 1562 h 2201"/>
              <a:gd name="T12" fmla="*/ 2257 w 2795"/>
              <a:gd name="T13" fmla="*/ 1628 h 2201"/>
              <a:gd name="T14" fmla="*/ 2297 w 2795"/>
              <a:gd name="T15" fmla="*/ 2067 h 2201"/>
              <a:gd name="T16" fmla="*/ 2649 w 2795"/>
              <a:gd name="T17" fmla="*/ 1342 h 2201"/>
              <a:gd name="T18" fmla="*/ 2483 w 2795"/>
              <a:gd name="T19" fmla="*/ 1409 h 2201"/>
              <a:gd name="T20" fmla="*/ 913 w 2795"/>
              <a:gd name="T21" fmla="*/ 1409 h 2201"/>
              <a:gd name="T22" fmla="*/ 701 w 2795"/>
              <a:gd name="T23" fmla="*/ 1019 h 2201"/>
              <a:gd name="T24" fmla="*/ 2253 w 2795"/>
              <a:gd name="T25" fmla="*/ 807 h 2201"/>
              <a:gd name="T26" fmla="*/ 2583 w 2795"/>
              <a:gd name="T27" fmla="*/ 807 h 2201"/>
              <a:gd name="T28" fmla="*/ 2583 w 2795"/>
              <a:gd name="T29" fmla="*/ 940 h 2201"/>
              <a:gd name="T30" fmla="*/ 2549 w 2795"/>
              <a:gd name="T31" fmla="*/ 1275 h 2201"/>
              <a:gd name="T32" fmla="*/ 2649 w 2795"/>
              <a:gd name="T33" fmla="*/ 1342 h 2201"/>
              <a:gd name="T34" fmla="*/ 2253 w 2795"/>
              <a:gd name="T35" fmla="*/ 1275 h 2201"/>
              <a:gd name="T36" fmla="*/ 2416 w 2795"/>
              <a:gd name="T37" fmla="*/ 940 h 2201"/>
              <a:gd name="T38" fmla="*/ 913 w 2795"/>
              <a:gd name="T39" fmla="*/ 940 h 2201"/>
              <a:gd name="T40" fmla="*/ 834 w 2795"/>
              <a:gd name="T41" fmla="*/ 1197 h 2201"/>
              <a:gd name="T42" fmla="*/ 2728 w 2795"/>
              <a:gd name="T43" fmla="*/ 0 h 2201"/>
              <a:gd name="T44" fmla="*/ 638 w 2795"/>
              <a:gd name="T45" fmla="*/ 0 h 2201"/>
              <a:gd name="T46" fmla="*/ 0 w 2795"/>
              <a:gd name="T47" fmla="*/ 67 h 2201"/>
              <a:gd name="T48" fmla="*/ 124 w 2795"/>
              <a:gd name="T49" fmla="*/ 134 h 2201"/>
              <a:gd name="T50" fmla="*/ 73 w 2795"/>
              <a:gd name="T51" fmla="*/ 800 h 2201"/>
              <a:gd name="T52" fmla="*/ 308 w 2795"/>
              <a:gd name="T53" fmla="*/ 800 h 2201"/>
              <a:gd name="T54" fmla="*/ 257 w 2795"/>
              <a:gd name="T55" fmla="*/ 134 h 2201"/>
              <a:gd name="T56" fmla="*/ 571 w 2795"/>
              <a:gd name="T57" fmla="*/ 659 h 2201"/>
              <a:gd name="T58" fmla="*/ 2157 w 2795"/>
              <a:gd name="T59" fmla="*/ 726 h 2201"/>
              <a:gd name="T60" fmla="*/ 2224 w 2795"/>
              <a:gd name="T61" fmla="*/ 134 h 2201"/>
              <a:gd name="T62" fmla="*/ 2795 w 2795"/>
              <a:gd name="T63" fmla="*/ 67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5" h="2201">
                <a:moveTo>
                  <a:pt x="2364" y="2134"/>
                </a:moveTo>
                <a:cubicBezTo>
                  <a:pt x="2364" y="2171"/>
                  <a:pt x="2334" y="2201"/>
                  <a:pt x="2297" y="2201"/>
                </a:cubicBezTo>
                <a:lnTo>
                  <a:pt x="2190" y="2201"/>
                </a:lnTo>
                <a:lnTo>
                  <a:pt x="1968" y="2201"/>
                </a:lnTo>
                <a:lnTo>
                  <a:pt x="352" y="2201"/>
                </a:lnTo>
                <a:cubicBezTo>
                  <a:pt x="226" y="2201"/>
                  <a:pt x="124" y="2098"/>
                  <a:pt x="124" y="1973"/>
                </a:cubicBezTo>
                <a:lnTo>
                  <a:pt x="124" y="1723"/>
                </a:lnTo>
                <a:cubicBezTo>
                  <a:pt x="124" y="1597"/>
                  <a:pt x="226" y="1495"/>
                  <a:pt x="352" y="1495"/>
                </a:cubicBezTo>
                <a:lnTo>
                  <a:pt x="1968" y="1495"/>
                </a:lnTo>
                <a:lnTo>
                  <a:pt x="2190" y="1495"/>
                </a:lnTo>
                <a:lnTo>
                  <a:pt x="2297" y="1495"/>
                </a:lnTo>
                <a:cubicBezTo>
                  <a:pt x="2334" y="1495"/>
                  <a:pt x="2364" y="1525"/>
                  <a:pt x="2364" y="1562"/>
                </a:cubicBezTo>
                <a:cubicBezTo>
                  <a:pt x="2364" y="1599"/>
                  <a:pt x="2334" y="1628"/>
                  <a:pt x="2297" y="1628"/>
                </a:cubicBezTo>
                <a:lnTo>
                  <a:pt x="2257" y="1628"/>
                </a:lnTo>
                <a:lnTo>
                  <a:pt x="2257" y="2067"/>
                </a:lnTo>
                <a:lnTo>
                  <a:pt x="2297" y="2067"/>
                </a:lnTo>
                <a:cubicBezTo>
                  <a:pt x="2334" y="2067"/>
                  <a:pt x="2364" y="2097"/>
                  <a:pt x="2364" y="2134"/>
                </a:cubicBezTo>
                <a:close/>
                <a:moveTo>
                  <a:pt x="2649" y="1342"/>
                </a:moveTo>
                <a:cubicBezTo>
                  <a:pt x="2649" y="1379"/>
                  <a:pt x="2620" y="1409"/>
                  <a:pt x="2583" y="1409"/>
                </a:cubicBezTo>
                <a:lnTo>
                  <a:pt x="2483" y="1409"/>
                </a:lnTo>
                <a:lnTo>
                  <a:pt x="2254" y="1409"/>
                </a:lnTo>
                <a:lnTo>
                  <a:pt x="913" y="1409"/>
                </a:lnTo>
                <a:cubicBezTo>
                  <a:pt x="796" y="1409"/>
                  <a:pt x="701" y="1314"/>
                  <a:pt x="701" y="1197"/>
                </a:cubicBezTo>
                <a:lnTo>
                  <a:pt x="701" y="1019"/>
                </a:lnTo>
                <a:cubicBezTo>
                  <a:pt x="701" y="902"/>
                  <a:pt x="796" y="807"/>
                  <a:pt x="913" y="807"/>
                </a:cubicBezTo>
                <a:lnTo>
                  <a:pt x="2253" y="807"/>
                </a:lnTo>
                <a:lnTo>
                  <a:pt x="2483" y="807"/>
                </a:lnTo>
                <a:lnTo>
                  <a:pt x="2583" y="807"/>
                </a:lnTo>
                <a:cubicBezTo>
                  <a:pt x="2620" y="807"/>
                  <a:pt x="2649" y="837"/>
                  <a:pt x="2649" y="874"/>
                </a:cubicBezTo>
                <a:cubicBezTo>
                  <a:pt x="2649" y="911"/>
                  <a:pt x="2620" y="940"/>
                  <a:pt x="2583" y="940"/>
                </a:cubicBezTo>
                <a:lnTo>
                  <a:pt x="2549" y="940"/>
                </a:lnTo>
                <a:lnTo>
                  <a:pt x="2549" y="1275"/>
                </a:lnTo>
                <a:lnTo>
                  <a:pt x="2583" y="1275"/>
                </a:lnTo>
                <a:cubicBezTo>
                  <a:pt x="2620" y="1275"/>
                  <a:pt x="2649" y="1305"/>
                  <a:pt x="2649" y="1342"/>
                </a:cubicBezTo>
                <a:close/>
                <a:moveTo>
                  <a:pt x="913" y="1275"/>
                </a:moveTo>
                <a:lnTo>
                  <a:pt x="2253" y="1275"/>
                </a:lnTo>
                <a:lnTo>
                  <a:pt x="2416" y="1275"/>
                </a:lnTo>
                <a:lnTo>
                  <a:pt x="2416" y="940"/>
                </a:lnTo>
                <a:lnTo>
                  <a:pt x="2253" y="940"/>
                </a:lnTo>
                <a:lnTo>
                  <a:pt x="913" y="940"/>
                </a:lnTo>
                <a:cubicBezTo>
                  <a:pt x="869" y="940"/>
                  <a:pt x="834" y="976"/>
                  <a:pt x="834" y="1019"/>
                </a:cubicBezTo>
                <a:lnTo>
                  <a:pt x="834" y="1197"/>
                </a:lnTo>
                <a:cubicBezTo>
                  <a:pt x="834" y="1240"/>
                  <a:pt x="869" y="1275"/>
                  <a:pt x="913" y="1275"/>
                </a:cubicBezTo>
                <a:close/>
                <a:moveTo>
                  <a:pt x="2728" y="0"/>
                </a:moveTo>
                <a:lnTo>
                  <a:pt x="2157" y="0"/>
                </a:lnTo>
                <a:lnTo>
                  <a:pt x="638" y="0"/>
                </a:lnTo>
                <a:lnTo>
                  <a:pt x="67" y="0"/>
                </a:lnTo>
                <a:cubicBezTo>
                  <a:pt x="30" y="0"/>
                  <a:pt x="0" y="30"/>
                  <a:pt x="0" y="67"/>
                </a:cubicBezTo>
                <a:cubicBezTo>
                  <a:pt x="0" y="104"/>
                  <a:pt x="30" y="134"/>
                  <a:pt x="67" y="134"/>
                </a:cubicBezTo>
                <a:lnTo>
                  <a:pt x="124" y="134"/>
                </a:lnTo>
                <a:lnTo>
                  <a:pt x="124" y="704"/>
                </a:lnTo>
                <a:cubicBezTo>
                  <a:pt x="93" y="725"/>
                  <a:pt x="73" y="760"/>
                  <a:pt x="73" y="800"/>
                </a:cubicBezTo>
                <a:cubicBezTo>
                  <a:pt x="73" y="865"/>
                  <a:pt x="126" y="917"/>
                  <a:pt x="191" y="917"/>
                </a:cubicBezTo>
                <a:cubicBezTo>
                  <a:pt x="255" y="917"/>
                  <a:pt x="308" y="865"/>
                  <a:pt x="308" y="800"/>
                </a:cubicBezTo>
                <a:cubicBezTo>
                  <a:pt x="308" y="760"/>
                  <a:pt x="288" y="725"/>
                  <a:pt x="257" y="704"/>
                </a:cubicBezTo>
                <a:lnTo>
                  <a:pt x="257" y="134"/>
                </a:lnTo>
                <a:lnTo>
                  <a:pt x="571" y="134"/>
                </a:lnTo>
                <a:lnTo>
                  <a:pt x="571" y="659"/>
                </a:lnTo>
                <a:cubicBezTo>
                  <a:pt x="571" y="696"/>
                  <a:pt x="601" y="726"/>
                  <a:pt x="638" y="726"/>
                </a:cubicBezTo>
                <a:lnTo>
                  <a:pt x="2157" y="726"/>
                </a:lnTo>
                <a:cubicBezTo>
                  <a:pt x="2194" y="726"/>
                  <a:pt x="2224" y="696"/>
                  <a:pt x="2224" y="659"/>
                </a:cubicBezTo>
                <a:lnTo>
                  <a:pt x="2224" y="134"/>
                </a:lnTo>
                <a:lnTo>
                  <a:pt x="2728" y="134"/>
                </a:lnTo>
                <a:cubicBezTo>
                  <a:pt x="2765" y="134"/>
                  <a:pt x="2795" y="104"/>
                  <a:pt x="2795" y="67"/>
                </a:cubicBezTo>
                <a:cubicBezTo>
                  <a:pt x="2795" y="30"/>
                  <a:pt x="2765" y="0"/>
                  <a:pt x="2728" y="0"/>
                </a:cubicBezTo>
                <a:close/>
              </a:path>
            </a:pathLst>
          </a:custGeom>
          <a:solidFill>
            <a:srgbClr val="59595B"/>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19" name="文本框 18"/>
          <p:cNvSpPr txBox="1"/>
          <p:nvPr/>
        </p:nvSpPr>
        <p:spPr>
          <a:xfrm>
            <a:off x="8392832" y="3508064"/>
            <a:ext cx="2874439" cy="39684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1800" b="0" dirty="0">
                <a:solidFill>
                  <a:srgbClr val="59595B"/>
                </a:solidFill>
                <a:latin typeface="微软雅黑 Light" panose="020B0502040204020203" pitchFamily="34" charset="-122"/>
                <a:ea typeface="微软雅黑 Light" panose="020B0502040204020203" pitchFamily="34" charset="-122"/>
              </a:rPr>
              <a:t>提前分支处理</a:t>
            </a:r>
            <a:endParaRPr lang="zh-CN" altLang="en-US" sz="1800" b="0" dirty="0">
              <a:solidFill>
                <a:srgbClr val="59595B"/>
              </a:solidFill>
              <a:latin typeface="微软雅黑 Light" panose="020B0502040204020203" pitchFamily="34" charset="-122"/>
              <a:ea typeface="微软雅黑 Light" panose="020B0502040204020203" pitchFamily="34" charset="-122"/>
            </a:endParaRPr>
          </a:p>
        </p:txBody>
      </p:sp>
      <p:sp>
        <p:nvSpPr>
          <p:cNvPr id="20" name="矩形 19"/>
          <p:cNvSpPr/>
          <p:nvPr/>
        </p:nvSpPr>
        <p:spPr>
          <a:xfrm>
            <a:off x="8365112" y="3939487"/>
            <a:ext cx="2874439" cy="292068"/>
          </a:xfrm>
          <a:prstGeom prst="rect">
            <a:avLst/>
          </a:prstGeom>
        </p:spPr>
        <p:txBody>
          <a:bodyPr wrap="square">
            <a:spAutoFit/>
          </a:bodyPr>
          <a:lstStyle/>
          <a:p>
            <a:pPr algn="ctr">
              <a:lnSpc>
                <a:spcPct val="130000"/>
              </a:lnSpc>
            </a:pPr>
            <a:r>
              <a:rPr lang="zh-CN" altLang="en-US" sz="1100" dirty="0">
                <a:solidFill>
                  <a:srgbClr val="59595B"/>
                </a:solidFill>
                <a:latin typeface="微软雅黑 Light" panose="020B0502040204020203" pitchFamily="34" charset="-122"/>
                <a:ea typeface="微软雅黑 Light" panose="020B0502040204020203" pitchFamily="34" charset="-122"/>
              </a:rPr>
              <a:t>将分支指令的处理提前到译码阶段</a:t>
            </a:r>
            <a:endParaRPr lang="en-US" altLang="zh-CN" sz="1100" dirty="0">
              <a:solidFill>
                <a:srgbClr val="59595B"/>
              </a:solidFill>
              <a:latin typeface="微软雅黑 Light" panose="020B0502040204020203" pitchFamily="34" charset="-122"/>
              <a:ea typeface="微软雅黑 Light" panose="020B0502040204020203" pitchFamily="34" charset="-122"/>
            </a:endParaRPr>
          </a:p>
        </p:txBody>
      </p:sp>
      <p:sp>
        <p:nvSpPr>
          <p:cNvPr id="21" name="bar-chart_232597"/>
          <p:cNvSpPr>
            <a:spLocks noChangeAspect="1"/>
          </p:cNvSpPr>
          <p:nvPr/>
        </p:nvSpPr>
        <p:spPr bwMode="auto">
          <a:xfrm>
            <a:off x="9695263" y="3112531"/>
            <a:ext cx="305378" cy="341355"/>
          </a:xfrm>
          <a:custGeom>
            <a:avLst/>
            <a:gdLst>
              <a:gd name="T0" fmla="*/ 3046 w 3696"/>
              <a:gd name="T1" fmla="*/ 888 h 4137"/>
              <a:gd name="T2" fmla="*/ 3219 w 3696"/>
              <a:gd name="T3" fmla="*/ 716 h 4137"/>
              <a:gd name="T4" fmla="*/ 3219 w 3696"/>
              <a:gd name="T5" fmla="*/ 480 h 4137"/>
              <a:gd name="T6" fmla="*/ 2983 w 3696"/>
              <a:gd name="T7" fmla="*/ 480 h 4137"/>
              <a:gd name="T8" fmla="*/ 2811 w 3696"/>
              <a:gd name="T9" fmla="*/ 652 h 4137"/>
              <a:gd name="T10" fmla="*/ 342 w 3696"/>
              <a:gd name="T11" fmla="*/ 494 h 4137"/>
              <a:gd name="T12" fmla="*/ 281 w 3696"/>
              <a:gd name="T13" fmla="*/ 616 h 4137"/>
              <a:gd name="T14" fmla="*/ 357 w 3696"/>
              <a:gd name="T15" fmla="*/ 728 h 4137"/>
              <a:gd name="T16" fmla="*/ 737 w 3696"/>
              <a:gd name="T17" fmla="*/ 1005 h 4137"/>
              <a:gd name="T18" fmla="*/ 1072 w 3696"/>
              <a:gd name="T19" fmla="*/ 1546 h 4137"/>
              <a:gd name="T20" fmla="*/ 1173 w 3696"/>
              <a:gd name="T21" fmla="*/ 1647 h 4137"/>
              <a:gd name="T22" fmla="*/ 1591 w 3696"/>
              <a:gd name="T23" fmla="*/ 1871 h 4137"/>
              <a:gd name="T24" fmla="*/ 187 w 3696"/>
              <a:gd name="T25" fmla="*/ 3273 h 4137"/>
              <a:gd name="T26" fmla="*/ 187 w 3696"/>
              <a:gd name="T27" fmla="*/ 3951 h 4137"/>
              <a:gd name="T28" fmla="*/ 865 w 3696"/>
              <a:gd name="T29" fmla="*/ 3951 h 4137"/>
              <a:gd name="T30" fmla="*/ 1032 w 3696"/>
              <a:gd name="T31" fmla="*/ 3783 h 4137"/>
              <a:gd name="T32" fmla="*/ 1032 w 3696"/>
              <a:gd name="T33" fmla="*/ 3548 h 4137"/>
              <a:gd name="T34" fmla="*/ 796 w 3696"/>
              <a:gd name="T35" fmla="*/ 3548 h 4137"/>
              <a:gd name="T36" fmla="*/ 629 w 3696"/>
              <a:gd name="T37" fmla="*/ 3715 h 4137"/>
              <a:gd name="T38" fmla="*/ 423 w 3696"/>
              <a:gd name="T39" fmla="*/ 3715 h 4137"/>
              <a:gd name="T40" fmla="*/ 423 w 3696"/>
              <a:gd name="T41" fmla="*/ 3509 h 4137"/>
              <a:gd name="T42" fmla="*/ 1826 w 3696"/>
              <a:gd name="T43" fmla="*/ 2107 h 4137"/>
              <a:gd name="T44" fmla="*/ 2049 w 3696"/>
              <a:gd name="T45" fmla="*/ 2523 h 4137"/>
              <a:gd name="T46" fmla="*/ 2150 w 3696"/>
              <a:gd name="T47" fmla="*/ 2624 h 4137"/>
              <a:gd name="T48" fmla="*/ 2691 w 3696"/>
              <a:gd name="T49" fmla="*/ 2959 h 4137"/>
              <a:gd name="T50" fmla="*/ 2968 w 3696"/>
              <a:gd name="T51" fmla="*/ 3339 h 4137"/>
              <a:gd name="T52" fmla="*/ 3080 w 3696"/>
              <a:gd name="T53" fmla="*/ 3415 h 4137"/>
              <a:gd name="T54" fmla="*/ 3201 w 3696"/>
              <a:gd name="T55" fmla="*/ 3354 h 4137"/>
              <a:gd name="T56" fmla="*/ 3046 w 3696"/>
              <a:gd name="T57" fmla="*/ 888 h 4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96" h="4137">
                <a:moveTo>
                  <a:pt x="3046" y="888"/>
                </a:moveTo>
                <a:lnTo>
                  <a:pt x="3219" y="716"/>
                </a:lnTo>
                <a:cubicBezTo>
                  <a:pt x="3284" y="651"/>
                  <a:pt x="3284" y="545"/>
                  <a:pt x="3219" y="480"/>
                </a:cubicBezTo>
                <a:cubicBezTo>
                  <a:pt x="3154" y="415"/>
                  <a:pt x="3048" y="415"/>
                  <a:pt x="2983" y="480"/>
                </a:cubicBezTo>
                <a:lnTo>
                  <a:pt x="2811" y="652"/>
                </a:lnTo>
                <a:cubicBezTo>
                  <a:pt x="2108" y="52"/>
                  <a:pt x="1099" y="0"/>
                  <a:pt x="342" y="494"/>
                </a:cubicBezTo>
                <a:cubicBezTo>
                  <a:pt x="301" y="521"/>
                  <a:pt x="278" y="567"/>
                  <a:pt x="281" y="616"/>
                </a:cubicBezTo>
                <a:cubicBezTo>
                  <a:pt x="285" y="664"/>
                  <a:pt x="314" y="707"/>
                  <a:pt x="357" y="728"/>
                </a:cubicBezTo>
                <a:cubicBezTo>
                  <a:pt x="481" y="787"/>
                  <a:pt x="613" y="882"/>
                  <a:pt x="737" y="1005"/>
                </a:cubicBezTo>
                <a:cubicBezTo>
                  <a:pt x="916" y="1184"/>
                  <a:pt x="1035" y="1384"/>
                  <a:pt x="1072" y="1546"/>
                </a:cubicBezTo>
                <a:cubicBezTo>
                  <a:pt x="1083" y="1596"/>
                  <a:pt x="1122" y="1636"/>
                  <a:pt x="1173" y="1647"/>
                </a:cubicBezTo>
                <a:cubicBezTo>
                  <a:pt x="1298" y="1676"/>
                  <a:pt x="1447" y="1754"/>
                  <a:pt x="1591" y="1871"/>
                </a:cubicBezTo>
                <a:lnTo>
                  <a:pt x="187" y="3273"/>
                </a:lnTo>
                <a:cubicBezTo>
                  <a:pt x="0" y="3460"/>
                  <a:pt x="0" y="3763"/>
                  <a:pt x="187" y="3951"/>
                </a:cubicBezTo>
                <a:cubicBezTo>
                  <a:pt x="374" y="4137"/>
                  <a:pt x="678" y="4137"/>
                  <a:pt x="865" y="3951"/>
                </a:cubicBezTo>
                <a:lnTo>
                  <a:pt x="1032" y="3783"/>
                </a:lnTo>
                <a:cubicBezTo>
                  <a:pt x="1097" y="3718"/>
                  <a:pt x="1097" y="3613"/>
                  <a:pt x="1032" y="3548"/>
                </a:cubicBezTo>
                <a:cubicBezTo>
                  <a:pt x="967" y="3482"/>
                  <a:pt x="861" y="3482"/>
                  <a:pt x="796" y="3548"/>
                </a:cubicBezTo>
                <a:lnTo>
                  <a:pt x="629" y="3715"/>
                </a:lnTo>
                <a:cubicBezTo>
                  <a:pt x="572" y="3772"/>
                  <a:pt x="480" y="3772"/>
                  <a:pt x="423" y="3715"/>
                </a:cubicBezTo>
                <a:cubicBezTo>
                  <a:pt x="366" y="3658"/>
                  <a:pt x="366" y="3566"/>
                  <a:pt x="423" y="3509"/>
                </a:cubicBezTo>
                <a:lnTo>
                  <a:pt x="1826" y="2107"/>
                </a:lnTo>
                <a:cubicBezTo>
                  <a:pt x="1943" y="2251"/>
                  <a:pt x="2020" y="2398"/>
                  <a:pt x="2049" y="2523"/>
                </a:cubicBezTo>
                <a:cubicBezTo>
                  <a:pt x="2060" y="2574"/>
                  <a:pt x="2100" y="2613"/>
                  <a:pt x="2150" y="2624"/>
                </a:cubicBezTo>
                <a:cubicBezTo>
                  <a:pt x="2312" y="2661"/>
                  <a:pt x="2511" y="2780"/>
                  <a:pt x="2691" y="2959"/>
                </a:cubicBezTo>
                <a:cubicBezTo>
                  <a:pt x="2814" y="3083"/>
                  <a:pt x="2909" y="3215"/>
                  <a:pt x="2968" y="3339"/>
                </a:cubicBezTo>
                <a:cubicBezTo>
                  <a:pt x="2989" y="3382"/>
                  <a:pt x="3032" y="3411"/>
                  <a:pt x="3080" y="3415"/>
                </a:cubicBezTo>
                <a:cubicBezTo>
                  <a:pt x="3129" y="3418"/>
                  <a:pt x="3175" y="3395"/>
                  <a:pt x="3201" y="3354"/>
                </a:cubicBezTo>
                <a:cubicBezTo>
                  <a:pt x="3696" y="2599"/>
                  <a:pt x="3644" y="1591"/>
                  <a:pt x="3046" y="888"/>
                </a:cubicBezTo>
                <a:close/>
              </a:path>
            </a:pathLst>
          </a:custGeom>
          <a:solidFill>
            <a:srgbClr val="59595B"/>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pic>
        <p:nvPicPr>
          <p:cNvPr id="2" name="图片 1" descr="无背景logo"/>
          <p:cNvPicPr>
            <a:picLocks noChangeAspect="1"/>
          </p:cNvPicPr>
          <p:nvPr>
            <p:custDataLst>
              <p:tags r:id="rId1"/>
            </p:custDataLst>
          </p:nvPr>
        </p:nvPicPr>
        <p:blipFill>
          <a:blip r:embed="rId2"/>
          <a:stretch>
            <a:fillRect/>
          </a:stretch>
        </p:blipFill>
        <p:spPr>
          <a:xfrm>
            <a:off x="10072370" y="76200"/>
            <a:ext cx="1689735" cy="858520"/>
          </a:xfrm>
          <a:prstGeom prst="rect">
            <a:avLst/>
          </a:prstGeom>
        </p:spPr>
      </p:pic>
      <p:sp>
        <p:nvSpPr>
          <p:cNvPr id="3" name="矩形 2"/>
          <p:cNvSpPr/>
          <p:nvPr/>
        </p:nvSpPr>
        <p:spPr>
          <a:xfrm>
            <a:off x="4992627" y="3939487"/>
            <a:ext cx="2874439" cy="292068"/>
          </a:xfrm>
          <a:prstGeom prst="rect">
            <a:avLst/>
          </a:prstGeom>
        </p:spPr>
        <p:txBody>
          <a:bodyPr wrap="square">
            <a:spAutoFit/>
          </a:bodyPr>
          <a:lstStyle/>
          <a:p>
            <a:pPr algn="ctr">
              <a:lnSpc>
                <a:spcPct val="130000"/>
              </a:lnSpc>
            </a:pPr>
            <a:r>
              <a:rPr lang="zh-CN" altLang="en-US" sz="1100" dirty="0">
                <a:solidFill>
                  <a:srgbClr val="59595B"/>
                </a:solidFill>
                <a:latin typeface="微软雅黑 Light" panose="020B0502040204020203" pitchFamily="34" charset="-122"/>
                <a:ea typeface="微软雅黑 Light" panose="020B0502040204020203" pitchFamily="34" charset="-122"/>
              </a:rPr>
              <a:t>向延迟槽调度有用的指令，掩盖分支延迟</a:t>
            </a:r>
            <a:endParaRPr kumimoji="1" lang="zh-CN" altLang="en-US" sz="1100" dirty="0">
              <a:solidFill>
                <a:srgbClr val="59595B"/>
              </a:solidFill>
              <a:latin typeface="微软雅黑 Light" panose="020B0502040204020203" pitchFamily="34" charset="-122"/>
              <a:ea typeface="微软雅黑 Light" panose="020B0502040204020203" pitchFamily="34"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Users\Yuki\Desktop\ppt\图片素材\26.png26"/>
          <p:cNvPicPr>
            <a:picLocks noChangeAspect="1"/>
          </p:cNvPicPr>
          <p:nvPr/>
        </p:nvPicPr>
        <p:blipFill>
          <a:blip r:embed="rId1"/>
          <a:srcRect l="7806" r="7806"/>
          <a:stretch>
            <a:fillRect/>
          </a:stretch>
        </p:blipFill>
        <p:spPr>
          <a:xfrm>
            <a:off x="-1631315" y="0"/>
            <a:ext cx="10290674" cy="6858000"/>
          </a:xfrm>
          <a:prstGeom prst="rect">
            <a:avLst/>
          </a:prstGeom>
        </p:spPr>
      </p:pic>
      <p:sp>
        <p:nvSpPr>
          <p:cNvPr id="2" name="矩形 1"/>
          <p:cNvSpPr/>
          <p:nvPr/>
        </p:nvSpPr>
        <p:spPr>
          <a:xfrm>
            <a:off x="6895652" y="0"/>
            <a:ext cx="5296348"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379970" y="2534285"/>
            <a:ext cx="2146935" cy="108839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sz="5400" spc="100">
                <a:solidFill>
                  <a:schemeClr val="bg1"/>
                </a:solidFill>
                <a:latin typeface="微软雅黑 Light" panose="020B0502040204020203" pitchFamily="34" charset="-122"/>
                <a:ea typeface="微软雅黑 Light" panose="020B0502040204020203" pitchFamily="34" charset="-122"/>
                <a:sym typeface="+mn-ea"/>
              </a:rPr>
              <a:t>引言</a:t>
            </a:r>
            <a:endParaRPr lang="zh-CN" sz="5400" spc="100">
              <a:solidFill>
                <a:schemeClr val="bg1"/>
              </a:solidFill>
              <a:latin typeface="微软雅黑 Light" panose="020B0502040204020203" pitchFamily="34" charset="-122"/>
              <a:ea typeface="微软雅黑 Light" panose="020B0502040204020203" pitchFamily="34" charset="-122"/>
              <a:sym typeface="+mn-ea"/>
            </a:endParaRPr>
          </a:p>
        </p:txBody>
      </p:sp>
      <p:sp>
        <p:nvSpPr>
          <p:cNvPr id="5" name="文本框 4"/>
          <p:cNvSpPr txBox="1"/>
          <p:nvPr/>
        </p:nvSpPr>
        <p:spPr>
          <a:xfrm>
            <a:off x="7468311" y="4006289"/>
            <a:ext cx="3733089" cy="306705"/>
          </a:xfrm>
          <a:prstGeom prst="rect">
            <a:avLst/>
          </a:prstGeom>
          <a:solidFill>
            <a:schemeClr val="bg1"/>
          </a:solidFill>
        </p:spPr>
        <p:txBody>
          <a:bodyPr wrap="square" rtlCol="0">
            <a:spAutoFit/>
          </a:bodyPr>
          <a:lstStyle/>
          <a:p>
            <a:pPr algn="dist"/>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rPr>
              <a:t>RISC-V</a:t>
            </a: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简介</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rPr>
              <a:t>|</a:t>
            </a: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研究目的和意义</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6" name="箭头: 五边形 22"/>
          <p:cNvSpPr/>
          <p:nvPr/>
        </p:nvSpPr>
        <p:spPr>
          <a:xfrm flipH="1">
            <a:off x="10058398" y="5072669"/>
            <a:ext cx="2150358" cy="427208"/>
          </a:xfrm>
          <a:prstGeom prst="homePlate">
            <a:avLst>
              <a:gd name="adj" fmla="val 269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315410" y="5093932"/>
            <a:ext cx="1893346" cy="369332"/>
          </a:xfrm>
          <a:prstGeom prst="rect">
            <a:avLst/>
          </a:prstGeom>
          <a:noFill/>
        </p:spPr>
        <p:txBody>
          <a:bodyPr wrap="square" rtlCol="0">
            <a:spAutoFit/>
          </a:bodyPr>
          <a:lstStyle/>
          <a:p>
            <a:pPr algn="ctr"/>
            <a:r>
              <a:rPr lang="en-US" altLang="zh-CN" b="1" i="1" dirty="0">
                <a:solidFill>
                  <a:srgbClr val="988563"/>
                </a:solidFill>
                <a:latin typeface="Century Gothic" panose="020B0502020202020204" pitchFamily="34" charset="0"/>
              </a:rPr>
              <a:t>PART  ONE.</a:t>
            </a:r>
            <a:endParaRPr lang="zh-CN" altLang="en-US" b="1" i="1" dirty="0">
              <a:solidFill>
                <a:srgbClr val="988563"/>
              </a:solidFill>
              <a:latin typeface="Century Gothic" panose="020B0502020202020204" pitchFamily="34" charset="0"/>
            </a:endParaRPr>
          </a:p>
        </p:txBody>
      </p:sp>
      <p:sp>
        <p:nvSpPr>
          <p:cNvPr id="8" name="文本框 7"/>
          <p:cNvSpPr txBox="1"/>
          <p:nvPr/>
        </p:nvSpPr>
        <p:spPr>
          <a:xfrm>
            <a:off x="10089697" y="2324821"/>
            <a:ext cx="1893346" cy="1446550"/>
          </a:xfrm>
          <a:prstGeom prst="rect">
            <a:avLst/>
          </a:prstGeom>
          <a:noFill/>
        </p:spPr>
        <p:txBody>
          <a:bodyPr wrap="square" rtlCol="0">
            <a:spAutoFit/>
          </a:bodyPr>
          <a:lstStyle/>
          <a:p>
            <a:r>
              <a:rPr lang="en-US" altLang="zh-CN" sz="8800" b="1" i="1" dirty="0">
                <a:solidFill>
                  <a:schemeClr val="bg1"/>
                </a:solidFill>
                <a:latin typeface="Century Gothic" panose="020B0502020202020204" pitchFamily="34" charset="0"/>
              </a:rPr>
              <a:t>01</a:t>
            </a:r>
            <a:endParaRPr lang="zh-CN" altLang="en-US" sz="8800" b="1" i="1" dirty="0">
              <a:solidFill>
                <a:schemeClr val="bg1"/>
              </a:solidFill>
              <a:latin typeface="Century Gothic" panose="020B0502020202020204" pitchFamily="34" charset="0"/>
            </a:endParaRPr>
          </a:p>
        </p:txBody>
      </p:sp>
      <p:pic>
        <p:nvPicPr>
          <p:cNvPr id="10" name="图片 9" descr="无背景logo"/>
          <p:cNvPicPr>
            <a:picLocks noChangeAspect="1"/>
          </p:cNvPicPr>
          <p:nvPr>
            <p:custDataLst>
              <p:tags r:id="rId2"/>
            </p:custDataLst>
          </p:nvPr>
        </p:nvPicPr>
        <p:blipFill>
          <a:blip r:embed="rId3"/>
          <a:stretch>
            <a:fillRect/>
          </a:stretch>
        </p:blipFill>
        <p:spPr>
          <a:xfrm>
            <a:off x="10072370" y="76200"/>
            <a:ext cx="1689735" cy="858520"/>
          </a:xfrm>
          <a:prstGeom prst="rect">
            <a:avLst/>
          </a:prstGeom>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性能优化技术</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170493" y="578048"/>
            <a:ext cx="4028790" cy="307777"/>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数据冒险</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5" name="矩形: 圆角 2"/>
          <p:cNvSpPr/>
          <p:nvPr/>
        </p:nvSpPr>
        <p:spPr>
          <a:xfrm>
            <a:off x="848529" y="2469346"/>
            <a:ext cx="3672516" cy="2923369"/>
          </a:xfrm>
          <a:prstGeom prst="roundRect">
            <a:avLst>
              <a:gd name="adj" fmla="val 1970"/>
            </a:avLst>
          </a:prstGeom>
          <a:solidFill>
            <a:srgbClr val="988563"/>
          </a:solidFill>
          <a:ln>
            <a:noFill/>
          </a:ln>
          <a:effectLst>
            <a:outerShdw blurRad="190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9" name="矩形: 圆角 41"/>
          <p:cNvSpPr/>
          <p:nvPr/>
        </p:nvSpPr>
        <p:spPr>
          <a:xfrm>
            <a:off x="4787201" y="2657941"/>
            <a:ext cx="3198668" cy="2546180"/>
          </a:xfrm>
          <a:prstGeom prst="roundRect">
            <a:avLst>
              <a:gd name="adj" fmla="val 1970"/>
            </a:avLst>
          </a:prstGeom>
          <a:solidFill>
            <a:schemeClr val="bg1"/>
          </a:solidFill>
          <a:ln>
            <a:noFill/>
          </a:ln>
          <a:effectLst>
            <a:outerShdw blurRad="190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10" name="矩形: 圆角 42"/>
          <p:cNvSpPr/>
          <p:nvPr/>
        </p:nvSpPr>
        <p:spPr>
          <a:xfrm>
            <a:off x="8208579" y="2657941"/>
            <a:ext cx="3198668" cy="2546180"/>
          </a:xfrm>
          <a:prstGeom prst="roundRect">
            <a:avLst>
              <a:gd name="adj" fmla="val 1970"/>
            </a:avLst>
          </a:prstGeom>
          <a:solidFill>
            <a:schemeClr val="bg1"/>
          </a:solidFill>
          <a:ln>
            <a:noFill/>
          </a:ln>
          <a:effectLst>
            <a:outerShdw blurRad="190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11" name="椭圆 10"/>
          <p:cNvSpPr/>
          <p:nvPr/>
        </p:nvSpPr>
        <p:spPr>
          <a:xfrm>
            <a:off x="2386132" y="5095589"/>
            <a:ext cx="597309" cy="597309"/>
          </a:xfrm>
          <a:prstGeom prst="ellipse">
            <a:avLst/>
          </a:prstGeom>
          <a:solidFill>
            <a:schemeClr val="bg1"/>
          </a:solidFill>
          <a:ln>
            <a:solidFill>
              <a:srgbClr val="988563"/>
            </a:solidFill>
          </a:ln>
          <a:effectLst>
            <a:outerShdw blurRad="254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2" name="three-books-stack_73922"/>
          <p:cNvSpPr>
            <a:spLocks noChangeAspect="1"/>
          </p:cNvSpPr>
          <p:nvPr/>
        </p:nvSpPr>
        <p:spPr bwMode="auto">
          <a:xfrm>
            <a:off x="2559729" y="5275488"/>
            <a:ext cx="250114" cy="237511"/>
          </a:xfrm>
          <a:custGeom>
            <a:avLst/>
            <a:gdLst>
              <a:gd name="T0" fmla="*/ 5103 w 5121"/>
              <a:gd name="T1" fmla="*/ 1848 h 4871"/>
              <a:gd name="T2" fmla="*/ 4978 w 5121"/>
              <a:gd name="T3" fmla="*/ 1757 h 4871"/>
              <a:gd name="T4" fmla="*/ 3227 w 5121"/>
              <a:gd name="T5" fmla="*/ 1757 h 4871"/>
              <a:gd name="T6" fmla="*/ 2686 w 5121"/>
              <a:gd name="T7" fmla="*/ 91 h 4871"/>
              <a:gd name="T8" fmla="*/ 2560 w 5121"/>
              <a:gd name="T9" fmla="*/ 0 h 4871"/>
              <a:gd name="T10" fmla="*/ 2435 w 5121"/>
              <a:gd name="T11" fmla="*/ 91 h 4871"/>
              <a:gd name="T12" fmla="*/ 1894 w 5121"/>
              <a:gd name="T13" fmla="*/ 1757 h 4871"/>
              <a:gd name="T14" fmla="*/ 143 w 5121"/>
              <a:gd name="T15" fmla="*/ 1757 h 4871"/>
              <a:gd name="T16" fmla="*/ 17 w 5121"/>
              <a:gd name="T17" fmla="*/ 1848 h 4871"/>
              <a:gd name="T18" fmla="*/ 65 w 5121"/>
              <a:gd name="T19" fmla="*/ 1995 h 4871"/>
              <a:gd name="T20" fmla="*/ 1482 w 5121"/>
              <a:gd name="T21" fmla="*/ 3024 h 4871"/>
              <a:gd name="T22" fmla="*/ 941 w 5121"/>
              <a:gd name="T23" fmla="*/ 4690 h 4871"/>
              <a:gd name="T24" fmla="*/ 989 w 5121"/>
              <a:gd name="T25" fmla="*/ 4837 h 4871"/>
              <a:gd name="T26" fmla="*/ 1144 w 5121"/>
              <a:gd name="T27" fmla="*/ 4837 h 4871"/>
              <a:gd name="T28" fmla="*/ 2560 w 5121"/>
              <a:gd name="T29" fmla="*/ 3808 h 4871"/>
              <a:gd name="T30" fmla="*/ 3977 w 5121"/>
              <a:gd name="T31" fmla="*/ 4837 h 4871"/>
              <a:gd name="T32" fmla="*/ 4054 w 5121"/>
              <a:gd name="T33" fmla="*/ 4862 h 4871"/>
              <a:gd name="T34" fmla="*/ 4132 w 5121"/>
              <a:gd name="T35" fmla="*/ 4837 h 4871"/>
              <a:gd name="T36" fmla="*/ 4180 w 5121"/>
              <a:gd name="T37" fmla="*/ 4690 h 4871"/>
              <a:gd name="T38" fmla="*/ 3639 w 5121"/>
              <a:gd name="T39" fmla="*/ 3024 h 4871"/>
              <a:gd name="T40" fmla="*/ 5055 w 5121"/>
              <a:gd name="T41" fmla="*/ 1995 h 4871"/>
              <a:gd name="T42" fmla="*/ 5103 w 5121"/>
              <a:gd name="T43" fmla="*/ 1848 h 4871"/>
              <a:gd name="T44" fmla="*/ 3406 w 5121"/>
              <a:gd name="T45" fmla="*/ 2868 h 4871"/>
              <a:gd name="T46" fmla="*/ 3358 w 5121"/>
              <a:gd name="T47" fmla="*/ 3015 h 4871"/>
              <a:gd name="T48" fmla="*/ 3804 w 5121"/>
              <a:gd name="T49" fmla="*/ 4385 h 4871"/>
              <a:gd name="T50" fmla="*/ 2638 w 5121"/>
              <a:gd name="T51" fmla="*/ 3538 h 4871"/>
              <a:gd name="T52" fmla="*/ 2560 w 5121"/>
              <a:gd name="T53" fmla="*/ 3513 h 4871"/>
              <a:gd name="T54" fmla="*/ 2483 w 5121"/>
              <a:gd name="T55" fmla="*/ 3538 h 4871"/>
              <a:gd name="T56" fmla="*/ 1317 w 5121"/>
              <a:gd name="T57" fmla="*/ 4385 h 4871"/>
              <a:gd name="T58" fmla="*/ 1762 w 5121"/>
              <a:gd name="T59" fmla="*/ 3015 h 4871"/>
              <a:gd name="T60" fmla="*/ 1714 w 5121"/>
              <a:gd name="T61" fmla="*/ 2868 h 4871"/>
              <a:gd name="T62" fmla="*/ 548 w 5121"/>
              <a:gd name="T63" fmla="*/ 2020 h 4871"/>
              <a:gd name="T64" fmla="*/ 1990 w 5121"/>
              <a:gd name="T65" fmla="*/ 2020 h 4871"/>
              <a:gd name="T66" fmla="*/ 2115 w 5121"/>
              <a:gd name="T67" fmla="*/ 1929 h 4871"/>
              <a:gd name="T68" fmla="*/ 2560 w 5121"/>
              <a:gd name="T69" fmla="*/ 559 h 4871"/>
              <a:gd name="T70" fmla="*/ 3006 w 5121"/>
              <a:gd name="T71" fmla="*/ 1929 h 4871"/>
              <a:gd name="T72" fmla="*/ 3131 w 5121"/>
              <a:gd name="T73" fmla="*/ 2020 h 4871"/>
              <a:gd name="T74" fmla="*/ 4572 w 5121"/>
              <a:gd name="T75" fmla="*/ 2020 h 4871"/>
              <a:gd name="T76" fmla="*/ 3406 w 5121"/>
              <a:gd name="T77" fmla="*/ 2868 h 4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1" h="4871">
                <a:moveTo>
                  <a:pt x="5103" y="1848"/>
                </a:moveTo>
                <a:cubicBezTo>
                  <a:pt x="5086" y="1794"/>
                  <a:pt x="5035" y="1757"/>
                  <a:pt x="4978" y="1757"/>
                </a:cubicBezTo>
                <a:lnTo>
                  <a:pt x="3227" y="1757"/>
                </a:lnTo>
                <a:lnTo>
                  <a:pt x="2686" y="91"/>
                </a:lnTo>
                <a:cubicBezTo>
                  <a:pt x="2668" y="37"/>
                  <a:pt x="2617" y="0"/>
                  <a:pt x="2560" y="0"/>
                </a:cubicBezTo>
                <a:cubicBezTo>
                  <a:pt x="2503" y="0"/>
                  <a:pt x="2453" y="37"/>
                  <a:pt x="2435" y="91"/>
                </a:cubicBezTo>
                <a:lnTo>
                  <a:pt x="1894" y="1757"/>
                </a:lnTo>
                <a:lnTo>
                  <a:pt x="143" y="1757"/>
                </a:lnTo>
                <a:cubicBezTo>
                  <a:pt x="86" y="1757"/>
                  <a:pt x="35" y="1793"/>
                  <a:pt x="17" y="1848"/>
                </a:cubicBezTo>
                <a:cubicBezTo>
                  <a:pt x="0" y="1902"/>
                  <a:pt x="19" y="1962"/>
                  <a:pt x="65" y="1995"/>
                </a:cubicBezTo>
                <a:lnTo>
                  <a:pt x="1482" y="3024"/>
                </a:lnTo>
                <a:lnTo>
                  <a:pt x="941" y="4690"/>
                </a:lnTo>
                <a:cubicBezTo>
                  <a:pt x="923" y="4744"/>
                  <a:pt x="943" y="4804"/>
                  <a:pt x="989" y="4837"/>
                </a:cubicBezTo>
                <a:cubicBezTo>
                  <a:pt x="1035" y="4871"/>
                  <a:pt x="1097" y="4871"/>
                  <a:pt x="1144" y="4837"/>
                </a:cubicBezTo>
                <a:lnTo>
                  <a:pt x="2560" y="3808"/>
                </a:lnTo>
                <a:lnTo>
                  <a:pt x="3977" y="4837"/>
                </a:lnTo>
                <a:cubicBezTo>
                  <a:pt x="4000" y="4854"/>
                  <a:pt x="4027" y="4862"/>
                  <a:pt x="4054" y="4862"/>
                </a:cubicBezTo>
                <a:cubicBezTo>
                  <a:pt x="4082" y="4862"/>
                  <a:pt x="4109" y="4854"/>
                  <a:pt x="4132" y="4837"/>
                </a:cubicBezTo>
                <a:cubicBezTo>
                  <a:pt x="4178" y="4804"/>
                  <a:pt x="4197" y="4744"/>
                  <a:pt x="4180" y="4690"/>
                </a:cubicBezTo>
                <a:lnTo>
                  <a:pt x="3639" y="3024"/>
                </a:lnTo>
                <a:lnTo>
                  <a:pt x="5055" y="1995"/>
                </a:lnTo>
                <a:cubicBezTo>
                  <a:pt x="5102" y="1962"/>
                  <a:pt x="5121" y="1902"/>
                  <a:pt x="5103" y="1848"/>
                </a:cubicBezTo>
                <a:close/>
                <a:moveTo>
                  <a:pt x="3406" y="2868"/>
                </a:moveTo>
                <a:cubicBezTo>
                  <a:pt x="3360" y="2901"/>
                  <a:pt x="3341" y="2961"/>
                  <a:pt x="3358" y="3015"/>
                </a:cubicBezTo>
                <a:lnTo>
                  <a:pt x="3804" y="4385"/>
                </a:lnTo>
                <a:lnTo>
                  <a:pt x="2638" y="3538"/>
                </a:lnTo>
                <a:cubicBezTo>
                  <a:pt x="2615" y="3522"/>
                  <a:pt x="2588" y="3513"/>
                  <a:pt x="2560" y="3513"/>
                </a:cubicBezTo>
                <a:cubicBezTo>
                  <a:pt x="2533" y="3513"/>
                  <a:pt x="2506" y="3522"/>
                  <a:pt x="2483" y="3538"/>
                </a:cubicBezTo>
                <a:lnTo>
                  <a:pt x="1317" y="4385"/>
                </a:lnTo>
                <a:lnTo>
                  <a:pt x="1762" y="3015"/>
                </a:lnTo>
                <a:cubicBezTo>
                  <a:pt x="1780" y="2961"/>
                  <a:pt x="1761" y="2901"/>
                  <a:pt x="1714" y="2868"/>
                </a:cubicBezTo>
                <a:lnTo>
                  <a:pt x="548" y="2020"/>
                </a:lnTo>
                <a:lnTo>
                  <a:pt x="1990" y="2020"/>
                </a:lnTo>
                <a:cubicBezTo>
                  <a:pt x="2047" y="2020"/>
                  <a:pt x="2097" y="1984"/>
                  <a:pt x="2115" y="1929"/>
                </a:cubicBezTo>
                <a:lnTo>
                  <a:pt x="2560" y="559"/>
                </a:lnTo>
                <a:lnTo>
                  <a:pt x="3006" y="1929"/>
                </a:lnTo>
                <a:cubicBezTo>
                  <a:pt x="3023" y="1984"/>
                  <a:pt x="3074" y="2020"/>
                  <a:pt x="3131" y="2020"/>
                </a:cubicBezTo>
                <a:lnTo>
                  <a:pt x="4572" y="2020"/>
                </a:lnTo>
                <a:lnTo>
                  <a:pt x="3406" y="2868"/>
                </a:lnTo>
                <a:close/>
              </a:path>
            </a:pathLst>
          </a:custGeom>
          <a:solidFill>
            <a:srgbClr val="988563"/>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13" name="文本框 12"/>
          <p:cNvSpPr txBox="1"/>
          <p:nvPr/>
        </p:nvSpPr>
        <p:spPr>
          <a:xfrm>
            <a:off x="1275286" y="3396505"/>
            <a:ext cx="2874439" cy="39684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1800" b="0" dirty="0">
                <a:solidFill>
                  <a:schemeClr val="bg1"/>
                </a:solidFill>
                <a:latin typeface="微软雅黑 Light" panose="020B0502040204020203" pitchFamily="34" charset="-122"/>
                <a:ea typeface="微软雅黑 Light" panose="020B0502040204020203" pitchFamily="34" charset="-122"/>
              </a:rPr>
              <a:t>数据冒险（冲突）</a:t>
            </a:r>
            <a:endParaRPr lang="zh-CN" altLang="en-US" sz="1800" b="0" dirty="0">
              <a:solidFill>
                <a:schemeClr val="bg1"/>
              </a:solidFill>
              <a:latin typeface="微软雅黑 Light" panose="020B0502040204020203" pitchFamily="34" charset="-122"/>
              <a:ea typeface="微软雅黑 Light" panose="020B0502040204020203" pitchFamily="34" charset="-122"/>
            </a:endParaRPr>
          </a:p>
        </p:txBody>
      </p:sp>
      <p:sp>
        <p:nvSpPr>
          <p:cNvPr id="14" name="矩形 13"/>
          <p:cNvSpPr/>
          <p:nvPr/>
        </p:nvSpPr>
        <p:spPr>
          <a:xfrm>
            <a:off x="1146554" y="3821552"/>
            <a:ext cx="3076463" cy="952248"/>
          </a:xfrm>
          <a:prstGeom prst="rect">
            <a:avLst/>
          </a:prstGeom>
        </p:spPr>
        <p:txBody>
          <a:bodyPr wrap="square">
            <a:spAutoFit/>
          </a:bodyPr>
          <a:lstStyle/>
          <a:p>
            <a:pPr algn="ctr">
              <a:lnSpc>
                <a:spcPct val="130000"/>
              </a:lnSpc>
            </a:pPr>
            <a:r>
              <a:rPr lang="en-US" altLang="zh-CN" sz="1100" dirty="0">
                <a:solidFill>
                  <a:schemeClr val="bg1"/>
                </a:solidFill>
                <a:latin typeface="微软雅黑 Light" panose="020B0502040204020203" pitchFamily="34" charset="-122"/>
                <a:ea typeface="微软雅黑 Light" panose="020B0502040204020203" pitchFamily="34" charset="-122"/>
              </a:rPr>
              <a:t>RISC-V</a:t>
            </a:r>
            <a:r>
              <a:rPr lang="zh-CN" altLang="en-US" sz="1100" dirty="0">
                <a:solidFill>
                  <a:schemeClr val="bg1"/>
                </a:solidFill>
                <a:latin typeface="微软雅黑 Light" panose="020B0502040204020203" pitchFamily="34" charset="-122"/>
                <a:ea typeface="微软雅黑 Light" panose="020B0502040204020203" pitchFamily="34" charset="-122"/>
              </a:rPr>
              <a:t>经典五级流水线会产生的数据冲突只可能是写后读（</a:t>
            </a:r>
            <a:r>
              <a:rPr lang="en-US" altLang="zh-CN" sz="1100" dirty="0">
                <a:solidFill>
                  <a:schemeClr val="bg1"/>
                </a:solidFill>
                <a:latin typeface="微软雅黑 Light" panose="020B0502040204020203" pitchFamily="34" charset="-122"/>
                <a:ea typeface="微软雅黑 Light" panose="020B0502040204020203" pitchFamily="34" charset="-122"/>
              </a:rPr>
              <a:t>RAW</a:t>
            </a:r>
            <a:r>
              <a:rPr lang="zh-CN" altLang="en-US" sz="1100" dirty="0">
                <a:solidFill>
                  <a:schemeClr val="bg1"/>
                </a:solidFill>
                <a:latin typeface="微软雅黑 Light" panose="020B0502040204020203" pitchFamily="34" charset="-122"/>
                <a:ea typeface="微软雅黑 Light" panose="020B0502040204020203" pitchFamily="34" charset="-122"/>
              </a:rPr>
              <a:t>）冲突。发生真相关的指令必须等到前一条指令执行完成才能进行后续操作。</a:t>
            </a:r>
            <a:endParaRPr kumimoji="1" lang="zh-CN" altLang="en-US" sz="1100" dirty="0">
              <a:solidFill>
                <a:schemeClr val="bg1"/>
              </a:solidFill>
              <a:latin typeface="微软雅黑 Light" panose="020B0502040204020203" pitchFamily="34" charset="-122"/>
              <a:ea typeface="微软雅黑 Light" panose="020B0502040204020203" pitchFamily="34" charset="-122"/>
            </a:endParaRPr>
          </a:p>
        </p:txBody>
      </p:sp>
      <p:sp>
        <p:nvSpPr>
          <p:cNvPr id="15" name="bar-chart_232597"/>
          <p:cNvSpPr>
            <a:spLocks noChangeAspect="1"/>
          </p:cNvSpPr>
          <p:nvPr/>
        </p:nvSpPr>
        <p:spPr bwMode="auto">
          <a:xfrm>
            <a:off x="2559729" y="3019406"/>
            <a:ext cx="341355" cy="304488"/>
          </a:xfrm>
          <a:custGeom>
            <a:avLst/>
            <a:gdLst>
              <a:gd name="connsiteX0" fmla="*/ 19848 w 607639"/>
              <a:gd name="connsiteY0" fmla="*/ 502355 h 542013"/>
              <a:gd name="connsiteX1" fmla="*/ 587791 w 607639"/>
              <a:gd name="connsiteY1" fmla="*/ 502355 h 542013"/>
              <a:gd name="connsiteX2" fmla="*/ 607639 w 607639"/>
              <a:gd name="connsiteY2" fmla="*/ 522184 h 542013"/>
              <a:gd name="connsiteX3" fmla="*/ 587791 w 607639"/>
              <a:gd name="connsiteY3" fmla="*/ 542013 h 542013"/>
              <a:gd name="connsiteX4" fmla="*/ 19848 w 607639"/>
              <a:gd name="connsiteY4" fmla="*/ 542013 h 542013"/>
              <a:gd name="connsiteX5" fmla="*/ 0 w 607639"/>
              <a:gd name="connsiteY5" fmla="*/ 522184 h 542013"/>
              <a:gd name="connsiteX6" fmla="*/ 19848 w 607639"/>
              <a:gd name="connsiteY6" fmla="*/ 502355 h 542013"/>
              <a:gd name="connsiteX7" fmla="*/ 19846 w 607639"/>
              <a:gd name="connsiteY7" fmla="*/ 238017 h 542013"/>
              <a:gd name="connsiteX8" fmla="*/ 105903 w 607639"/>
              <a:gd name="connsiteY8" fmla="*/ 238017 h 542013"/>
              <a:gd name="connsiteX9" fmla="*/ 125748 w 607639"/>
              <a:gd name="connsiteY9" fmla="*/ 257836 h 542013"/>
              <a:gd name="connsiteX10" fmla="*/ 125748 w 607639"/>
              <a:gd name="connsiteY10" fmla="*/ 441538 h 542013"/>
              <a:gd name="connsiteX11" fmla="*/ 105903 w 607639"/>
              <a:gd name="connsiteY11" fmla="*/ 461357 h 542013"/>
              <a:gd name="connsiteX12" fmla="*/ 19846 w 607639"/>
              <a:gd name="connsiteY12" fmla="*/ 461357 h 542013"/>
              <a:gd name="connsiteX13" fmla="*/ 0 w 607639"/>
              <a:gd name="connsiteY13" fmla="*/ 441538 h 542013"/>
              <a:gd name="connsiteX14" fmla="*/ 0 w 607639"/>
              <a:gd name="connsiteY14" fmla="*/ 257836 h 542013"/>
              <a:gd name="connsiteX15" fmla="*/ 19846 w 607639"/>
              <a:gd name="connsiteY15" fmla="*/ 238017 h 542013"/>
              <a:gd name="connsiteX16" fmla="*/ 180524 w 607639"/>
              <a:gd name="connsiteY16" fmla="*/ 158702 h 542013"/>
              <a:gd name="connsiteX17" fmla="*/ 266492 w 607639"/>
              <a:gd name="connsiteY17" fmla="*/ 158702 h 542013"/>
              <a:gd name="connsiteX18" fmla="*/ 286426 w 607639"/>
              <a:gd name="connsiteY18" fmla="*/ 178518 h 542013"/>
              <a:gd name="connsiteX19" fmla="*/ 286426 w 607639"/>
              <a:gd name="connsiteY19" fmla="*/ 441541 h 542013"/>
              <a:gd name="connsiteX20" fmla="*/ 266492 w 607639"/>
              <a:gd name="connsiteY20" fmla="*/ 461357 h 542013"/>
              <a:gd name="connsiteX21" fmla="*/ 180524 w 607639"/>
              <a:gd name="connsiteY21" fmla="*/ 461357 h 542013"/>
              <a:gd name="connsiteX22" fmla="*/ 160678 w 607639"/>
              <a:gd name="connsiteY22" fmla="*/ 441541 h 542013"/>
              <a:gd name="connsiteX23" fmla="*/ 160678 w 607639"/>
              <a:gd name="connsiteY23" fmla="*/ 178518 h 542013"/>
              <a:gd name="connsiteX24" fmla="*/ 180524 w 607639"/>
              <a:gd name="connsiteY24" fmla="*/ 158702 h 542013"/>
              <a:gd name="connsiteX25" fmla="*/ 341060 w 607639"/>
              <a:gd name="connsiteY25" fmla="*/ 79386 h 542013"/>
              <a:gd name="connsiteX26" fmla="*/ 427117 w 607639"/>
              <a:gd name="connsiteY26" fmla="*/ 79386 h 542013"/>
              <a:gd name="connsiteX27" fmla="*/ 446962 w 607639"/>
              <a:gd name="connsiteY27" fmla="*/ 99204 h 542013"/>
              <a:gd name="connsiteX28" fmla="*/ 446962 w 607639"/>
              <a:gd name="connsiteY28" fmla="*/ 441538 h 542013"/>
              <a:gd name="connsiteX29" fmla="*/ 427117 w 607639"/>
              <a:gd name="connsiteY29" fmla="*/ 461357 h 542013"/>
              <a:gd name="connsiteX30" fmla="*/ 341060 w 607639"/>
              <a:gd name="connsiteY30" fmla="*/ 461357 h 542013"/>
              <a:gd name="connsiteX31" fmla="*/ 321214 w 607639"/>
              <a:gd name="connsiteY31" fmla="*/ 441538 h 542013"/>
              <a:gd name="connsiteX32" fmla="*/ 321214 w 607639"/>
              <a:gd name="connsiteY32" fmla="*/ 99204 h 542013"/>
              <a:gd name="connsiteX33" fmla="*/ 341060 w 607639"/>
              <a:gd name="connsiteY33" fmla="*/ 79386 h 542013"/>
              <a:gd name="connsiteX34" fmla="*/ 501737 w 607639"/>
              <a:gd name="connsiteY34" fmla="*/ 0 h 542013"/>
              <a:gd name="connsiteX35" fmla="*/ 587794 w 607639"/>
              <a:gd name="connsiteY35" fmla="*/ 0 h 542013"/>
              <a:gd name="connsiteX36" fmla="*/ 607639 w 607639"/>
              <a:gd name="connsiteY36" fmla="*/ 19819 h 542013"/>
              <a:gd name="connsiteX37" fmla="*/ 607639 w 607639"/>
              <a:gd name="connsiteY37" fmla="*/ 441537 h 542013"/>
              <a:gd name="connsiteX38" fmla="*/ 587794 w 607639"/>
              <a:gd name="connsiteY38" fmla="*/ 461357 h 542013"/>
              <a:gd name="connsiteX39" fmla="*/ 501737 w 607639"/>
              <a:gd name="connsiteY39" fmla="*/ 461357 h 542013"/>
              <a:gd name="connsiteX40" fmla="*/ 481891 w 607639"/>
              <a:gd name="connsiteY40" fmla="*/ 441537 h 542013"/>
              <a:gd name="connsiteX41" fmla="*/ 481891 w 607639"/>
              <a:gd name="connsiteY41" fmla="*/ 19819 h 542013"/>
              <a:gd name="connsiteX42" fmla="*/ 501737 w 607639"/>
              <a:gd name="connsiteY42" fmla="*/ 0 h 54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7639" h="542013">
                <a:moveTo>
                  <a:pt x="19848" y="502355"/>
                </a:moveTo>
                <a:lnTo>
                  <a:pt x="587791" y="502355"/>
                </a:lnTo>
                <a:cubicBezTo>
                  <a:pt x="598739" y="502355"/>
                  <a:pt x="607639" y="511247"/>
                  <a:pt x="607639" y="522184"/>
                </a:cubicBezTo>
                <a:cubicBezTo>
                  <a:pt x="607639" y="533121"/>
                  <a:pt x="598739" y="542013"/>
                  <a:pt x="587791" y="542013"/>
                </a:cubicBezTo>
                <a:lnTo>
                  <a:pt x="19848" y="542013"/>
                </a:lnTo>
                <a:cubicBezTo>
                  <a:pt x="8901" y="542013"/>
                  <a:pt x="0" y="533121"/>
                  <a:pt x="0" y="522184"/>
                </a:cubicBezTo>
                <a:cubicBezTo>
                  <a:pt x="0" y="511247"/>
                  <a:pt x="8901" y="502355"/>
                  <a:pt x="19848" y="502355"/>
                </a:cubicBezTo>
                <a:close/>
                <a:moveTo>
                  <a:pt x="19846" y="238017"/>
                </a:moveTo>
                <a:lnTo>
                  <a:pt x="105903" y="238017"/>
                </a:lnTo>
                <a:cubicBezTo>
                  <a:pt x="116849" y="238017"/>
                  <a:pt x="125748" y="246815"/>
                  <a:pt x="125748" y="257836"/>
                </a:cubicBezTo>
                <a:lnTo>
                  <a:pt x="125748" y="441538"/>
                </a:lnTo>
                <a:cubicBezTo>
                  <a:pt x="125748" y="452469"/>
                  <a:pt x="116849" y="461357"/>
                  <a:pt x="105903" y="461357"/>
                </a:cubicBezTo>
                <a:lnTo>
                  <a:pt x="19846" y="461357"/>
                </a:lnTo>
                <a:cubicBezTo>
                  <a:pt x="8899" y="461357"/>
                  <a:pt x="0" y="452469"/>
                  <a:pt x="0" y="441538"/>
                </a:cubicBezTo>
                <a:lnTo>
                  <a:pt x="0" y="257836"/>
                </a:lnTo>
                <a:cubicBezTo>
                  <a:pt x="0" y="246815"/>
                  <a:pt x="8899" y="238017"/>
                  <a:pt x="19846" y="238017"/>
                </a:cubicBezTo>
                <a:close/>
                <a:moveTo>
                  <a:pt x="180524" y="158702"/>
                </a:moveTo>
                <a:lnTo>
                  <a:pt x="266492" y="158702"/>
                </a:lnTo>
                <a:cubicBezTo>
                  <a:pt x="277527" y="158702"/>
                  <a:pt x="286426" y="167588"/>
                  <a:pt x="286426" y="178518"/>
                </a:cubicBezTo>
                <a:lnTo>
                  <a:pt x="286426" y="441541"/>
                </a:lnTo>
                <a:cubicBezTo>
                  <a:pt x="286426" y="452471"/>
                  <a:pt x="277527" y="461357"/>
                  <a:pt x="266492" y="461357"/>
                </a:cubicBezTo>
                <a:lnTo>
                  <a:pt x="180524" y="461357"/>
                </a:lnTo>
                <a:cubicBezTo>
                  <a:pt x="169488" y="461357"/>
                  <a:pt x="160678" y="452471"/>
                  <a:pt x="160678" y="441541"/>
                </a:cubicBezTo>
                <a:lnTo>
                  <a:pt x="160678" y="178518"/>
                </a:lnTo>
                <a:cubicBezTo>
                  <a:pt x="160678" y="167588"/>
                  <a:pt x="169488" y="158702"/>
                  <a:pt x="180524" y="158702"/>
                </a:cubicBezTo>
                <a:close/>
                <a:moveTo>
                  <a:pt x="341060" y="79386"/>
                </a:moveTo>
                <a:lnTo>
                  <a:pt x="427117" y="79386"/>
                </a:lnTo>
                <a:cubicBezTo>
                  <a:pt x="438063" y="79386"/>
                  <a:pt x="446962" y="88273"/>
                  <a:pt x="446962" y="99204"/>
                </a:cubicBezTo>
                <a:lnTo>
                  <a:pt x="446962" y="441538"/>
                </a:lnTo>
                <a:cubicBezTo>
                  <a:pt x="446962" y="452470"/>
                  <a:pt x="438063" y="461357"/>
                  <a:pt x="427117" y="461357"/>
                </a:cubicBezTo>
                <a:lnTo>
                  <a:pt x="341060" y="461357"/>
                </a:lnTo>
                <a:cubicBezTo>
                  <a:pt x="330113" y="461357"/>
                  <a:pt x="321214" y="452470"/>
                  <a:pt x="321214" y="441538"/>
                </a:cubicBezTo>
                <a:lnTo>
                  <a:pt x="321214" y="99204"/>
                </a:lnTo>
                <a:cubicBezTo>
                  <a:pt x="321214" y="88273"/>
                  <a:pt x="330113" y="79386"/>
                  <a:pt x="341060" y="79386"/>
                </a:cubicBezTo>
                <a:close/>
                <a:moveTo>
                  <a:pt x="501737" y="0"/>
                </a:moveTo>
                <a:lnTo>
                  <a:pt x="587794" y="0"/>
                </a:lnTo>
                <a:cubicBezTo>
                  <a:pt x="598740" y="0"/>
                  <a:pt x="607639" y="8888"/>
                  <a:pt x="607639" y="19819"/>
                </a:cubicBezTo>
                <a:lnTo>
                  <a:pt x="607639" y="441537"/>
                </a:lnTo>
                <a:cubicBezTo>
                  <a:pt x="607639" y="452469"/>
                  <a:pt x="598740" y="461357"/>
                  <a:pt x="587794" y="461357"/>
                </a:cubicBezTo>
                <a:lnTo>
                  <a:pt x="501737" y="461357"/>
                </a:lnTo>
                <a:cubicBezTo>
                  <a:pt x="490790" y="461357"/>
                  <a:pt x="481891" y="452469"/>
                  <a:pt x="481891" y="441537"/>
                </a:cubicBezTo>
                <a:lnTo>
                  <a:pt x="481891" y="19819"/>
                </a:lnTo>
                <a:cubicBezTo>
                  <a:pt x="481891" y="8888"/>
                  <a:pt x="490790" y="0"/>
                  <a:pt x="501737" y="0"/>
                </a:cubicBezTo>
                <a:close/>
              </a:path>
            </a:pathLst>
          </a:custGeom>
          <a:solidFill>
            <a:schemeClr val="bg1"/>
          </a:solidFill>
          <a:ln>
            <a:noFill/>
          </a:ln>
        </p:spPr>
      </p:sp>
      <p:sp>
        <p:nvSpPr>
          <p:cNvPr id="16" name="文本框 15"/>
          <p:cNvSpPr txBox="1"/>
          <p:nvPr/>
        </p:nvSpPr>
        <p:spPr>
          <a:xfrm>
            <a:off x="4997487" y="3508064"/>
            <a:ext cx="2874439" cy="398379"/>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1800" b="0" dirty="0">
                <a:solidFill>
                  <a:srgbClr val="59595B"/>
                </a:solidFill>
                <a:latin typeface="微软雅黑 Light" panose="020B0502040204020203" pitchFamily="34" charset="-122"/>
                <a:ea typeface="微软雅黑 Light" panose="020B0502040204020203" pitchFamily="34" charset="-122"/>
              </a:rPr>
              <a:t>数据重定向</a:t>
            </a:r>
            <a:endParaRPr lang="zh-CN" altLang="en-US" sz="1800" b="0" dirty="0">
              <a:solidFill>
                <a:srgbClr val="59595B"/>
              </a:solidFill>
              <a:latin typeface="微软雅黑 Light" panose="020B0502040204020203" pitchFamily="34" charset="-122"/>
              <a:ea typeface="微软雅黑 Light" panose="020B0502040204020203" pitchFamily="34" charset="-122"/>
            </a:endParaRPr>
          </a:p>
        </p:txBody>
      </p:sp>
      <p:sp>
        <p:nvSpPr>
          <p:cNvPr id="18" name="bar-chart_232597"/>
          <p:cNvSpPr>
            <a:spLocks noChangeAspect="1"/>
          </p:cNvSpPr>
          <p:nvPr/>
        </p:nvSpPr>
        <p:spPr bwMode="auto">
          <a:xfrm>
            <a:off x="6304790" y="3148991"/>
            <a:ext cx="341355" cy="268436"/>
          </a:xfrm>
          <a:custGeom>
            <a:avLst/>
            <a:gdLst>
              <a:gd name="T0" fmla="*/ 2297 w 2795"/>
              <a:gd name="T1" fmla="*/ 2201 h 2201"/>
              <a:gd name="T2" fmla="*/ 1968 w 2795"/>
              <a:gd name="T3" fmla="*/ 2201 h 2201"/>
              <a:gd name="T4" fmla="*/ 124 w 2795"/>
              <a:gd name="T5" fmla="*/ 1973 h 2201"/>
              <a:gd name="T6" fmla="*/ 352 w 2795"/>
              <a:gd name="T7" fmla="*/ 1495 h 2201"/>
              <a:gd name="T8" fmla="*/ 2190 w 2795"/>
              <a:gd name="T9" fmla="*/ 1495 h 2201"/>
              <a:gd name="T10" fmla="*/ 2364 w 2795"/>
              <a:gd name="T11" fmla="*/ 1562 h 2201"/>
              <a:gd name="T12" fmla="*/ 2257 w 2795"/>
              <a:gd name="T13" fmla="*/ 1628 h 2201"/>
              <a:gd name="T14" fmla="*/ 2297 w 2795"/>
              <a:gd name="T15" fmla="*/ 2067 h 2201"/>
              <a:gd name="T16" fmla="*/ 2649 w 2795"/>
              <a:gd name="T17" fmla="*/ 1342 h 2201"/>
              <a:gd name="T18" fmla="*/ 2483 w 2795"/>
              <a:gd name="T19" fmla="*/ 1409 h 2201"/>
              <a:gd name="T20" fmla="*/ 913 w 2795"/>
              <a:gd name="T21" fmla="*/ 1409 h 2201"/>
              <a:gd name="T22" fmla="*/ 701 w 2795"/>
              <a:gd name="T23" fmla="*/ 1019 h 2201"/>
              <a:gd name="T24" fmla="*/ 2253 w 2795"/>
              <a:gd name="T25" fmla="*/ 807 h 2201"/>
              <a:gd name="T26" fmla="*/ 2583 w 2795"/>
              <a:gd name="T27" fmla="*/ 807 h 2201"/>
              <a:gd name="T28" fmla="*/ 2583 w 2795"/>
              <a:gd name="T29" fmla="*/ 940 h 2201"/>
              <a:gd name="T30" fmla="*/ 2549 w 2795"/>
              <a:gd name="T31" fmla="*/ 1275 h 2201"/>
              <a:gd name="T32" fmla="*/ 2649 w 2795"/>
              <a:gd name="T33" fmla="*/ 1342 h 2201"/>
              <a:gd name="T34" fmla="*/ 2253 w 2795"/>
              <a:gd name="T35" fmla="*/ 1275 h 2201"/>
              <a:gd name="T36" fmla="*/ 2416 w 2795"/>
              <a:gd name="T37" fmla="*/ 940 h 2201"/>
              <a:gd name="T38" fmla="*/ 913 w 2795"/>
              <a:gd name="T39" fmla="*/ 940 h 2201"/>
              <a:gd name="T40" fmla="*/ 834 w 2795"/>
              <a:gd name="T41" fmla="*/ 1197 h 2201"/>
              <a:gd name="T42" fmla="*/ 2728 w 2795"/>
              <a:gd name="T43" fmla="*/ 0 h 2201"/>
              <a:gd name="T44" fmla="*/ 638 w 2795"/>
              <a:gd name="T45" fmla="*/ 0 h 2201"/>
              <a:gd name="T46" fmla="*/ 0 w 2795"/>
              <a:gd name="T47" fmla="*/ 67 h 2201"/>
              <a:gd name="T48" fmla="*/ 124 w 2795"/>
              <a:gd name="T49" fmla="*/ 134 h 2201"/>
              <a:gd name="T50" fmla="*/ 73 w 2795"/>
              <a:gd name="T51" fmla="*/ 800 h 2201"/>
              <a:gd name="T52" fmla="*/ 308 w 2795"/>
              <a:gd name="T53" fmla="*/ 800 h 2201"/>
              <a:gd name="T54" fmla="*/ 257 w 2795"/>
              <a:gd name="T55" fmla="*/ 134 h 2201"/>
              <a:gd name="T56" fmla="*/ 571 w 2795"/>
              <a:gd name="T57" fmla="*/ 659 h 2201"/>
              <a:gd name="T58" fmla="*/ 2157 w 2795"/>
              <a:gd name="T59" fmla="*/ 726 h 2201"/>
              <a:gd name="T60" fmla="*/ 2224 w 2795"/>
              <a:gd name="T61" fmla="*/ 134 h 2201"/>
              <a:gd name="T62" fmla="*/ 2795 w 2795"/>
              <a:gd name="T63" fmla="*/ 67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5" h="2201">
                <a:moveTo>
                  <a:pt x="2364" y="2134"/>
                </a:moveTo>
                <a:cubicBezTo>
                  <a:pt x="2364" y="2171"/>
                  <a:pt x="2334" y="2201"/>
                  <a:pt x="2297" y="2201"/>
                </a:cubicBezTo>
                <a:lnTo>
                  <a:pt x="2190" y="2201"/>
                </a:lnTo>
                <a:lnTo>
                  <a:pt x="1968" y="2201"/>
                </a:lnTo>
                <a:lnTo>
                  <a:pt x="352" y="2201"/>
                </a:lnTo>
                <a:cubicBezTo>
                  <a:pt x="226" y="2201"/>
                  <a:pt x="124" y="2098"/>
                  <a:pt x="124" y="1973"/>
                </a:cubicBezTo>
                <a:lnTo>
                  <a:pt x="124" y="1723"/>
                </a:lnTo>
                <a:cubicBezTo>
                  <a:pt x="124" y="1597"/>
                  <a:pt x="226" y="1495"/>
                  <a:pt x="352" y="1495"/>
                </a:cubicBezTo>
                <a:lnTo>
                  <a:pt x="1968" y="1495"/>
                </a:lnTo>
                <a:lnTo>
                  <a:pt x="2190" y="1495"/>
                </a:lnTo>
                <a:lnTo>
                  <a:pt x="2297" y="1495"/>
                </a:lnTo>
                <a:cubicBezTo>
                  <a:pt x="2334" y="1495"/>
                  <a:pt x="2364" y="1525"/>
                  <a:pt x="2364" y="1562"/>
                </a:cubicBezTo>
                <a:cubicBezTo>
                  <a:pt x="2364" y="1599"/>
                  <a:pt x="2334" y="1628"/>
                  <a:pt x="2297" y="1628"/>
                </a:cubicBezTo>
                <a:lnTo>
                  <a:pt x="2257" y="1628"/>
                </a:lnTo>
                <a:lnTo>
                  <a:pt x="2257" y="2067"/>
                </a:lnTo>
                <a:lnTo>
                  <a:pt x="2297" y="2067"/>
                </a:lnTo>
                <a:cubicBezTo>
                  <a:pt x="2334" y="2067"/>
                  <a:pt x="2364" y="2097"/>
                  <a:pt x="2364" y="2134"/>
                </a:cubicBezTo>
                <a:close/>
                <a:moveTo>
                  <a:pt x="2649" y="1342"/>
                </a:moveTo>
                <a:cubicBezTo>
                  <a:pt x="2649" y="1379"/>
                  <a:pt x="2620" y="1409"/>
                  <a:pt x="2583" y="1409"/>
                </a:cubicBezTo>
                <a:lnTo>
                  <a:pt x="2483" y="1409"/>
                </a:lnTo>
                <a:lnTo>
                  <a:pt x="2254" y="1409"/>
                </a:lnTo>
                <a:lnTo>
                  <a:pt x="913" y="1409"/>
                </a:lnTo>
                <a:cubicBezTo>
                  <a:pt x="796" y="1409"/>
                  <a:pt x="701" y="1314"/>
                  <a:pt x="701" y="1197"/>
                </a:cubicBezTo>
                <a:lnTo>
                  <a:pt x="701" y="1019"/>
                </a:lnTo>
                <a:cubicBezTo>
                  <a:pt x="701" y="902"/>
                  <a:pt x="796" y="807"/>
                  <a:pt x="913" y="807"/>
                </a:cubicBezTo>
                <a:lnTo>
                  <a:pt x="2253" y="807"/>
                </a:lnTo>
                <a:lnTo>
                  <a:pt x="2483" y="807"/>
                </a:lnTo>
                <a:lnTo>
                  <a:pt x="2583" y="807"/>
                </a:lnTo>
                <a:cubicBezTo>
                  <a:pt x="2620" y="807"/>
                  <a:pt x="2649" y="837"/>
                  <a:pt x="2649" y="874"/>
                </a:cubicBezTo>
                <a:cubicBezTo>
                  <a:pt x="2649" y="911"/>
                  <a:pt x="2620" y="940"/>
                  <a:pt x="2583" y="940"/>
                </a:cubicBezTo>
                <a:lnTo>
                  <a:pt x="2549" y="940"/>
                </a:lnTo>
                <a:lnTo>
                  <a:pt x="2549" y="1275"/>
                </a:lnTo>
                <a:lnTo>
                  <a:pt x="2583" y="1275"/>
                </a:lnTo>
                <a:cubicBezTo>
                  <a:pt x="2620" y="1275"/>
                  <a:pt x="2649" y="1305"/>
                  <a:pt x="2649" y="1342"/>
                </a:cubicBezTo>
                <a:close/>
                <a:moveTo>
                  <a:pt x="913" y="1275"/>
                </a:moveTo>
                <a:lnTo>
                  <a:pt x="2253" y="1275"/>
                </a:lnTo>
                <a:lnTo>
                  <a:pt x="2416" y="1275"/>
                </a:lnTo>
                <a:lnTo>
                  <a:pt x="2416" y="940"/>
                </a:lnTo>
                <a:lnTo>
                  <a:pt x="2253" y="940"/>
                </a:lnTo>
                <a:lnTo>
                  <a:pt x="913" y="940"/>
                </a:lnTo>
                <a:cubicBezTo>
                  <a:pt x="869" y="940"/>
                  <a:pt x="834" y="976"/>
                  <a:pt x="834" y="1019"/>
                </a:cubicBezTo>
                <a:lnTo>
                  <a:pt x="834" y="1197"/>
                </a:lnTo>
                <a:cubicBezTo>
                  <a:pt x="834" y="1240"/>
                  <a:pt x="869" y="1275"/>
                  <a:pt x="913" y="1275"/>
                </a:cubicBezTo>
                <a:close/>
                <a:moveTo>
                  <a:pt x="2728" y="0"/>
                </a:moveTo>
                <a:lnTo>
                  <a:pt x="2157" y="0"/>
                </a:lnTo>
                <a:lnTo>
                  <a:pt x="638" y="0"/>
                </a:lnTo>
                <a:lnTo>
                  <a:pt x="67" y="0"/>
                </a:lnTo>
                <a:cubicBezTo>
                  <a:pt x="30" y="0"/>
                  <a:pt x="0" y="30"/>
                  <a:pt x="0" y="67"/>
                </a:cubicBezTo>
                <a:cubicBezTo>
                  <a:pt x="0" y="104"/>
                  <a:pt x="30" y="134"/>
                  <a:pt x="67" y="134"/>
                </a:cubicBezTo>
                <a:lnTo>
                  <a:pt x="124" y="134"/>
                </a:lnTo>
                <a:lnTo>
                  <a:pt x="124" y="704"/>
                </a:lnTo>
                <a:cubicBezTo>
                  <a:pt x="93" y="725"/>
                  <a:pt x="73" y="760"/>
                  <a:pt x="73" y="800"/>
                </a:cubicBezTo>
                <a:cubicBezTo>
                  <a:pt x="73" y="865"/>
                  <a:pt x="126" y="917"/>
                  <a:pt x="191" y="917"/>
                </a:cubicBezTo>
                <a:cubicBezTo>
                  <a:pt x="255" y="917"/>
                  <a:pt x="308" y="865"/>
                  <a:pt x="308" y="800"/>
                </a:cubicBezTo>
                <a:cubicBezTo>
                  <a:pt x="308" y="760"/>
                  <a:pt x="288" y="725"/>
                  <a:pt x="257" y="704"/>
                </a:cubicBezTo>
                <a:lnTo>
                  <a:pt x="257" y="134"/>
                </a:lnTo>
                <a:lnTo>
                  <a:pt x="571" y="134"/>
                </a:lnTo>
                <a:lnTo>
                  <a:pt x="571" y="659"/>
                </a:lnTo>
                <a:cubicBezTo>
                  <a:pt x="571" y="696"/>
                  <a:pt x="601" y="726"/>
                  <a:pt x="638" y="726"/>
                </a:cubicBezTo>
                <a:lnTo>
                  <a:pt x="2157" y="726"/>
                </a:lnTo>
                <a:cubicBezTo>
                  <a:pt x="2194" y="726"/>
                  <a:pt x="2224" y="696"/>
                  <a:pt x="2224" y="659"/>
                </a:cubicBezTo>
                <a:lnTo>
                  <a:pt x="2224" y="134"/>
                </a:lnTo>
                <a:lnTo>
                  <a:pt x="2728" y="134"/>
                </a:lnTo>
                <a:cubicBezTo>
                  <a:pt x="2765" y="134"/>
                  <a:pt x="2795" y="104"/>
                  <a:pt x="2795" y="67"/>
                </a:cubicBezTo>
                <a:cubicBezTo>
                  <a:pt x="2795" y="30"/>
                  <a:pt x="2765" y="0"/>
                  <a:pt x="2728" y="0"/>
                </a:cubicBezTo>
                <a:close/>
              </a:path>
            </a:pathLst>
          </a:custGeom>
          <a:solidFill>
            <a:srgbClr val="59595B"/>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19" name="文本框 18"/>
          <p:cNvSpPr txBox="1"/>
          <p:nvPr/>
        </p:nvSpPr>
        <p:spPr>
          <a:xfrm>
            <a:off x="8392832" y="3508064"/>
            <a:ext cx="2874439" cy="39684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1800" b="0" dirty="0">
                <a:solidFill>
                  <a:srgbClr val="59595B"/>
                </a:solidFill>
                <a:latin typeface="微软雅黑 Light" panose="020B0502040204020203" pitchFamily="34" charset="-122"/>
                <a:ea typeface="微软雅黑 Light" panose="020B0502040204020203" pitchFamily="34" charset="-122"/>
              </a:rPr>
              <a:t>乱序执行</a:t>
            </a:r>
            <a:endParaRPr lang="zh-CN" altLang="en-US" sz="1800" b="0" dirty="0">
              <a:solidFill>
                <a:srgbClr val="59595B"/>
              </a:solidFill>
              <a:latin typeface="微软雅黑 Light" panose="020B0502040204020203" pitchFamily="34" charset="-122"/>
              <a:ea typeface="微软雅黑 Light" panose="020B0502040204020203" pitchFamily="34" charset="-122"/>
            </a:endParaRPr>
          </a:p>
        </p:txBody>
      </p:sp>
      <p:sp>
        <p:nvSpPr>
          <p:cNvPr id="20" name="矩形 19"/>
          <p:cNvSpPr/>
          <p:nvPr/>
        </p:nvSpPr>
        <p:spPr>
          <a:xfrm>
            <a:off x="8365112" y="3939487"/>
            <a:ext cx="2874439" cy="512128"/>
          </a:xfrm>
          <a:prstGeom prst="rect">
            <a:avLst/>
          </a:prstGeom>
        </p:spPr>
        <p:txBody>
          <a:bodyPr wrap="square">
            <a:spAutoFit/>
          </a:bodyPr>
          <a:lstStyle/>
          <a:p>
            <a:pPr algn="ctr">
              <a:lnSpc>
                <a:spcPct val="130000"/>
              </a:lnSpc>
            </a:pPr>
            <a:r>
              <a:rPr lang="zh-CN" altLang="en-US" sz="1100" dirty="0">
                <a:solidFill>
                  <a:srgbClr val="59595B"/>
                </a:solidFill>
                <a:latin typeface="微软雅黑 Light" panose="020B0502040204020203" pitchFamily="34" charset="-122"/>
                <a:ea typeface="微软雅黑 Light" panose="020B0502040204020203" pitchFamily="34" charset="-122"/>
              </a:rPr>
              <a:t>以避开数据冲突的方式</a:t>
            </a:r>
            <a:endParaRPr lang="en-US" altLang="zh-CN" sz="1100" dirty="0">
              <a:solidFill>
                <a:srgbClr val="59595B"/>
              </a:solidFill>
              <a:latin typeface="微软雅黑 Light" panose="020B0502040204020203" pitchFamily="34" charset="-122"/>
              <a:ea typeface="微软雅黑 Light" panose="020B0502040204020203" pitchFamily="34" charset="-122"/>
            </a:endParaRPr>
          </a:p>
          <a:p>
            <a:pPr algn="ctr">
              <a:lnSpc>
                <a:spcPct val="130000"/>
              </a:lnSpc>
            </a:pPr>
            <a:r>
              <a:rPr lang="zh-CN" altLang="en-US" sz="1100" dirty="0">
                <a:solidFill>
                  <a:srgbClr val="59595B"/>
                </a:solidFill>
                <a:latin typeface="微软雅黑 Light" panose="020B0502040204020203" pitchFamily="34" charset="-122"/>
                <a:ea typeface="微软雅黑 Light" panose="020B0502040204020203" pitchFamily="34" charset="-122"/>
              </a:rPr>
              <a:t>尝试重新排列指令</a:t>
            </a:r>
            <a:endParaRPr lang="en-US" altLang="zh-CN" sz="1100" dirty="0">
              <a:solidFill>
                <a:srgbClr val="59595B"/>
              </a:solidFill>
              <a:latin typeface="微软雅黑 Light" panose="020B0502040204020203" pitchFamily="34" charset="-122"/>
              <a:ea typeface="微软雅黑 Light" panose="020B0502040204020203" pitchFamily="34" charset="-122"/>
            </a:endParaRPr>
          </a:p>
        </p:txBody>
      </p:sp>
      <p:sp>
        <p:nvSpPr>
          <p:cNvPr id="21" name="bar-chart_232597"/>
          <p:cNvSpPr>
            <a:spLocks noChangeAspect="1"/>
          </p:cNvSpPr>
          <p:nvPr/>
        </p:nvSpPr>
        <p:spPr bwMode="auto">
          <a:xfrm>
            <a:off x="9695263" y="3112531"/>
            <a:ext cx="305378" cy="341355"/>
          </a:xfrm>
          <a:custGeom>
            <a:avLst/>
            <a:gdLst>
              <a:gd name="T0" fmla="*/ 3046 w 3696"/>
              <a:gd name="T1" fmla="*/ 888 h 4137"/>
              <a:gd name="T2" fmla="*/ 3219 w 3696"/>
              <a:gd name="T3" fmla="*/ 716 h 4137"/>
              <a:gd name="T4" fmla="*/ 3219 w 3696"/>
              <a:gd name="T5" fmla="*/ 480 h 4137"/>
              <a:gd name="T6" fmla="*/ 2983 w 3696"/>
              <a:gd name="T7" fmla="*/ 480 h 4137"/>
              <a:gd name="T8" fmla="*/ 2811 w 3696"/>
              <a:gd name="T9" fmla="*/ 652 h 4137"/>
              <a:gd name="T10" fmla="*/ 342 w 3696"/>
              <a:gd name="T11" fmla="*/ 494 h 4137"/>
              <a:gd name="T12" fmla="*/ 281 w 3696"/>
              <a:gd name="T13" fmla="*/ 616 h 4137"/>
              <a:gd name="T14" fmla="*/ 357 w 3696"/>
              <a:gd name="T15" fmla="*/ 728 h 4137"/>
              <a:gd name="T16" fmla="*/ 737 w 3696"/>
              <a:gd name="T17" fmla="*/ 1005 h 4137"/>
              <a:gd name="T18" fmla="*/ 1072 w 3696"/>
              <a:gd name="T19" fmla="*/ 1546 h 4137"/>
              <a:gd name="T20" fmla="*/ 1173 w 3696"/>
              <a:gd name="T21" fmla="*/ 1647 h 4137"/>
              <a:gd name="T22" fmla="*/ 1591 w 3696"/>
              <a:gd name="T23" fmla="*/ 1871 h 4137"/>
              <a:gd name="T24" fmla="*/ 187 w 3696"/>
              <a:gd name="T25" fmla="*/ 3273 h 4137"/>
              <a:gd name="T26" fmla="*/ 187 w 3696"/>
              <a:gd name="T27" fmla="*/ 3951 h 4137"/>
              <a:gd name="T28" fmla="*/ 865 w 3696"/>
              <a:gd name="T29" fmla="*/ 3951 h 4137"/>
              <a:gd name="T30" fmla="*/ 1032 w 3696"/>
              <a:gd name="T31" fmla="*/ 3783 h 4137"/>
              <a:gd name="T32" fmla="*/ 1032 w 3696"/>
              <a:gd name="T33" fmla="*/ 3548 h 4137"/>
              <a:gd name="T34" fmla="*/ 796 w 3696"/>
              <a:gd name="T35" fmla="*/ 3548 h 4137"/>
              <a:gd name="T36" fmla="*/ 629 w 3696"/>
              <a:gd name="T37" fmla="*/ 3715 h 4137"/>
              <a:gd name="T38" fmla="*/ 423 w 3696"/>
              <a:gd name="T39" fmla="*/ 3715 h 4137"/>
              <a:gd name="T40" fmla="*/ 423 w 3696"/>
              <a:gd name="T41" fmla="*/ 3509 h 4137"/>
              <a:gd name="T42" fmla="*/ 1826 w 3696"/>
              <a:gd name="T43" fmla="*/ 2107 h 4137"/>
              <a:gd name="T44" fmla="*/ 2049 w 3696"/>
              <a:gd name="T45" fmla="*/ 2523 h 4137"/>
              <a:gd name="T46" fmla="*/ 2150 w 3696"/>
              <a:gd name="T47" fmla="*/ 2624 h 4137"/>
              <a:gd name="T48" fmla="*/ 2691 w 3696"/>
              <a:gd name="T49" fmla="*/ 2959 h 4137"/>
              <a:gd name="T50" fmla="*/ 2968 w 3696"/>
              <a:gd name="T51" fmla="*/ 3339 h 4137"/>
              <a:gd name="T52" fmla="*/ 3080 w 3696"/>
              <a:gd name="T53" fmla="*/ 3415 h 4137"/>
              <a:gd name="T54" fmla="*/ 3201 w 3696"/>
              <a:gd name="T55" fmla="*/ 3354 h 4137"/>
              <a:gd name="T56" fmla="*/ 3046 w 3696"/>
              <a:gd name="T57" fmla="*/ 888 h 4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96" h="4137">
                <a:moveTo>
                  <a:pt x="3046" y="888"/>
                </a:moveTo>
                <a:lnTo>
                  <a:pt x="3219" y="716"/>
                </a:lnTo>
                <a:cubicBezTo>
                  <a:pt x="3284" y="651"/>
                  <a:pt x="3284" y="545"/>
                  <a:pt x="3219" y="480"/>
                </a:cubicBezTo>
                <a:cubicBezTo>
                  <a:pt x="3154" y="415"/>
                  <a:pt x="3048" y="415"/>
                  <a:pt x="2983" y="480"/>
                </a:cubicBezTo>
                <a:lnTo>
                  <a:pt x="2811" y="652"/>
                </a:lnTo>
                <a:cubicBezTo>
                  <a:pt x="2108" y="52"/>
                  <a:pt x="1099" y="0"/>
                  <a:pt x="342" y="494"/>
                </a:cubicBezTo>
                <a:cubicBezTo>
                  <a:pt x="301" y="521"/>
                  <a:pt x="278" y="567"/>
                  <a:pt x="281" y="616"/>
                </a:cubicBezTo>
                <a:cubicBezTo>
                  <a:pt x="285" y="664"/>
                  <a:pt x="314" y="707"/>
                  <a:pt x="357" y="728"/>
                </a:cubicBezTo>
                <a:cubicBezTo>
                  <a:pt x="481" y="787"/>
                  <a:pt x="613" y="882"/>
                  <a:pt x="737" y="1005"/>
                </a:cubicBezTo>
                <a:cubicBezTo>
                  <a:pt x="916" y="1184"/>
                  <a:pt x="1035" y="1384"/>
                  <a:pt x="1072" y="1546"/>
                </a:cubicBezTo>
                <a:cubicBezTo>
                  <a:pt x="1083" y="1596"/>
                  <a:pt x="1122" y="1636"/>
                  <a:pt x="1173" y="1647"/>
                </a:cubicBezTo>
                <a:cubicBezTo>
                  <a:pt x="1298" y="1676"/>
                  <a:pt x="1447" y="1754"/>
                  <a:pt x="1591" y="1871"/>
                </a:cubicBezTo>
                <a:lnTo>
                  <a:pt x="187" y="3273"/>
                </a:lnTo>
                <a:cubicBezTo>
                  <a:pt x="0" y="3460"/>
                  <a:pt x="0" y="3763"/>
                  <a:pt x="187" y="3951"/>
                </a:cubicBezTo>
                <a:cubicBezTo>
                  <a:pt x="374" y="4137"/>
                  <a:pt x="678" y="4137"/>
                  <a:pt x="865" y="3951"/>
                </a:cubicBezTo>
                <a:lnTo>
                  <a:pt x="1032" y="3783"/>
                </a:lnTo>
                <a:cubicBezTo>
                  <a:pt x="1097" y="3718"/>
                  <a:pt x="1097" y="3613"/>
                  <a:pt x="1032" y="3548"/>
                </a:cubicBezTo>
                <a:cubicBezTo>
                  <a:pt x="967" y="3482"/>
                  <a:pt x="861" y="3482"/>
                  <a:pt x="796" y="3548"/>
                </a:cubicBezTo>
                <a:lnTo>
                  <a:pt x="629" y="3715"/>
                </a:lnTo>
                <a:cubicBezTo>
                  <a:pt x="572" y="3772"/>
                  <a:pt x="480" y="3772"/>
                  <a:pt x="423" y="3715"/>
                </a:cubicBezTo>
                <a:cubicBezTo>
                  <a:pt x="366" y="3658"/>
                  <a:pt x="366" y="3566"/>
                  <a:pt x="423" y="3509"/>
                </a:cubicBezTo>
                <a:lnTo>
                  <a:pt x="1826" y="2107"/>
                </a:lnTo>
                <a:cubicBezTo>
                  <a:pt x="1943" y="2251"/>
                  <a:pt x="2020" y="2398"/>
                  <a:pt x="2049" y="2523"/>
                </a:cubicBezTo>
                <a:cubicBezTo>
                  <a:pt x="2060" y="2574"/>
                  <a:pt x="2100" y="2613"/>
                  <a:pt x="2150" y="2624"/>
                </a:cubicBezTo>
                <a:cubicBezTo>
                  <a:pt x="2312" y="2661"/>
                  <a:pt x="2511" y="2780"/>
                  <a:pt x="2691" y="2959"/>
                </a:cubicBezTo>
                <a:cubicBezTo>
                  <a:pt x="2814" y="3083"/>
                  <a:pt x="2909" y="3215"/>
                  <a:pt x="2968" y="3339"/>
                </a:cubicBezTo>
                <a:cubicBezTo>
                  <a:pt x="2989" y="3382"/>
                  <a:pt x="3032" y="3411"/>
                  <a:pt x="3080" y="3415"/>
                </a:cubicBezTo>
                <a:cubicBezTo>
                  <a:pt x="3129" y="3418"/>
                  <a:pt x="3175" y="3395"/>
                  <a:pt x="3201" y="3354"/>
                </a:cubicBezTo>
                <a:cubicBezTo>
                  <a:pt x="3696" y="2599"/>
                  <a:pt x="3644" y="1591"/>
                  <a:pt x="3046" y="888"/>
                </a:cubicBezTo>
                <a:close/>
              </a:path>
            </a:pathLst>
          </a:custGeom>
          <a:solidFill>
            <a:srgbClr val="59595B"/>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pic>
        <p:nvPicPr>
          <p:cNvPr id="2" name="图片 1" descr="无背景logo"/>
          <p:cNvPicPr>
            <a:picLocks noChangeAspect="1"/>
          </p:cNvPicPr>
          <p:nvPr>
            <p:custDataLst>
              <p:tags r:id="rId1"/>
            </p:custDataLst>
          </p:nvPr>
        </p:nvPicPr>
        <p:blipFill>
          <a:blip r:embed="rId2"/>
          <a:stretch>
            <a:fillRect/>
          </a:stretch>
        </p:blipFill>
        <p:spPr>
          <a:xfrm>
            <a:off x="10072370" y="76200"/>
            <a:ext cx="1689735" cy="858520"/>
          </a:xfrm>
          <a:prstGeom prst="rect">
            <a:avLst/>
          </a:prstGeom>
        </p:spPr>
      </p:pic>
      <p:sp>
        <p:nvSpPr>
          <p:cNvPr id="3" name="矩形 2"/>
          <p:cNvSpPr/>
          <p:nvPr/>
        </p:nvSpPr>
        <p:spPr>
          <a:xfrm>
            <a:off x="4992627" y="3939487"/>
            <a:ext cx="2874439" cy="732188"/>
          </a:xfrm>
          <a:prstGeom prst="rect">
            <a:avLst/>
          </a:prstGeom>
        </p:spPr>
        <p:txBody>
          <a:bodyPr wrap="square">
            <a:spAutoFit/>
          </a:bodyPr>
          <a:lstStyle/>
          <a:p>
            <a:pPr algn="ctr">
              <a:lnSpc>
                <a:spcPct val="130000"/>
              </a:lnSpc>
            </a:pPr>
            <a:r>
              <a:rPr lang="zh-CN" altLang="en-US" sz="1100" dirty="0">
                <a:solidFill>
                  <a:srgbClr val="59595B"/>
                </a:solidFill>
                <a:latin typeface="微软雅黑 Light" panose="020B0502040204020203" pitchFamily="34" charset="-122"/>
                <a:ea typeface="微软雅黑 Light" panose="020B0502040204020203" pitchFamily="34" charset="-122"/>
              </a:rPr>
              <a:t>通过数据旁路，将之前指令产生的中间数据从流水寄存器直接定向到后面指令的</a:t>
            </a:r>
            <a:r>
              <a:rPr lang="en-US" altLang="zh-CN" sz="1100" dirty="0">
                <a:solidFill>
                  <a:srgbClr val="59595B"/>
                </a:solidFill>
                <a:latin typeface="微软雅黑 Light" panose="020B0502040204020203" pitchFamily="34" charset="-122"/>
                <a:ea typeface="微软雅黑 Light" panose="020B0502040204020203" pitchFamily="34" charset="-122"/>
              </a:rPr>
              <a:t>ALU</a:t>
            </a:r>
            <a:r>
              <a:rPr lang="zh-CN" altLang="en-US" sz="1100" dirty="0">
                <a:solidFill>
                  <a:srgbClr val="59595B"/>
                </a:solidFill>
                <a:latin typeface="微软雅黑 Light" panose="020B0502040204020203" pitchFamily="34" charset="-122"/>
                <a:ea typeface="微软雅黑 Light" panose="020B0502040204020203" pitchFamily="34" charset="-122"/>
              </a:rPr>
              <a:t>输入端</a:t>
            </a:r>
            <a:endParaRPr kumimoji="1" lang="zh-CN" altLang="en-US" sz="1100" dirty="0">
              <a:solidFill>
                <a:srgbClr val="59595B"/>
              </a:solidFill>
              <a:latin typeface="微软雅黑 Light" panose="020B0502040204020203" pitchFamily="34" charset="-122"/>
              <a:ea typeface="微软雅黑 Light" panose="020B0502040204020203" pitchFamily="34" charset="-12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性能优化技术</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170493" y="578048"/>
            <a:ext cx="4028790" cy="369332"/>
          </a:xfrm>
          <a:prstGeom prst="rect">
            <a:avLst/>
          </a:prstGeom>
          <a:noFill/>
        </p:spPr>
        <p:txBody>
          <a:bodyPr wrap="square" rtlCol="0">
            <a:spAutoFit/>
          </a:bodyPr>
          <a:lstStyle>
            <a:defPPr>
              <a:defRPr lang="zh-CN"/>
            </a:defPPr>
            <a:lvl1pPr>
              <a:defRPr sz="140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1pPr>
          </a:lstStyle>
          <a:p>
            <a:r>
              <a:rPr lang="zh-CN" altLang="zh-CN" dirty="0"/>
              <a:t>流语义寄存器</a:t>
            </a:r>
            <a:endParaRPr lang="zh-CN" altLang="zh-CN" dirty="0"/>
          </a:p>
        </p:txBody>
      </p:sp>
      <p:sp>
        <p:nvSpPr>
          <p:cNvPr id="27" name="矩形 26"/>
          <p:cNvSpPr/>
          <p:nvPr/>
        </p:nvSpPr>
        <p:spPr>
          <a:xfrm>
            <a:off x="1201567" y="2162225"/>
            <a:ext cx="8673953" cy="1139351"/>
          </a:xfrm>
          <a:prstGeom prst="rect">
            <a:avLst/>
          </a:prstGeom>
        </p:spPr>
        <p:txBody>
          <a:bodyPr wrap="square">
            <a:spAutoFit/>
          </a:bodyPr>
          <a:lstStyle/>
          <a:p>
            <a:pPr>
              <a:lnSpc>
                <a:spcPct val="130000"/>
              </a:lnSpc>
            </a:pPr>
            <a:r>
              <a:rPr lang="zh-CN" altLang="en-US" dirty="0">
                <a:solidFill>
                  <a:srgbClr val="5C5A5D"/>
                </a:solidFill>
                <a:latin typeface="微软雅黑 Light" panose="020B0502040204020203" pitchFamily="34" charset="-122"/>
                <a:ea typeface="微软雅黑 Light" panose="020B0502040204020203" pitchFamily="34" charset="-122"/>
              </a:rPr>
              <a:t>在冯诺依曼体系的计算机系统中，指令与数据存放在一起，这导致取指令和取数据不能同时进行，</a:t>
            </a:r>
            <a:r>
              <a:rPr lang="en-US" altLang="zh-CN" dirty="0">
                <a:solidFill>
                  <a:srgbClr val="5C5A5D"/>
                </a:solidFill>
                <a:latin typeface="微软雅黑 Light" panose="020B0502040204020203" pitchFamily="34" charset="-122"/>
                <a:ea typeface="微软雅黑 Light" panose="020B0502040204020203" pitchFamily="34" charset="-122"/>
              </a:rPr>
              <a:t>CPU</a:t>
            </a:r>
            <a:r>
              <a:rPr lang="zh-CN" altLang="en-US" dirty="0">
                <a:solidFill>
                  <a:srgbClr val="5C5A5D"/>
                </a:solidFill>
                <a:latin typeface="微软雅黑 Light" panose="020B0502040204020203" pitchFamily="34" charset="-122"/>
                <a:ea typeface="微软雅黑 Light" panose="020B0502040204020203" pitchFamily="34" charset="-122"/>
              </a:rPr>
              <a:t>在执行运算前后</a:t>
            </a:r>
            <a:r>
              <a:rPr lang="en-US" altLang="zh-CN" dirty="0">
                <a:solidFill>
                  <a:srgbClr val="5C5A5D"/>
                </a:solidFill>
                <a:latin typeface="微软雅黑 Light" panose="020B0502040204020203" pitchFamily="34" charset="-122"/>
                <a:ea typeface="微软雅黑 Light" panose="020B0502040204020203" pitchFamily="34" charset="-122"/>
              </a:rPr>
              <a:t>,</a:t>
            </a:r>
            <a:r>
              <a:rPr lang="zh-CN" altLang="en-US" dirty="0">
                <a:solidFill>
                  <a:srgbClr val="5C5A5D"/>
                </a:solidFill>
                <a:latin typeface="微软雅黑 Light" panose="020B0502040204020203" pitchFamily="34" charset="-122"/>
                <a:ea typeface="微软雅黑 Light" panose="020B0502040204020203" pitchFamily="34" charset="-122"/>
              </a:rPr>
              <a:t>都需要额外的时间等待数据完成存取</a:t>
            </a:r>
            <a:r>
              <a:rPr lang="en-US" altLang="zh-CN" dirty="0">
                <a:solidFill>
                  <a:srgbClr val="5C5A5D"/>
                </a:solidFill>
                <a:latin typeface="微软雅黑 Light" panose="020B0502040204020203" pitchFamily="34" charset="-122"/>
                <a:ea typeface="微软雅黑 Light" panose="020B0502040204020203" pitchFamily="34" charset="-122"/>
              </a:rPr>
              <a:t>,</a:t>
            </a:r>
            <a:r>
              <a:rPr lang="zh-CN" altLang="en-US" dirty="0">
                <a:solidFill>
                  <a:srgbClr val="5C5A5D"/>
                </a:solidFill>
                <a:latin typeface="微软雅黑 Light" panose="020B0502040204020203" pitchFamily="34" charset="-122"/>
                <a:ea typeface="微软雅黑 Light" panose="020B0502040204020203" pitchFamily="34" charset="-122"/>
              </a:rPr>
              <a:t>而不能一直处于工作状态，从而导致冯诺依曼瓶颈。</a:t>
            </a:r>
            <a:endParaRPr kumimoji="1" lang="zh-CN" altLang="en-US" dirty="0">
              <a:solidFill>
                <a:srgbClr val="5C5A5D"/>
              </a:solidFill>
              <a:latin typeface="微软雅黑 Light" panose="020B0502040204020203" pitchFamily="34" charset="-122"/>
              <a:ea typeface="微软雅黑 Light" panose="020B0502040204020203" pitchFamily="34" charset="-122"/>
            </a:endParaRPr>
          </a:p>
        </p:txBody>
      </p:sp>
      <p:sp>
        <p:nvSpPr>
          <p:cNvPr id="28" name="矩形 27"/>
          <p:cNvSpPr/>
          <p:nvPr/>
        </p:nvSpPr>
        <p:spPr>
          <a:xfrm>
            <a:off x="1221623" y="1753857"/>
            <a:ext cx="2393950" cy="400110"/>
          </a:xfrm>
          <a:prstGeom prst="rect">
            <a:avLst/>
          </a:prstGeom>
          <a:noFill/>
        </p:spPr>
        <p:txBody>
          <a:bodyPr wrap="square" rtlCol="0">
            <a:spAutoFit/>
          </a:bodyPr>
          <a:lstStyle/>
          <a:p>
            <a:r>
              <a:rPr lang="zh-CN" altLang="en-US" sz="2000" dirty="0">
                <a:solidFill>
                  <a:srgbClr val="988563"/>
                </a:solidFill>
                <a:latin typeface="微软雅黑 Light" panose="020B0502040204020203" pitchFamily="34" charset="-122"/>
                <a:ea typeface="微软雅黑 Light" panose="020B0502040204020203" pitchFamily="34" charset="-122"/>
              </a:rPr>
              <a:t>冯诺依曼瓶颈</a:t>
            </a:r>
            <a:endParaRPr lang="zh-CN" altLang="en-US" sz="2000" dirty="0">
              <a:solidFill>
                <a:srgbClr val="988563"/>
              </a:solidFill>
              <a:latin typeface="微软雅黑 Light" panose="020B0502040204020203" pitchFamily="34" charset="-122"/>
              <a:ea typeface="微软雅黑 Light" panose="020B0502040204020203" pitchFamily="34" charset="-122"/>
            </a:endParaRPr>
          </a:p>
        </p:txBody>
      </p:sp>
      <p:sp>
        <p:nvSpPr>
          <p:cNvPr id="31" name="椭圆 30"/>
          <p:cNvSpPr/>
          <p:nvPr/>
        </p:nvSpPr>
        <p:spPr>
          <a:xfrm>
            <a:off x="1221623" y="3465836"/>
            <a:ext cx="602736" cy="602736"/>
          </a:xfrm>
          <a:prstGeom prst="ellipse">
            <a:avLst/>
          </a:prstGeom>
          <a:solidFill>
            <a:srgbClr val="B8A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4" name="business-bars-graphic_70650"/>
          <p:cNvSpPr>
            <a:spLocks noChangeAspect="1"/>
          </p:cNvSpPr>
          <p:nvPr/>
        </p:nvSpPr>
        <p:spPr bwMode="auto">
          <a:xfrm>
            <a:off x="1412469" y="3600071"/>
            <a:ext cx="221043" cy="309575"/>
          </a:xfrm>
          <a:custGeom>
            <a:avLst/>
            <a:gdLst>
              <a:gd name="connsiteX0" fmla="*/ 154403 w 432307"/>
              <a:gd name="connsiteY0" fmla="*/ 499109 h 605451"/>
              <a:gd name="connsiteX1" fmla="*/ 277904 w 432307"/>
              <a:gd name="connsiteY1" fmla="*/ 499109 h 605451"/>
              <a:gd name="connsiteX2" fmla="*/ 287248 w 432307"/>
              <a:gd name="connsiteY2" fmla="*/ 513435 h 605451"/>
              <a:gd name="connsiteX3" fmla="*/ 277904 w 432307"/>
              <a:gd name="connsiteY3" fmla="*/ 527762 h 605451"/>
              <a:gd name="connsiteX4" fmla="*/ 287248 w 432307"/>
              <a:gd name="connsiteY4" fmla="*/ 542184 h 605451"/>
              <a:gd name="connsiteX5" fmla="*/ 277904 w 432307"/>
              <a:gd name="connsiteY5" fmla="*/ 556511 h 605451"/>
              <a:gd name="connsiteX6" fmla="*/ 287248 w 432307"/>
              <a:gd name="connsiteY6" fmla="*/ 570837 h 605451"/>
              <a:gd name="connsiteX7" fmla="*/ 271449 w 432307"/>
              <a:gd name="connsiteY7" fmla="*/ 586606 h 605451"/>
              <a:gd name="connsiteX8" fmla="*/ 268078 w 432307"/>
              <a:gd name="connsiteY8" fmla="*/ 586606 h 605451"/>
              <a:gd name="connsiteX9" fmla="*/ 239081 w 432307"/>
              <a:gd name="connsiteY9" fmla="*/ 605451 h 605451"/>
              <a:gd name="connsiteX10" fmla="*/ 193226 w 432307"/>
              <a:gd name="connsiteY10" fmla="*/ 605451 h 605451"/>
              <a:gd name="connsiteX11" fmla="*/ 164229 w 432307"/>
              <a:gd name="connsiteY11" fmla="*/ 586606 h 605451"/>
              <a:gd name="connsiteX12" fmla="*/ 160761 w 432307"/>
              <a:gd name="connsiteY12" fmla="*/ 586606 h 605451"/>
              <a:gd name="connsiteX13" fmla="*/ 145059 w 432307"/>
              <a:gd name="connsiteY13" fmla="*/ 570837 h 605451"/>
              <a:gd name="connsiteX14" fmla="*/ 154403 w 432307"/>
              <a:gd name="connsiteY14" fmla="*/ 556511 h 605451"/>
              <a:gd name="connsiteX15" fmla="*/ 145059 w 432307"/>
              <a:gd name="connsiteY15" fmla="*/ 542184 h 605451"/>
              <a:gd name="connsiteX16" fmla="*/ 154403 w 432307"/>
              <a:gd name="connsiteY16" fmla="*/ 527762 h 605451"/>
              <a:gd name="connsiteX17" fmla="*/ 145059 w 432307"/>
              <a:gd name="connsiteY17" fmla="*/ 513435 h 605451"/>
              <a:gd name="connsiteX18" fmla="*/ 154403 w 432307"/>
              <a:gd name="connsiteY18" fmla="*/ 499109 h 605451"/>
              <a:gd name="connsiteX19" fmla="*/ 396249 w 432307"/>
              <a:gd name="connsiteY19" fmla="*/ 337144 h 605451"/>
              <a:gd name="connsiteX20" fmla="*/ 426219 w 432307"/>
              <a:gd name="connsiteY20" fmla="*/ 354378 h 605451"/>
              <a:gd name="connsiteX21" fmla="*/ 430651 w 432307"/>
              <a:gd name="connsiteY21" fmla="*/ 371035 h 605451"/>
              <a:gd name="connsiteX22" fmla="*/ 420148 w 432307"/>
              <a:gd name="connsiteY22" fmla="*/ 377101 h 605451"/>
              <a:gd name="connsiteX23" fmla="*/ 414077 w 432307"/>
              <a:gd name="connsiteY23" fmla="*/ 375464 h 605451"/>
              <a:gd name="connsiteX24" fmla="*/ 384107 w 432307"/>
              <a:gd name="connsiteY24" fmla="*/ 358133 h 605451"/>
              <a:gd name="connsiteX25" fmla="*/ 379578 w 432307"/>
              <a:gd name="connsiteY25" fmla="*/ 341573 h 605451"/>
              <a:gd name="connsiteX26" fmla="*/ 396249 w 432307"/>
              <a:gd name="connsiteY26" fmla="*/ 337144 h 605451"/>
              <a:gd name="connsiteX27" fmla="*/ 36058 w 432307"/>
              <a:gd name="connsiteY27" fmla="*/ 337144 h 605451"/>
              <a:gd name="connsiteX28" fmla="*/ 52729 w 432307"/>
              <a:gd name="connsiteY28" fmla="*/ 341573 h 605451"/>
              <a:gd name="connsiteX29" fmla="*/ 48200 w 432307"/>
              <a:gd name="connsiteY29" fmla="*/ 358133 h 605451"/>
              <a:gd name="connsiteX30" fmla="*/ 18230 w 432307"/>
              <a:gd name="connsiteY30" fmla="*/ 375464 h 605451"/>
              <a:gd name="connsiteX31" fmla="*/ 12159 w 432307"/>
              <a:gd name="connsiteY31" fmla="*/ 377101 h 605451"/>
              <a:gd name="connsiteX32" fmla="*/ 1656 w 432307"/>
              <a:gd name="connsiteY32" fmla="*/ 371035 h 605451"/>
              <a:gd name="connsiteX33" fmla="*/ 6088 w 432307"/>
              <a:gd name="connsiteY33" fmla="*/ 354378 h 605451"/>
              <a:gd name="connsiteX34" fmla="*/ 18230 w 432307"/>
              <a:gd name="connsiteY34" fmla="*/ 119232 h 605451"/>
              <a:gd name="connsiteX35" fmla="*/ 48200 w 432307"/>
              <a:gd name="connsiteY35" fmla="*/ 136535 h 605451"/>
              <a:gd name="connsiteX36" fmla="*/ 52729 w 432307"/>
              <a:gd name="connsiteY36" fmla="*/ 153069 h 605451"/>
              <a:gd name="connsiteX37" fmla="*/ 42129 w 432307"/>
              <a:gd name="connsiteY37" fmla="*/ 159125 h 605451"/>
              <a:gd name="connsiteX38" fmla="*/ 36058 w 432307"/>
              <a:gd name="connsiteY38" fmla="*/ 157491 h 605451"/>
              <a:gd name="connsiteX39" fmla="*/ 6088 w 432307"/>
              <a:gd name="connsiteY39" fmla="*/ 140188 h 605451"/>
              <a:gd name="connsiteX40" fmla="*/ 1656 w 432307"/>
              <a:gd name="connsiteY40" fmla="*/ 123654 h 605451"/>
              <a:gd name="connsiteX41" fmla="*/ 18230 w 432307"/>
              <a:gd name="connsiteY41" fmla="*/ 119232 h 605451"/>
              <a:gd name="connsiteX42" fmla="*/ 414077 w 432307"/>
              <a:gd name="connsiteY42" fmla="*/ 119232 h 605451"/>
              <a:gd name="connsiteX43" fmla="*/ 430651 w 432307"/>
              <a:gd name="connsiteY43" fmla="*/ 123654 h 605451"/>
              <a:gd name="connsiteX44" fmla="*/ 426219 w 432307"/>
              <a:gd name="connsiteY44" fmla="*/ 140188 h 605451"/>
              <a:gd name="connsiteX45" fmla="*/ 396249 w 432307"/>
              <a:gd name="connsiteY45" fmla="*/ 157491 h 605451"/>
              <a:gd name="connsiteX46" fmla="*/ 390178 w 432307"/>
              <a:gd name="connsiteY46" fmla="*/ 159125 h 605451"/>
              <a:gd name="connsiteX47" fmla="*/ 379578 w 432307"/>
              <a:gd name="connsiteY47" fmla="*/ 153069 h 605451"/>
              <a:gd name="connsiteX48" fmla="*/ 384107 w 432307"/>
              <a:gd name="connsiteY48" fmla="*/ 136535 h 605451"/>
              <a:gd name="connsiteX49" fmla="*/ 216153 w 432307"/>
              <a:gd name="connsiteY49" fmla="*/ 94416 h 605451"/>
              <a:gd name="connsiteX50" fmla="*/ 372067 w 432307"/>
              <a:gd name="connsiteY50" fmla="*/ 250212 h 605451"/>
              <a:gd name="connsiteX51" fmla="*/ 335376 w 432307"/>
              <a:gd name="connsiteY51" fmla="*/ 361866 h 605451"/>
              <a:gd name="connsiteX52" fmla="*/ 301285 w 432307"/>
              <a:gd name="connsiteY52" fmla="*/ 462269 h 605451"/>
              <a:gd name="connsiteX53" fmla="*/ 286935 w 432307"/>
              <a:gd name="connsiteY53" fmla="*/ 476598 h 605451"/>
              <a:gd name="connsiteX54" fmla="*/ 284046 w 432307"/>
              <a:gd name="connsiteY54" fmla="*/ 476598 h 605451"/>
              <a:gd name="connsiteX55" fmla="*/ 148163 w 432307"/>
              <a:gd name="connsiteY55" fmla="*/ 476598 h 605451"/>
              <a:gd name="connsiteX56" fmla="*/ 145371 w 432307"/>
              <a:gd name="connsiteY56" fmla="*/ 476598 h 605451"/>
              <a:gd name="connsiteX57" fmla="*/ 131021 w 432307"/>
              <a:gd name="connsiteY57" fmla="*/ 462269 h 605451"/>
              <a:gd name="connsiteX58" fmla="*/ 97316 w 432307"/>
              <a:gd name="connsiteY58" fmla="*/ 363501 h 605451"/>
              <a:gd name="connsiteX59" fmla="*/ 60239 w 432307"/>
              <a:gd name="connsiteY59" fmla="*/ 250212 h 605451"/>
              <a:gd name="connsiteX60" fmla="*/ 216153 w 432307"/>
              <a:gd name="connsiteY60" fmla="*/ 94416 h 605451"/>
              <a:gd name="connsiteX61" fmla="*/ 216154 w 432307"/>
              <a:gd name="connsiteY61" fmla="*/ 0 h 605451"/>
              <a:gd name="connsiteX62" fmla="*/ 228256 w 432307"/>
              <a:gd name="connsiteY62" fmla="*/ 12117 h 605451"/>
              <a:gd name="connsiteX63" fmla="*/ 228256 w 432307"/>
              <a:gd name="connsiteY63" fmla="*/ 46735 h 605451"/>
              <a:gd name="connsiteX64" fmla="*/ 216154 w 432307"/>
              <a:gd name="connsiteY64" fmla="*/ 58852 h 605451"/>
              <a:gd name="connsiteX65" fmla="*/ 204052 w 432307"/>
              <a:gd name="connsiteY65" fmla="*/ 46735 h 605451"/>
              <a:gd name="connsiteX66" fmla="*/ 204052 w 432307"/>
              <a:gd name="connsiteY66" fmla="*/ 12117 h 605451"/>
              <a:gd name="connsiteX67" fmla="*/ 216154 w 432307"/>
              <a:gd name="connsiteY67" fmla="*/ 0 h 60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32307" h="605451">
                <a:moveTo>
                  <a:pt x="154403" y="499109"/>
                </a:moveTo>
                <a:lnTo>
                  <a:pt x="277904" y="499109"/>
                </a:lnTo>
                <a:cubicBezTo>
                  <a:pt x="283395" y="501513"/>
                  <a:pt x="287248" y="507089"/>
                  <a:pt x="287248" y="513435"/>
                </a:cubicBezTo>
                <a:cubicBezTo>
                  <a:pt x="287248" y="519877"/>
                  <a:pt x="283395" y="525358"/>
                  <a:pt x="277904" y="527762"/>
                </a:cubicBezTo>
                <a:cubicBezTo>
                  <a:pt x="283395" y="530262"/>
                  <a:pt x="287248" y="535742"/>
                  <a:pt x="287248" y="542184"/>
                </a:cubicBezTo>
                <a:cubicBezTo>
                  <a:pt x="287248" y="548530"/>
                  <a:pt x="283395" y="554011"/>
                  <a:pt x="277904" y="556511"/>
                </a:cubicBezTo>
                <a:cubicBezTo>
                  <a:pt x="283395" y="558914"/>
                  <a:pt x="287248" y="564395"/>
                  <a:pt x="287248" y="570837"/>
                </a:cubicBezTo>
                <a:cubicBezTo>
                  <a:pt x="287248" y="579491"/>
                  <a:pt x="280216" y="586606"/>
                  <a:pt x="271449" y="586606"/>
                </a:cubicBezTo>
                <a:lnTo>
                  <a:pt x="268078" y="586606"/>
                </a:lnTo>
                <a:cubicBezTo>
                  <a:pt x="263165" y="597663"/>
                  <a:pt x="251990" y="605451"/>
                  <a:pt x="239081" y="605451"/>
                </a:cubicBezTo>
                <a:lnTo>
                  <a:pt x="193226" y="605451"/>
                </a:lnTo>
                <a:cubicBezTo>
                  <a:pt x="180221" y="605451"/>
                  <a:pt x="169143" y="597663"/>
                  <a:pt x="164229" y="586606"/>
                </a:cubicBezTo>
                <a:lnTo>
                  <a:pt x="160761" y="586606"/>
                </a:lnTo>
                <a:cubicBezTo>
                  <a:pt x="152091" y="586606"/>
                  <a:pt x="145059" y="579491"/>
                  <a:pt x="145059" y="570837"/>
                </a:cubicBezTo>
                <a:cubicBezTo>
                  <a:pt x="145059" y="564395"/>
                  <a:pt x="148912" y="558914"/>
                  <a:pt x="154403" y="556511"/>
                </a:cubicBezTo>
                <a:cubicBezTo>
                  <a:pt x="148912" y="554011"/>
                  <a:pt x="145059" y="548530"/>
                  <a:pt x="145059" y="542184"/>
                </a:cubicBezTo>
                <a:cubicBezTo>
                  <a:pt x="145059" y="535742"/>
                  <a:pt x="148912" y="530262"/>
                  <a:pt x="154403" y="527762"/>
                </a:cubicBezTo>
                <a:cubicBezTo>
                  <a:pt x="148912" y="525358"/>
                  <a:pt x="145059" y="519877"/>
                  <a:pt x="145059" y="513435"/>
                </a:cubicBezTo>
                <a:cubicBezTo>
                  <a:pt x="145059" y="507089"/>
                  <a:pt x="148912" y="501513"/>
                  <a:pt x="154403" y="499109"/>
                </a:cubicBezTo>
                <a:close/>
                <a:moveTo>
                  <a:pt x="396249" y="337144"/>
                </a:moveTo>
                <a:lnTo>
                  <a:pt x="426219" y="354378"/>
                </a:lnTo>
                <a:cubicBezTo>
                  <a:pt x="432000" y="357748"/>
                  <a:pt x="434024" y="365258"/>
                  <a:pt x="430651" y="371035"/>
                </a:cubicBezTo>
                <a:cubicBezTo>
                  <a:pt x="428435" y="374886"/>
                  <a:pt x="424291" y="377101"/>
                  <a:pt x="420148" y="377101"/>
                </a:cubicBezTo>
                <a:cubicBezTo>
                  <a:pt x="418028" y="377101"/>
                  <a:pt x="416004" y="376620"/>
                  <a:pt x="414077" y="375464"/>
                </a:cubicBezTo>
                <a:lnTo>
                  <a:pt x="384107" y="358133"/>
                </a:lnTo>
                <a:cubicBezTo>
                  <a:pt x="378229" y="354860"/>
                  <a:pt x="376302" y="347350"/>
                  <a:pt x="379578" y="341573"/>
                </a:cubicBezTo>
                <a:cubicBezTo>
                  <a:pt x="382951" y="335796"/>
                  <a:pt x="390371" y="333774"/>
                  <a:pt x="396249" y="337144"/>
                </a:cubicBezTo>
                <a:close/>
                <a:moveTo>
                  <a:pt x="36058" y="337144"/>
                </a:moveTo>
                <a:cubicBezTo>
                  <a:pt x="41839" y="333774"/>
                  <a:pt x="49356" y="335796"/>
                  <a:pt x="52729" y="341573"/>
                </a:cubicBezTo>
                <a:cubicBezTo>
                  <a:pt x="56005" y="347350"/>
                  <a:pt x="54078" y="354860"/>
                  <a:pt x="48200" y="358133"/>
                </a:cubicBezTo>
                <a:lnTo>
                  <a:pt x="18230" y="375464"/>
                </a:lnTo>
                <a:cubicBezTo>
                  <a:pt x="16303" y="376620"/>
                  <a:pt x="14183" y="377101"/>
                  <a:pt x="12159" y="377101"/>
                </a:cubicBezTo>
                <a:cubicBezTo>
                  <a:pt x="7919" y="377101"/>
                  <a:pt x="3872" y="374886"/>
                  <a:pt x="1656" y="371035"/>
                </a:cubicBezTo>
                <a:cubicBezTo>
                  <a:pt x="-1717" y="365258"/>
                  <a:pt x="210" y="357748"/>
                  <a:pt x="6088" y="354378"/>
                </a:cubicBezTo>
                <a:close/>
                <a:moveTo>
                  <a:pt x="18230" y="119232"/>
                </a:moveTo>
                <a:lnTo>
                  <a:pt x="48200" y="136535"/>
                </a:lnTo>
                <a:cubicBezTo>
                  <a:pt x="54078" y="139804"/>
                  <a:pt x="56005" y="147301"/>
                  <a:pt x="52729" y="153069"/>
                </a:cubicBezTo>
                <a:cubicBezTo>
                  <a:pt x="50416" y="156914"/>
                  <a:pt x="46369" y="159125"/>
                  <a:pt x="42129" y="159125"/>
                </a:cubicBezTo>
                <a:cubicBezTo>
                  <a:pt x="40105" y="159125"/>
                  <a:pt x="37985" y="158644"/>
                  <a:pt x="36058" y="157491"/>
                </a:cubicBezTo>
                <a:lnTo>
                  <a:pt x="6088" y="140188"/>
                </a:lnTo>
                <a:cubicBezTo>
                  <a:pt x="210" y="136920"/>
                  <a:pt x="-1717" y="129422"/>
                  <a:pt x="1656" y="123654"/>
                </a:cubicBezTo>
                <a:cubicBezTo>
                  <a:pt x="4932" y="117887"/>
                  <a:pt x="12448" y="115868"/>
                  <a:pt x="18230" y="119232"/>
                </a:cubicBezTo>
                <a:close/>
                <a:moveTo>
                  <a:pt x="414077" y="119232"/>
                </a:moveTo>
                <a:cubicBezTo>
                  <a:pt x="419859" y="115868"/>
                  <a:pt x="427279" y="117887"/>
                  <a:pt x="430651" y="123654"/>
                </a:cubicBezTo>
                <a:cubicBezTo>
                  <a:pt x="434024" y="129422"/>
                  <a:pt x="432097" y="136920"/>
                  <a:pt x="426219" y="140188"/>
                </a:cubicBezTo>
                <a:lnTo>
                  <a:pt x="396249" y="157491"/>
                </a:lnTo>
                <a:cubicBezTo>
                  <a:pt x="394322" y="158644"/>
                  <a:pt x="392202" y="159125"/>
                  <a:pt x="390178" y="159125"/>
                </a:cubicBezTo>
                <a:cubicBezTo>
                  <a:pt x="385938" y="159125"/>
                  <a:pt x="381891" y="156914"/>
                  <a:pt x="379578" y="153069"/>
                </a:cubicBezTo>
                <a:cubicBezTo>
                  <a:pt x="376302" y="147301"/>
                  <a:pt x="378229" y="139804"/>
                  <a:pt x="384107" y="136535"/>
                </a:cubicBezTo>
                <a:close/>
                <a:moveTo>
                  <a:pt x="216153" y="94416"/>
                </a:moveTo>
                <a:cubicBezTo>
                  <a:pt x="302151" y="94416"/>
                  <a:pt x="372067" y="164332"/>
                  <a:pt x="372067" y="250212"/>
                </a:cubicBezTo>
                <a:cubicBezTo>
                  <a:pt x="372067" y="288777"/>
                  <a:pt x="353384" y="325899"/>
                  <a:pt x="335376" y="361866"/>
                </a:cubicBezTo>
                <a:cubicBezTo>
                  <a:pt x="317849" y="396680"/>
                  <a:pt x="301285" y="429667"/>
                  <a:pt x="301285" y="462269"/>
                </a:cubicBezTo>
                <a:cubicBezTo>
                  <a:pt x="301285" y="470155"/>
                  <a:pt x="294832" y="476598"/>
                  <a:pt x="286935" y="476598"/>
                </a:cubicBezTo>
                <a:lnTo>
                  <a:pt x="284046" y="476598"/>
                </a:lnTo>
                <a:lnTo>
                  <a:pt x="148163" y="476598"/>
                </a:lnTo>
                <a:lnTo>
                  <a:pt x="145371" y="476598"/>
                </a:lnTo>
                <a:cubicBezTo>
                  <a:pt x="137377" y="476598"/>
                  <a:pt x="131021" y="470155"/>
                  <a:pt x="131021" y="462269"/>
                </a:cubicBezTo>
                <a:cubicBezTo>
                  <a:pt x="131021" y="431013"/>
                  <a:pt x="114650" y="398219"/>
                  <a:pt x="97316" y="363501"/>
                </a:cubicBezTo>
                <a:cubicBezTo>
                  <a:pt x="79018" y="326860"/>
                  <a:pt x="60239" y="289065"/>
                  <a:pt x="60239" y="250212"/>
                </a:cubicBezTo>
                <a:cubicBezTo>
                  <a:pt x="60239" y="164332"/>
                  <a:pt x="130155" y="94416"/>
                  <a:pt x="216153" y="94416"/>
                </a:cubicBezTo>
                <a:close/>
                <a:moveTo>
                  <a:pt x="216154" y="0"/>
                </a:moveTo>
                <a:cubicBezTo>
                  <a:pt x="222877" y="0"/>
                  <a:pt x="228256" y="5385"/>
                  <a:pt x="228256" y="12117"/>
                </a:cubicBezTo>
                <a:lnTo>
                  <a:pt x="228256" y="46735"/>
                </a:lnTo>
                <a:cubicBezTo>
                  <a:pt x="228256" y="53371"/>
                  <a:pt x="222877" y="58852"/>
                  <a:pt x="216154" y="58852"/>
                </a:cubicBezTo>
                <a:cubicBezTo>
                  <a:pt x="209431" y="58852"/>
                  <a:pt x="204052" y="53371"/>
                  <a:pt x="204052" y="46735"/>
                </a:cubicBezTo>
                <a:lnTo>
                  <a:pt x="204052" y="12117"/>
                </a:lnTo>
                <a:cubicBezTo>
                  <a:pt x="204052" y="5385"/>
                  <a:pt x="209431" y="0"/>
                  <a:pt x="216154"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sp>
        <p:nvSpPr>
          <p:cNvPr id="35" name="business-bars-graphic_70650"/>
          <p:cNvSpPr>
            <a:spLocks noChangeAspect="1"/>
          </p:cNvSpPr>
          <p:nvPr/>
        </p:nvSpPr>
        <p:spPr bwMode="auto">
          <a:xfrm>
            <a:off x="1389859" y="4575519"/>
            <a:ext cx="266261" cy="309575"/>
          </a:xfrm>
          <a:custGeom>
            <a:avLst/>
            <a:gdLst>
              <a:gd name="T0" fmla="*/ 4142 w 5720"/>
              <a:gd name="T1" fmla="*/ 1476 h 6660"/>
              <a:gd name="T2" fmla="*/ 4753 w 5720"/>
              <a:gd name="T3" fmla="*/ 1195 h 6660"/>
              <a:gd name="T4" fmla="*/ 4177 w 5720"/>
              <a:gd name="T5" fmla="*/ 1044 h 6660"/>
              <a:gd name="T6" fmla="*/ 3935 w 5720"/>
              <a:gd name="T7" fmla="*/ 1135 h 6660"/>
              <a:gd name="T8" fmla="*/ 2861 w 5720"/>
              <a:gd name="T9" fmla="*/ 1062 h 6660"/>
              <a:gd name="T10" fmla="*/ 1617 w 5720"/>
              <a:gd name="T11" fmla="*/ 1094 h 6660"/>
              <a:gd name="T12" fmla="*/ 967 w 5720"/>
              <a:gd name="T13" fmla="*/ 852 h 6660"/>
              <a:gd name="T14" fmla="*/ 1176 w 5720"/>
              <a:gd name="T15" fmla="*/ 1287 h 6660"/>
              <a:gd name="T16" fmla="*/ 1210 w 5720"/>
              <a:gd name="T17" fmla="*/ 1311 h 6660"/>
              <a:gd name="T18" fmla="*/ 1488 w 5720"/>
              <a:gd name="T19" fmla="*/ 1476 h 6660"/>
              <a:gd name="T20" fmla="*/ 0 w 5720"/>
              <a:gd name="T21" fmla="*/ 1676 h 6660"/>
              <a:gd name="T22" fmla="*/ 200 w 5720"/>
              <a:gd name="T23" fmla="*/ 3544 h 6660"/>
              <a:gd name="T24" fmla="*/ 403 w 5720"/>
              <a:gd name="T25" fmla="*/ 6460 h 6660"/>
              <a:gd name="T26" fmla="*/ 5116 w 5720"/>
              <a:gd name="T27" fmla="*/ 6660 h 6660"/>
              <a:gd name="T28" fmla="*/ 5316 w 5720"/>
              <a:gd name="T29" fmla="*/ 3544 h 6660"/>
              <a:gd name="T30" fmla="*/ 5720 w 5720"/>
              <a:gd name="T31" fmla="*/ 3344 h 6660"/>
              <a:gd name="T32" fmla="*/ 5520 w 5720"/>
              <a:gd name="T33" fmla="*/ 1476 h 6660"/>
              <a:gd name="T34" fmla="*/ 3558 w 5720"/>
              <a:gd name="T35" fmla="*/ 742 h 6660"/>
              <a:gd name="T36" fmla="*/ 3535 w 5720"/>
              <a:gd name="T37" fmla="*/ 733 h 6660"/>
              <a:gd name="T38" fmla="*/ 2674 w 5720"/>
              <a:gd name="T39" fmla="*/ 1476 h 6660"/>
              <a:gd name="T40" fmla="*/ 2129 w 5720"/>
              <a:gd name="T41" fmla="*/ 699 h 6660"/>
              <a:gd name="T42" fmla="*/ 3480 w 5720"/>
              <a:gd name="T43" fmla="*/ 6260 h 6660"/>
              <a:gd name="T44" fmla="*/ 3280 w 5720"/>
              <a:gd name="T45" fmla="*/ 3733 h 6660"/>
              <a:gd name="T46" fmla="*/ 2240 w 5720"/>
              <a:gd name="T47" fmla="*/ 3933 h 6660"/>
              <a:gd name="T48" fmla="*/ 803 w 5720"/>
              <a:gd name="T49" fmla="*/ 6260 h 6660"/>
              <a:gd name="T50" fmla="*/ 4916 w 5720"/>
              <a:gd name="T51" fmla="*/ 3544 h 6660"/>
              <a:gd name="T52" fmla="*/ 5320 w 5720"/>
              <a:gd name="T53" fmla="*/ 3144 h 6660"/>
              <a:gd name="T54" fmla="*/ 603 w 5720"/>
              <a:gd name="T55" fmla="*/ 3144 h 6660"/>
              <a:gd name="T56" fmla="*/ 400 w 5720"/>
              <a:gd name="T57" fmla="*/ 1876 h 6660"/>
              <a:gd name="T58" fmla="*/ 2240 w 5720"/>
              <a:gd name="T59" fmla="*/ 2730 h 6660"/>
              <a:gd name="T60" fmla="*/ 3280 w 5720"/>
              <a:gd name="T61" fmla="*/ 2930 h 6660"/>
              <a:gd name="T62" fmla="*/ 3480 w 5720"/>
              <a:gd name="T63" fmla="*/ 1876 h 6660"/>
              <a:gd name="T64" fmla="*/ 5320 w 5720"/>
              <a:gd name="T65" fmla="*/ 3144 h 6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0" h="6660">
                <a:moveTo>
                  <a:pt x="5520" y="1476"/>
                </a:moveTo>
                <a:lnTo>
                  <a:pt x="4142" y="1476"/>
                </a:lnTo>
                <a:cubicBezTo>
                  <a:pt x="4263" y="1432"/>
                  <a:pt x="4426" y="1384"/>
                  <a:pt x="4546" y="1388"/>
                </a:cubicBezTo>
                <a:cubicBezTo>
                  <a:pt x="4657" y="1392"/>
                  <a:pt x="4749" y="1305"/>
                  <a:pt x="4753" y="1195"/>
                </a:cubicBezTo>
                <a:cubicBezTo>
                  <a:pt x="4757" y="1085"/>
                  <a:pt x="4670" y="992"/>
                  <a:pt x="4560" y="988"/>
                </a:cubicBezTo>
                <a:cubicBezTo>
                  <a:pt x="4435" y="984"/>
                  <a:pt x="4298" y="1010"/>
                  <a:pt x="4177" y="1044"/>
                </a:cubicBezTo>
                <a:cubicBezTo>
                  <a:pt x="4169" y="1046"/>
                  <a:pt x="4159" y="1049"/>
                  <a:pt x="4149" y="1052"/>
                </a:cubicBezTo>
                <a:cubicBezTo>
                  <a:pt x="4128" y="1056"/>
                  <a:pt x="4020" y="1088"/>
                  <a:pt x="3935" y="1135"/>
                </a:cubicBezTo>
                <a:cubicBezTo>
                  <a:pt x="3985" y="866"/>
                  <a:pt x="3920" y="704"/>
                  <a:pt x="3920" y="704"/>
                </a:cubicBezTo>
                <a:cubicBezTo>
                  <a:pt x="3643" y="0"/>
                  <a:pt x="3057" y="719"/>
                  <a:pt x="2861" y="1062"/>
                </a:cubicBezTo>
                <a:cubicBezTo>
                  <a:pt x="2665" y="687"/>
                  <a:pt x="2264" y="112"/>
                  <a:pt x="1772" y="453"/>
                </a:cubicBezTo>
                <a:cubicBezTo>
                  <a:pt x="1503" y="629"/>
                  <a:pt x="1506" y="867"/>
                  <a:pt x="1617" y="1094"/>
                </a:cubicBezTo>
                <a:cubicBezTo>
                  <a:pt x="1507" y="1036"/>
                  <a:pt x="1367" y="939"/>
                  <a:pt x="1249" y="835"/>
                </a:cubicBezTo>
                <a:cubicBezTo>
                  <a:pt x="1166" y="762"/>
                  <a:pt x="1040" y="770"/>
                  <a:pt x="967" y="852"/>
                </a:cubicBezTo>
                <a:cubicBezTo>
                  <a:pt x="893" y="935"/>
                  <a:pt x="901" y="1062"/>
                  <a:pt x="984" y="1135"/>
                </a:cubicBezTo>
                <a:cubicBezTo>
                  <a:pt x="988" y="1138"/>
                  <a:pt x="1066" y="1207"/>
                  <a:pt x="1176" y="1287"/>
                </a:cubicBezTo>
                <a:cubicBezTo>
                  <a:pt x="1176" y="1287"/>
                  <a:pt x="1176" y="1287"/>
                  <a:pt x="1177" y="1287"/>
                </a:cubicBezTo>
                <a:cubicBezTo>
                  <a:pt x="1187" y="1295"/>
                  <a:pt x="1198" y="1303"/>
                  <a:pt x="1210" y="1311"/>
                </a:cubicBezTo>
                <a:cubicBezTo>
                  <a:pt x="1224" y="1321"/>
                  <a:pt x="1239" y="1331"/>
                  <a:pt x="1253" y="1341"/>
                </a:cubicBezTo>
                <a:cubicBezTo>
                  <a:pt x="1338" y="1398"/>
                  <a:pt x="1416" y="1443"/>
                  <a:pt x="1488" y="1476"/>
                </a:cubicBezTo>
                <a:lnTo>
                  <a:pt x="200" y="1476"/>
                </a:lnTo>
                <a:cubicBezTo>
                  <a:pt x="89" y="1476"/>
                  <a:pt x="0" y="1566"/>
                  <a:pt x="0" y="1676"/>
                </a:cubicBezTo>
                <a:lnTo>
                  <a:pt x="0" y="3344"/>
                </a:lnTo>
                <a:cubicBezTo>
                  <a:pt x="0" y="3455"/>
                  <a:pt x="89" y="3544"/>
                  <a:pt x="200" y="3544"/>
                </a:cubicBezTo>
                <a:lnTo>
                  <a:pt x="403" y="3544"/>
                </a:lnTo>
                <a:lnTo>
                  <a:pt x="403" y="6460"/>
                </a:lnTo>
                <a:cubicBezTo>
                  <a:pt x="403" y="6571"/>
                  <a:pt x="493" y="6660"/>
                  <a:pt x="603" y="6660"/>
                </a:cubicBezTo>
                <a:lnTo>
                  <a:pt x="5116" y="6660"/>
                </a:lnTo>
                <a:cubicBezTo>
                  <a:pt x="5227" y="6660"/>
                  <a:pt x="5316" y="6571"/>
                  <a:pt x="5316" y="6460"/>
                </a:cubicBezTo>
                <a:lnTo>
                  <a:pt x="5316" y="3544"/>
                </a:lnTo>
                <a:lnTo>
                  <a:pt x="5520" y="3544"/>
                </a:lnTo>
                <a:cubicBezTo>
                  <a:pt x="5630" y="3544"/>
                  <a:pt x="5720" y="3455"/>
                  <a:pt x="5720" y="3344"/>
                </a:cubicBezTo>
                <a:lnTo>
                  <a:pt x="5720" y="1676"/>
                </a:lnTo>
                <a:cubicBezTo>
                  <a:pt x="5720" y="1566"/>
                  <a:pt x="5630" y="1476"/>
                  <a:pt x="5520" y="1476"/>
                </a:cubicBezTo>
                <a:close/>
                <a:moveTo>
                  <a:pt x="3535" y="733"/>
                </a:moveTo>
                <a:cubicBezTo>
                  <a:pt x="3545" y="729"/>
                  <a:pt x="3553" y="736"/>
                  <a:pt x="3558" y="742"/>
                </a:cubicBezTo>
                <a:cubicBezTo>
                  <a:pt x="3631" y="836"/>
                  <a:pt x="3236" y="1522"/>
                  <a:pt x="3046" y="1436"/>
                </a:cubicBezTo>
                <a:cubicBezTo>
                  <a:pt x="2997" y="1341"/>
                  <a:pt x="3421" y="777"/>
                  <a:pt x="3535" y="733"/>
                </a:cubicBezTo>
                <a:close/>
                <a:moveTo>
                  <a:pt x="2129" y="699"/>
                </a:moveTo>
                <a:cubicBezTo>
                  <a:pt x="2404" y="776"/>
                  <a:pt x="2594" y="1244"/>
                  <a:pt x="2674" y="1476"/>
                </a:cubicBezTo>
                <a:lnTo>
                  <a:pt x="2442" y="1476"/>
                </a:lnTo>
                <a:cubicBezTo>
                  <a:pt x="2175" y="1209"/>
                  <a:pt x="1610" y="552"/>
                  <a:pt x="2129" y="699"/>
                </a:cubicBezTo>
                <a:close/>
                <a:moveTo>
                  <a:pt x="4916" y="6260"/>
                </a:moveTo>
                <a:lnTo>
                  <a:pt x="3480" y="6260"/>
                </a:lnTo>
                <a:lnTo>
                  <a:pt x="3480" y="3933"/>
                </a:lnTo>
                <a:cubicBezTo>
                  <a:pt x="3480" y="3822"/>
                  <a:pt x="3390" y="3733"/>
                  <a:pt x="3280" y="3733"/>
                </a:cubicBezTo>
                <a:lnTo>
                  <a:pt x="2440" y="3733"/>
                </a:lnTo>
                <a:cubicBezTo>
                  <a:pt x="2329" y="3733"/>
                  <a:pt x="2240" y="3822"/>
                  <a:pt x="2240" y="3933"/>
                </a:cubicBezTo>
                <a:lnTo>
                  <a:pt x="2240" y="6260"/>
                </a:lnTo>
                <a:lnTo>
                  <a:pt x="803" y="6260"/>
                </a:lnTo>
                <a:lnTo>
                  <a:pt x="803" y="3544"/>
                </a:lnTo>
                <a:lnTo>
                  <a:pt x="4916" y="3544"/>
                </a:lnTo>
                <a:lnTo>
                  <a:pt x="4916" y="6260"/>
                </a:lnTo>
                <a:close/>
                <a:moveTo>
                  <a:pt x="5320" y="3144"/>
                </a:moveTo>
                <a:lnTo>
                  <a:pt x="5116" y="3144"/>
                </a:lnTo>
                <a:lnTo>
                  <a:pt x="603" y="3144"/>
                </a:lnTo>
                <a:lnTo>
                  <a:pt x="400" y="3144"/>
                </a:lnTo>
                <a:lnTo>
                  <a:pt x="400" y="1876"/>
                </a:lnTo>
                <a:lnTo>
                  <a:pt x="2240" y="1876"/>
                </a:lnTo>
                <a:lnTo>
                  <a:pt x="2240" y="2730"/>
                </a:lnTo>
                <a:cubicBezTo>
                  <a:pt x="2240" y="2841"/>
                  <a:pt x="2329" y="2930"/>
                  <a:pt x="2440" y="2930"/>
                </a:cubicBezTo>
                <a:lnTo>
                  <a:pt x="3280" y="2930"/>
                </a:lnTo>
                <a:cubicBezTo>
                  <a:pt x="3390" y="2930"/>
                  <a:pt x="3480" y="2841"/>
                  <a:pt x="3480" y="2730"/>
                </a:cubicBezTo>
                <a:lnTo>
                  <a:pt x="3480" y="1876"/>
                </a:lnTo>
                <a:lnTo>
                  <a:pt x="5320" y="1876"/>
                </a:lnTo>
                <a:lnTo>
                  <a:pt x="5320" y="3144"/>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grpSp>
        <p:nvGrpSpPr>
          <p:cNvPr id="40" name="组合 39"/>
          <p:cNvGrpSpPr/>
          <p:nvPr/>
        </p:nvGrpSpPr>
        <p:grpSpPr>
          <a:xfrm>
            <a:off x="1824358" y="3429000"/>
            <a:ext cx="7456802" cy="1125061"/>
            <a:chOff x="1981394" y="4836619"/>
            <a:chExt cx="2160174" cy="1125061"/>
          </a:xfrm>
        </p:grpSpPr>
        <p:sp>
          <p:nvSpPr>
            <p:cNvPr id="41" name="矩形 40"/>
            <p:cNvSpPr/>
            <p:nvPr/>
          </p:nvSpPr>
          <p:spPr>
            <a:xfrm>
              <a:off x="1981394" y="5054957"/>
              <a:ext cx="2160174" cy="906723"/>
            </a:xfrm>
            <a:prstGeom prst="rect">
              <a:avLst/>
            </a:prstGeom>
          </p:spPr>
          <p:txBody>
            <a:bodyPr wrap="square">
              <a:spAutoFit/>
            </a:bodyPr>
            <a:lstStyle/>
            <a:p>
              <a:pPr>
                <a:lnSpc>
                  <a:spcPct val="130000"/>
                </a:lnSpc>
              </a:pP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允许在任何指令中对加载和存储进行编码，以便进行常规数据访问的指令序列</a:t>
              </a:r>
              <a:endPar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a:p>
              <a:pPr>
                <a:lnSpc>
                  <a:spcPct val="130000"/>
                </a:lnSpc>
              </a:pP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通过在寄存器文件中截获对某些寄存器的访问，并将这些访问从内核路由到内存系统，将特定寄存器读取和写入的操作将从处理器中转移出来。</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42" name="矩形 41"/>
            <p:cNvSpPr/>
            <p:nvPr/>
          </p:nvSpPr>
          <p:spPr>
            <a:xfrm>
              <a:off x="2033510" y="4836619"/>
              <a:ext cx="1016493" cy="307777"/>
            </a:xfrm>
            <a:prstGeom prst="rect">
              <a:avLst/>
            </a:prstGeom>
            <a:noFill/>
          </p:spPr>
          <p:txBody>
            <a:bodyPr wrap="square" rtlCol="0">
              <a:spAutoFit/>
            </a:bodyPr>
            <a:lstStyle/>
            <a:p>
              <a:r>
                <a:rPr lang="zh-CN" altLang="en-US" sz="1400" dirty="0">
                  <a:solidFill>
                    <a:srgbClr val="B8AA92"/>
                  </a:solidFill>
                  <a:latin typeface="微软雅黑 Light" panose="020B0502040204020203" pitchFamily="34" charset="-122"/>
                  <a:ea typeface="微软雅黑 Light" panose="020B0502040204020203" pitchFamily="34" charset="-122"/>
                </a:rPr>
                <a:t>流语义寄存器</a:t>
              </a:r>
              <a:endParaRPr lang="zh-CN" altLang="en-US" sz="1400" dirty="0">
                <a:solidFill>
                  <a:srgbClr val="B8AA92"/>
                </a:solidFill>
                <a:latin typeface="微软雅黑 Light" panose="020B0502040204020203" pitchFamily="34" charset="-122"/>
                <a:ea typeface="微软雅黑 Light" panose="020B0502040204020203" pitchFamily="34" charset="-122"/>
              </a:endParaRPr>
            </a:p>
          </p:txBody>
        </p:sp>
      </p:grpSp>
      <p:pic>
        <p:nvPicPr>
          <p:cNvPr id="2" name="图片 1" descr="无背景logo"/>
          <p:cNvPicPr>
            <a:picLocks noChangeAspect="1"/>
          </p:cNvPicPr>
          <p:nvPr>
            <p:custDataLst>
              <p:tags r:id="rId1"/>
            </p:custDataLst>
          </p:nvPr>
        </p:nvPicPr>
        <p:blipFill>
          <a:blip r:embed="rId2"/>
          <a:stretch>
            <a:fillRect/>
          </a:stretch>
        </p:blipFill>
        <p:spPr>
          <a:xfrm>
            <a:off x="10072370" y="76200"/>
            <a:ext cx="1689735" cy="858520"/>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性能优化技术</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170493" y="578048"/>
            <a:ext cx="4028790" cy="369332"/>
          </a:xfrm>
          <a:prstGeom prst="rect">
            <a:avLst/>
          </a:prstGeom>
          <a:noFill/>
        </p:spPr>
        <p:txBody>
          <a:bodyPr wrap="square" rtlCol="0">
            <a:spAutoFit/>
          </a:bodyPr>
          <a:lstStyle>
            <a:defPPr>
              <a:defRPr lang="zh-CN"/>
            </a:defPPr>
            <a:lvl1pPr>
              <a:defRPr sz="140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defRPr>
            </a:lvl1pPr>
          </a:lstStyle>
          <a:p>
            <a:r>
              <a:rPr lang="zh-CN" altLang="en-US" dirty="0"/>
              <a:t>多线程缓存优化</a:t>
            </a:r>
            <a:endParaRPr lang="zh-CN" altLang="zh-CN" dirty="0"/>
          </a:p>
        </p:txBody>
      </p:sp>
      <p:sp>
        <p:nvSpPr>
          <p:cNvPr id="27" name="矩形 26"/>
          <p:cNvSpPr/>
          <p:nvPr/>
        </p:nvSpPr>
        <p:spPr>
          <a:xfrm>
            <a:off x="1201567" y="2162225"/>
            <a:ext cx="8673953" cy="1139351"/>
          </a:xfrm>
          <a:prstGeom prst="rect">
            <a:avLst/>
          </a:prstGeom>
        </p:spPr>
        <p:txBody>
          <a:bodyPr wrap="square">
            <a:spAutoFit/>
          </a:bodyPr>
          <a:lstStyle/>
          <a:p>
            <a:pPr>
              <a:lnSpc>
                <a:spcPct val="130000"/>
              </a:lnSpc>
            </a:pPr>
            <a:r>
              <a:rPr lang="zh-CN" altLang="en-US" dirty="0">
                <a:solidFill>
                  <a:srgbClr val="5C5A5D"/>
                </a:solidFill>
                <a:latin typeface="微软雅黑 Light" panose="020B0502040204020203" pitchFamily="34" charset="-122"/>
                <a:ea typeface="微软雅黑 Light" panose="020B0502040204020203" pitchFamily="34" charset="-122"/>
              </a:rPr>
              <a:t>多核处理器中，随着芯片上核心数量的增加，会出现“缓存行乒乓”问题，当多个</a:t>
            </a:r>
            <a:r>
              <a:rPr lang="en-US" altLang="zh-CN" dirty="0">
                <a:solidFill>
                  <a:srgbClr val="5C5A5D"/>
                </a:solidFill>
                <a:latin typeface="微软雅黑 Light" panose="020B0502040204020203" pitchFamily="34" charset="-122"/>
                <a:ea typeface="微软雅黑 Light" panose="020B0502040204020203" pitchFamily="34" charset="-122"/>
              </a:rPr>
              <a:t>CPU</a:t>
            </a:r>
            <a:r>
              <a:rPr lang="zh-CN" altLang="en-US" dirty="0">
                <a:solidFill>
                  <a:srgbClr val="5C5A5D"/>
                </a:solidFill>
                <a:latin typeface="微软雅黑 Light" panose="020B0502040204020203" pitchFamily="34" charset="-122"/>
                <a:ea typeface="微软雅黑 Light" panose="020B0502040204020203" pitchFamily="34" charset="-122"/>
              </a:rPr>
              <a:t>共享同一缓存行中的变量时，不同</a:t>
            </a:r>
            <a:r>
              <a:rPr lang="en-US" altLang="zh-CN" dirty="0">
                <a:solidFill>
                  <a:srgbClr val="5C5A5D"/>
                </a:solidFill>
                <a:latin typeface="微软雅黑 Light" panose="020B0502040204020203" pitchFamily="34" charset="-122"/>
                <a:ea typeface="微软雅黑 Light" panose="020B0502040204020203" pitchFamily="34" charset="-122"/>
              </a:rPr>
              <a:t>CPU</a:t>
            </a:r>
            <a:r>
              <a:rPr lang="zh-CN" altLang="en-US" dirty="0">
                <a:solidFill>
                  <a:srgbClr val="5C5A5D"/>
                </a:solidFill>
                <a:latin typeface="微软雅黑 Light" panose="020B0502040204020203" pitchFamily="34" charset="-122"/>
                <a:ea typeface="微软雅黑 Light" panose="020B0502040204020203" pitchFamily="34" charset="-122"/>
              </a:rPr>
              <a:t>对该变量的频繁读写会导致其他</a:t>
            </a:r>
            <a:r>
              <a:rPr lang="en-US" altLang="zh-CN" dirty="0">
                <a:solidFill>
                  <a:srgbClr val="5C5A5D"/>
                </a:solidFill>
                <a:latin typeface="微软雅黑 Light" panose="020B0502040204020203" pitchFamily="34" charset="-122"/>
                <a:ea typeface="微软雅黑 Light" panose="020B0502040204020203" pitchFamily="34" charset="-122"/>
              </a:rPr>
              <a:t>CPU</a:t>
            </a:r>
            <a:r>
              <a:rPr lang="zh-CN" altLang="en-US" dirty="0">
                <a:solidFill>
                  <a:srgbClr val="5C5A5D"/>
                </a:solidFill>
                <a:latin typeface="微软雅黑 Light" panose="020B0502040204020203" pitchFamily="34" charset="-122"/>
                <a:ea typeface="微软雅黑 Light" panose="020B0502040204020203" pitchFamily="34" charset="-122"/>
              </a:rPr>
              <a:t>的缓存行频繁失效。</a:t>
            </a:r>
            <a:endParaRPr kumimoji="1" lang="zh-CN" altLang="en-US" dirty="0">
              <a:solidFill>
                <a:srgbClr val="5C5A5D"/>
              </a:solidFill>
              <a:latin typeface="微软雅黑 Light" panose="020B0502040204020203" pitchFamily="34" charset="-122"/>
              <a:ea typeface="微软雅黑 Light" panose="020B0502040204020203" pitchFamily="34" charset="-122"/>
            </a:endParaRPr>
          </a:p>
        </p:txBody>
      </p:sp>
      <p:sp>
        <p:nvSpPr>
          <p:cNvPr id="28" name="矩形 27"/>
          <p:cNvSpPr/>
          <p:nvPr/>
        </p:nvSpPr>
        <p:spPr>
          <a:xfrm>
            <a:off x="1221623" y="1753857"/>
            <a:ext cx="2393950" cy="400110"/>
          </a:xfrm>
          <a:prstGeom prst="rect">
            <a:avLst/>
          </a:prstGeom>
          <a:noFill/>
        </p:spPr>
        <p:txBody>
          <a:bodyPr wrap="square" rtlCol="0">
            <a:spAutoFit/>
          </a:bodyPr>
          <a:lstStyle/>
          <a:p>
            <a:r>
              <a:rPr lang="zh-CN" altLang="en-US" sz="2000" dirty="0">
                <a:solidFill>
                  <a:srgbClr val="988563"/>
                </a:solidFill>
                <a:latin typeface="微软雅黑 Light" panose="020B0502040204020203" pitchFamily="34" charset="-122"/>
                <a:ea typeface="微软雅黑 Light" panose="020B0502040204020203" pitchFamily="34" charset="-122"/>
              </a:rPr>
              <a:t>缓存行乒乓</a:t>
            </a:r>
            <a:endParaRPr lang="zh-CN" altLang="en-US" sz="2000" dirty="0">
              <a:solidFill>
                <a:srgbClr val="988563"/>
              </a:solidFill>
              <a:latin typeface="微软雅黑 Light" panose="020B0502040204020203" pitchFamily="34" charset="-122"/>
              <a:ea typeface="微软雅黑 Light" panose="020B0502040204020203" pitchFamily="34" charset="-122"/>
            </a:endParaRPr>
          </a:p>
        </p:txBody>
      </p:sp>
      <p:sp>
        <p:nvSpPr>
          <p:cNvPr id="31" name="椭圆 30"/>
          <p:cNvSpPr/>
          <p:nvPr/>
        </p:nvSpPr>
        <p:spPr>
          <a:xfrm>
            <a:off x="1221623" y="3465836"/>
            <a:ext cx="602736" cy="602736"/>
          </a:xfrm>
          <a:prstGeom prst="ellipse">
            <a:avLst/>
          </a:prstGeom>
          <a:solidFill>
            <a:srgbClr val="B8A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4" name="business-bars-graphic_70650"/>
          <p:cNvSpPr>
            <a:spLocks noChangeAspect="1"/>
          </p:cNvSpPr>
          <p:nvPr/>
        </p:nvSpPr>
        <p:spPr bwMode="auto">
          <a:xfrm>
            <a:off x="1412469" y="3600071"/>
            <a:ext cx="221043" cy="309575"/>
          </a:xfrm>
          <a:custGeom>
            <a:avLst/>
            <a:gdLst>
              <a:gd name="connsiteX0" fmla="*/ 154403 w 432307"/>
              <a:gd name="connsiteY0" fmla="*/ 499109 h 605451"/>
              <a:gd name="connsiteX1" fmla="*/ 277904 w 432307"/>
              <a:gd name="connsiteY1" fmla="*/ 499109 h 605451"/>
              <a:gd name="connsiteX2" fmla="*/ 287248 w 432307"/>
              <a:gd name="connsiteY2" fmla="*/ 513435 h 605451"/>
              <a:gd name="connsiteX3" fmla="*/ 277904 w 432307"/>
              <a:gd name="connsiteY3" fmla="*/ 527762 h 605451"/>
              <a:gd name="connsiteX4" fmla="*/ 287248 w 432307"/>
              <a:gd name="connsiteY4" fmla="*/ 542184 h 605451"/>
              <a:gd name="connsiteX5" fmla="*/ 277904 w 432307"/>
              <a:gd name="connsiteY5" fmla="*/ 556511 h 605451"/>
              <a:gd name="connsiteX6" fmla="*/ 287248 w 432307"/>
              <a:gd name="connsiteY6" fmla="*/ 570837 h 605451"/>
              <a:gd name="connsiteX7" fmla="*/ 271449 w 432307"/>
              <a:gd name="connsiteY7" fmla="*/ 586606 h 605451"/>
              <a:gd name="connsiteX8" fmla="*/ 268078 w 432307"/>
              <a:gd name="connsiteY8" fmla="*/ 586606 h 605451"/>
              <a:gd name="connsiteX9" fmla="*/ 239081 w 432307"/>
              <a:gd name="connsiteY9" fmla="*/ 605451 h 605451"/>
              <a:gd name="connsiteX10" fmla="*/ 193226 w 432307"/>
              <a:gd name="connsiteY10" fmla="*/ 605451 h 605451"/>
              <a:gd name="connsiteX11" fmla="*/ 164229 w 432307"/>
              <a:gd name="connsiteY11" fmla="*/ 586606 h 605451"/>
              <a:gd name="connsiteX12" fmla="*/ 160761 w 432307"/>
              <a:gd name="connsiteY12" fmla="*/ 586606 h 605451"/>
              <a:gd name="connsiteX13" fmla="*/ 145059 w 432307"/>
              <a:gd name="connsiteY13" fmla="*/ 570837 h 605451"/>
              <a:gd name="connsiteX14" fmla="*/ 154403 w 432307"/>
              <a:gd name="connsiteY14" fmla="*/ 556511 h 605451"/>
              <a:gd name="connsiteX15" fmla="*/ 145059 w 432307"/>
              <a:gd name="connsiteY15" fmla="*/ 542184 h 605451"/>
              <a:gd name="connsiteX16" fmla="*/ 154403 w 432307"/>
              <a:gd name="connsiteY16" fmla="*/ 527762 h 605451"/>
              <a:gd name="connsiteX17" fmla="*/ 145059 w 432307"/>
              <a:gd name="connsiteY17" fmla="*/ 513435 h 605451"/>
              <a:gd name="connsiteX18" fmla="*/ 154403 w 432307"/>
              <a:gd name="connsiteY18" fmla="*/ 499109 h 605451"/>
              <a:gd name="connsiteX19" fmla="*/ 396249 w 432307"/>
              <a:gd name="connsiteY19" fmla="*/ 337144 h 605451"/>
              <a:gd name="connsiteX20" fmla="*/ 426219 w 432307"/>
              <a:gd name="connsiteY20" fmla="*/ 354378 h 605451"/>
              <a:gd name="connsiteX21" fmla="*/ 430651 w 432307"/>
              <a:gd name="connsiteY21" fmla="*/ 371035 h 605451"/>
              <a:gd name="connsiteX22" fmla="*/ 420148 w 432307"/>
              <a:gd name="connsiteY22" fmla="*/ 377101 h 605451"/>
              <a:gd name="connsiteX23" fmla="*/ 414077 w 432307"/>
              <a:gd name="connsiteY23" fmla="*/ 375464 h 605451"/>
              <a:gd name="connsiteX24" fmla="*/ 384107 w 432307"/>
              <a:gd name="connsiteY24" fmla="*/ 358133 h 605451"/>
              <a:gd name="connsiteX25" fmla="*/ 379578 w 432307"/>
              <a:gd name="connsiteY25" fmla="*/ 341573 h 605451"/>
              <a:gd name="connsiteX26" fmla="*/ 396249 w 432307"/>
              <a:gd name="connsiteY26" fmla="*/ 337144 h 605451"/>
              <a:gd name="connsiteX27" fmla="*/ 36058 w 432307"/>
              <a:gd name="connsiteY27" fmla="*/ 337144 h 605451"/>
              <a:gd name="connsiteX28" fmla="*/ 52729 w 432307"/>
              <a:gd name="connsiteY28" fmla="*/ 341573 h 605451"/>
              <a:gd name="connsiteX29" fmla="*/ 48200 w 432307"/>
              <a:gd name="connsiteY29" fmla="*/ 358133 h 605451"/>
              <a:gd name="connsiteX30" fmla="*/ 18230 w 432307"/>
              <a:gd name="connsiteY30" fmla="*/ 375464 h 605451"/>
              <a:gd name="connsiteX31" fmla="*/ 12159 w 432307"/>
              <a:gd name="connsiteY31" fmla="*/ 377101 h 605451"/>
              <a:gd name="connsiteX32" fmla="*/ 1656 w 432307"/>
              <a:gd name="connsiteY32" fmla="*/ 371035 h 605451"/>
              <a:gd name="connsiteX33" fmla="*/ 6088 w 432307"/>
              <a:gd name="connsiteY33" fmla="*/ 354378 h 605451"/>
              <a:gd name="connsiteX34" fmla="*/ 18230 w 432307"/>
              <a:gd name="connsiteY34" fmla="*/ 119232 h 605451"/>
              <a:gd name="connsiteX35" fmla="*/ 48200 w 432307"/>
              <a:gd name="connsiteY35" fmla="*/ 136535 h 605451"/>
              <a:gd name="connsiteX36" fmla="*/ 52729 w 432307"/>
              <a:gd name="connsiteY36" fmla="*/ 153069 h 605451"/>
              <a:gd name="connsiteX37" fmla="*/ 42129 w 432307"/>
              <a:gd name="connsiteY37" fmla="*/ 159125 h 605451"/>
              <a:gd name="connsiteX38" fmla="*/ 36058 w 432307"/>
              <a:gd name="connsiteY38" fmla="*/ 157491 h 605451"/>
              <a:gd name="connsiteX39" fmla="*/ 6088 w 432307"/>
              <a:gd name="connsiteY39" fmla="*/ 140188 h 605451"/>
              <a:gd name="connsiteX40" fmla="*/ 1656 w 432307"/>
              <a:gd name="connsiteY40" fmla="*/ 123654 h 605451"/>
              <a:gd name="connsiteX41" fmla="*/ 18230 w 432307"/>
              <a:gd name="connsiteY41" fmla="*/ 119232 h 605451"/>
              <a:gd name="connsiteX42" fmla="*/ 414077 w 432307"/>
              <a:gd name="connsiteY42" fmla="*/ 119232 h 605451"/>
              <a:gd name="connsiteX43" fmla="*/ 430651 w 432307"/>
              <a:gd name="connsiteY43" fmla="*/ 123654 h 605451"/>
              <a:gd name="connsiteX44" fmla="*/ 426219 w 432307"/>
              <a:gd name="connsiteY44" fmla="*/ 140188 h 605451"/>
              <a:gd name="connsiteX45" fmla="*/ 396249 w 432307"/>
              <a:gd name="connsiteY45" fmla="*/ 157491 h 605451"/>
              <a:gd name="connsiteX46" fmla="*/ 390178 w 432307"/>
              <a:gd name="connsiteY46" fmla="*/ 159125 h 605451"/>
              <a:gd name="connsiteX47" fmla="*/ 379578 w 432307"/>
              <a:gd name="connsiteY47" fmla="*/ 153069 h 605451"/>
              <a:gd name="connsiteX48" fmla="*/ 384107 w 432307"/>
              <a:gd name="connsiteY48" fmla="*/ 136535 h 605451"/>
              <a:gd name="connsiteX49" fmla="*/ 216153 w 432307"/>
              <a:gd name="connsiteY49" fmla="*/ 94416 h 605451"/>
              <a:gd name="connsiteX50" fmla="*/ 372067 w 432307"/>
              <a:gd name="connsiteY50" fmla="*/ 250212 h 605451"/>
              <a:gd name="connsiteX51" fmla="*/ 335376 w 432307"/>
              <a:gd name="connsiteY51" fmla="*/ 361866 h 605451"/>
              <a:gd name="connsiteX52" fmla="*/ 301285 w 432307"/>
              <a:gd name="connsiteY52" fmla="*/ 462269 h 605451"/>
              <a:gd name="connsiteX53" fmla="*/ 286935 w 432307"/>
              <a:gd name="connsiteY53" fmla="*/ 476598 h 605451"/>
              <a:gd name="connsiteX54" fmla="*/ 284046 w 432307"/>
              <a:gd name="connsiteY54" fmla="*/ 476598 h 605451"/>
              <a:gd name="connsiteX55" fmla="*/ 148163 w 432307"/>
              <a:gd name="connsiteY55" fmla="*/ 476598 h 605451"/>
              <a:gd name="connsiteX56" fmla="*/ 145371 w 432307"/>
              <a:gd name="connsiteY56" fmla="*/ 476598 h 605451"/>
              <a:gd name="connsiteX57" fmla="*/ 131021 w 432307"/>
              <a:gd name="connsiteY57" fmla="*/ 462269 h 605451"/>
              <a:gd name="connsiteX58" fmla="*/ 97316 w 432307"/>
              <a:gd name="connsiteY58" fmla="*/ 363501 h 605451"/>
              <a:gd name="connsiteX59" fmla="*/ 60239 w 432307"/>
              <a:gd name="connsiteY59" fmla="*/ 250212 h 605451"/>
              <a:gd name="connsiteX60" fmla="*/ 216153 w 432307"/>
              <a:gd name="connsiteY60" fmla="*/ 94416 h 605451"/>
              <a:gd name="connsiteX61" fmla="*/ 216154 w 432307"/>
              <a:gd name="connsiteY61" fmla="*/ 0 h 605451"/>
              <a:gd name="connsiteX62" fmla="*/ 228256 w 432307"/>
              <a:gd name="connsiteY62" fmla="*/ 12117 h 605451"/>
              <a:gd name="connsiteX63" fmla="*/ 228256 w 432307"/>
              <a:gd name="connsiteY63" fmla="*/ 46735 h 605451"/>
              <a:gd name="connsiteX64" fmla="*/ 216154 w 432307"/>
              <a:gd name="connsiteY64" fmla="*/ 58852 h 605451"/>
              <a:gd name="connsiteX65" fmla="*/ 204052 w 432307"/>
              <a:gd name="connsiteY65" fmla="*/ 46735 h 605451"/>
              <a:gd name="connsiteX66" fmla="*/ 204052 w 432307"/>
              <a:gd name="connsiteY66" fmla="*/ 12117 h 605451"/>
              <a:gd name="connsiteX67" fmla="*/ 216154 w 432307"/>
              <a:gd name="connsiteY67" fmla="*/ 0 h 60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32307" h="605451">
                <a:moveTo>
                  <a:pt x="154403" y="499109"/>
                </a:moveTo>
                <a:lnTo>
                  <a:pt x="277904" y="499109"/>
                </a:lnTo>
                <a:cubicBezTo>
                  <a:pt x="283395" y="501513"/>
                  <a:pt x="287248" y="507089"/>
                  <a:pt x="287248" y="513435"/>
                </a:cubicBezTo>
                <a:cubicBezTo>
                  <a:pt x="287248" y="519877"/>
                  <a:pt x="283395" y="525358"/>
                  <a:pt x="277904" y="527762"/>
                </a:cubicBezTo>
                <a:cubicBezTo>
                  <a:pt x="283395" y="530262"/>
                  <a:pt x="287248" y="535742"/>
                  <a:pt x="287248" y="542184"/>
                </a:cubicBezTo>
                <a:cubicBezTo>
                  <a:pt x="287248" y="548530"/>
                  <a:pt x="283395" y="554011"/>
                  <a:pt x="277904" y="556511"/>
                </a:cubicBezTo>
                <a:cubicBezTo>
                  <a:pt x="283395" y="558914"/>
                  <a:pt x="287248" y="564395"/>
                  <a:pt x="287248" y="570837"/>
                </a:cubicBezTo>
                <a:cubicBezTo>
                  <a:pt x="287248" y="579491"/>
                  <a:pt x="280216" y="586606"/>
                  <a:pt x="271449" y="586606"/>
                </a:cubicBezTo>
                <a:lnTo>
                  <a:pt x="268078" y="586606"/>
                </a:lnTo>
                <a:cubicBezTo>
                  <a:pt x="263165" y="597663"/>
                  <a:pt x="251990" y="605451"/>
                  <a:pt x="239081" y="605451"/>
                </a:cubicBezTo>
                <a:lnTo>
                  <a:pt x="193226" y="605451"/>
                </a:lnTo>
                <a:cubicBezTo>
                  <a:pt x="180221" y="605451"/>
                  <a:pt x="169143" y="597663"/>
                  <a:pt x="164229" y="586606"/>
                </a:cubicBezTo>
                <a:lnTo>
                  <a:pt x="160761" y="586606"/>
                </a:lnTo>
                <a:cubicBezTo>
                  <a:pt x="152091" y="586606"/>
                  <a:pt x="145059" y="579491"/>
                  <a:pt x="145059" y="570837"/>
                </a:cubicBezTo>
                <a:cubicBezTo>
                  <a:pt x="145059" y="564395"/>
                  <a:pt x="148912" y="558914"/>
                  <a:pt x="154403" y="556511"/>
                </a:cubicBezTo>
                <a:cubicBezTo>
                  <a:pt x="148912" y="554011"/>
                  <a:pt x="145059" y="548530"/>
                  <a:pt x="145059" y="542184"/>
                </a:cubicBezTo>
                <a:cubicBezTo>
                  <a:pt x="145059" y="535742"/>
                  <a:pt x="148912" y="530262"/>
                  <a:pt x="154403" y="527762"/>
                </a:cubicBezTo>
                <a:cubicBezTo>
                  <a:pt x="148912" y="525358"/>
                  <a:pt x="145059" y="519877"/>
                  <a:pt x="145059" y="513435"/>
                </a:cubicBezTo>
                <a:cubicBezTo>
                  <a:pt x="145059" y="507089"/>
                  <a:pt x="148912" y="501513"/>
                  <a:pt x="154403" y="499109"/>
                </a:cubicBezTo>
                <a:close/>
                <a:moveTo>
                  <a:pt x="396249" y="337144"/>
                </a:moveTo>
                <a:lnTo>
                  <a:pt x="426219" y="354378"/>
                </a:lnTo>
                <a:cubicBezTo>
                  <a:pt x="432000" y="357748"/>
                  <a:pt x="434024" y="365258"/>
                  <a:pt x="430651" y="371035"/>
                </a:cubicBezTo>
                <a:cubicBezTo>
                  <a:pt x="428435" y="374886"/>
                  <a:pt x="424291" y="377101"/>
                  <a:pt x="420148" y="377101"/>
                </a:cubicBezTo>
                <a:cubicBezTo>
                  <a:pt x="418028" y="377101"/>
                  <a:pt x="416004" y="376620"/>
                  <a:pt x="414077" y="375464"/>
                </a:cubicBezTo>
                <a:lnTo>
                  <a:pt x="384107" y="358133"/>
                </a:lnTo>
                <a:cubicBezTo>
                  <a:pt x="378229" y="354860"/>
                  <a:pt x="376302" y="347350"/>
                  <a:pt x="379578" y="341573"/>
                </a:cubicBezTo>
                <a:cubicBezTo>
                  <a:pt x="382951" y="335796"/>
                  <a:pt x="390371" y="333774"/>
                  <a:pt x="396249" y="337144"/>
                </a:cubicBezTo>
                <a:close/>
                <a:moveTo>
                  <a:pt x="36058" y="337144"/>
                </a:moveTo>
                <a:cubicBezTo>
                  <a:pt x="41839" y="333774"/>
                  <a:pt x="49356" y="335796"/>
                  <a:pt x="52729" y="341573"/>
                </a:cubicBezTo>
                <a:cubicBezTo>
                  <a:pt x="56005" y="347350"/>
                  <a:pt x="54078" y="354860"/>
                  <a:pt x="48200" y="358133"/>
                </a:cubicBezTo>
                <a:lnTo>
                  <a:pt x="18230" y="375464"/>
                </a:lnTo>
                <a:cubicBezTo>
                  <a:pt x="16303" y="376620"/>
                  <a:pt x="14183" y="377101"/>
                  <a:pt x="12159" y="377101"/>
                </a:cubicBezTo>
                <a:cubicBezTo>
                  <a:pt x="7919" y="377101"/>
                  <a:pt x="3872" y="374886"/>
                  <a:pt x="1656" y="371035"/>
                </a:cubicBezTo>
                <a:cubicBezTo>
                  <a:pt x="-1717" y="365258"/>
                  <a:pt x="210" y="357748"/>
                  <a:pt x="6088" y="354378"/>
                </a:cubicBezTo>
                <a:close/>
                <a:moveTo>
                  <a:pt x="18230" y="119232"/>
                </a:moveTo>
                <a:lnTo>
                  <a:pt x="48200" y="136535"/>
                </a:lnTo>
                <a:cubicBezTo>
                  <a:pt x="54078" y="139804"/>
                  <a:pt x="56005" y="147301"/>
                  <a:pt x="52729" y="153069"/>
                </a:cubicBezTo>
                <a:cubicBezTo>
                  <a:pt x="50416" y="156914"/>
                  <a:pt x="46369" y="159125"/>
                  <a:pt x="42129" y="159125"/>
                </a:cubicBezTo>
                <a:cubicBezTo>
                  <a:pt x="40105" y="159125"/>
                  <a:pt x="37985" y="158644"/>
                  <a:pt x="36058" y="157491"/>
                </a:cubicBezTo>
                <a:lnTo>
                  <a:pt x="6088" y="140188"/>
                </a:lnTo>
                <a:cubicBezTo>
                  <a:pt x="210" y="136920"/>
                  <a:pt x="-1717" y="129422"/>
                  <a:pt x="1656" y="123654"/>
                </a:cubicBezTo>
                <a:cubicBezTo>
                  <a:pt x="4932" y="117887"/>
                  <a:pt x="12448" y="115868"/>
                  <a:pt x="18230" y="119232"/>
                </a:cubicBezTo>
                <a:close/>
                <a:moveTo>
                  <a:pt x="414077" y="119232"/>
                </a:moveTo>
                <a:cubicBezTo>
                  <a:pt x="419859" y="115868"/>
                  <a:pt x="427279" y="117887"/>
                  <a:pt x="430651" y="123654"/>
                </a:cubicBezTo>
                <a:cubicBezTo>
                  <a:pt x="434024" y="129422"/>
                  <a:pt x="432097" y="136920"/>
                  <a:pt x="426219" y="140188"/>
                </a:cubicBezTo>
                <a:lnTo>
                  <a:pt x="396249" y="157491"/>
                </a:lnTo>
                <a:cubicBezTo>
                  <a:pt x="394322" y="158644"/>
                  <a:pt x="392202" y="159125"/>
                  <a:pt x="390178" y="159125"/>
                </a:cubicBezTo>
                <a:cubicBezTo>
                  <a:pt x="385938" y="159125"/>
                  <a:pt x="381891" y="156914"/>
                  <a:pt x="379578" y="153069"/>
                </a:cubicBezTo>
                <a:cubicBezTo>
                  <a:pt x="376302" y="147301"/>
                  <a:pt x="378229" y="139804"/>
                  <a:pt x="384107" y="136535"/>
                </a:cubicBezTo>
                <a:close/>
                <a:moveTo>
                  <a:pt x="216153" y="94416"/>
                </a:moveTo>
                <a:cubicBezTo>
                  <a:pt x="302151" y="94416"/>
                  <a:pt x="372067" y="164332"/>
                  <a:pt x="372067" y="250212"/>
                </a:cubicBezTo>
                <a:cubicBezTo>
                  <a:pt x="372067" y="288777"/>
                  <a:pt x="353384" y="325899"/>
                  <a:pt x="335376" y="361866"/>
                </a:cubicBezTo>
                <a:cubicBezTo>
                  <a:pt x="317849" y="396680"/>
                  <a:pt x="301285" y="429667"/>
                  <a:pt x="301285" y="462269"/>
                </a:cubicBezTo>
                <a:cubicBezTo>
                  <a:pt x="301285" y="470155"/>
                  <a:pt x="294832" y="476598"/>
                  <a:pt x="286935" y="476598"/>
                </a:cubicBezTo>
                <a:lnTo>
                  <a:pt x="284046" y="476598"/>
                </a:lnTo>
                <a:lnTo>
                  <a:pt x="148163" y="476598"/>
                </a:lnTo>
                <a:lnTo>
                  <a:pt x="145371" y="476598"/>
                </a:lnTo>
                <a:cubicBezTo>
                  <a:pt x="137377" y="476598"/>
                  <a:pt x="131021" y="470155"/>
                  <a:pt x="131021" y="462269"/>
                </a:cubicBezTo>
                <a:cubicBezTo>
                  <a:pt x="131021" y="431013"/>
                  <a:pt x="114650" y="398219"/>
                  <a:pt x="97316" y="363501"/>
                </a:cubicBezTo>
                <a:cubicBezTo>
                  <a:pt x="79018" y="326860"/>
                  <a:pt x="60239" y="289065"/>
                  <a:pt x="60239" y="250212"/>
                </a:cubicBezTo>
                <a:cubicBezTo>
                  <a:pt x="60239" y="164332"/>
                  <a:pt x="130155" y="94416"/>
                  <a:pt x="216153" y="94416"/>
                </a:cubicBezTo>
                <a:close/>
                <a:moveTo>
                  <a:pt x="216154" y="0"/>
                </a:moveTo>
                <a:cubicBezTo>
                  <a:pt x="222877" y="0"/>
                  <a:pt x="228256" y="5385"/>
                  <a:pt x="228256" y="12117"/>
                </a:cubicBezTo>
                <a:lnTo>
                  <a:pt x="228256" y="46735"/>
                </a:lnTo>
                <a:cubicBezTo>
                  <a:pt x="228256" y="53371"/>
                  <a:pt x="222877" y="58852"/>
                  <a:pt x="216154" y="58852"/>
                </a:cubicBezTo>
                <a:cubicBezTo>
                  <a:pt x="209431" y="58852"/>
                  <a:pt x="204052" y="53371"/>
                  <a:pt x="204052" y="46735"/>
                </a:cubicBezTo>
                <a:lnTo>
                  <a:pt x="204052" y="12117"/>
                </a:lnTo>
                <a:cubicBezTo>
                  <a:pt x="204052" y="5385"/>
                  <a:pt x="209431" y="0"/>
                  <a:pt x="216154"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sp>
        <p:nvSpPr>
          <p:cNvPr id="35" name="business-bars-graphic_70650"/>
          <p:cNvSpPr>
            <a:spLocks noChangeAspect="1"/>
          </p:cNvSpPr>
          <p:nvPr/>
        </p:nvSpPr>
        <p:spPr bwMode="auto">
          <a:xfrm>
            <a:off x="1389859" y="4575519"/>
            <a:ext cx="266261" cy="309575"/>
          </a:xfrm>
          <a:custGeom>
            <a:avLst/>
            <a:gdLst>
              <a:gd name="T0" fmla="*/ 4142 w 5720"/>
              <a:gd name="T1" fmla="*/ 1476 h 6660"/>
              <a:gd name="T2" fmla="*/ 4753 w 5720"/>
              <a:gd name="T3" fmla="*/ 1195 h 6660"/>
              <a:gd name="T4" fmla="*/ 4177 w 5720"/>
              <a:gd name="T5" fmla="*/ 1044 h 6660"/>
              <a:gd name="T6" fmla="*/ 3935 w 5720"/>
              <a:gd name="T7" fmla="*/ 1135 h 6660"/>
              <a:gd name="T8" fmla="*/ 2861 w 5720"/>
              <a:gd name="T9" fmla="*/ 1062 h 6660"/>
              <a:gd name="T10" fmla="*/ 1617 w 5720"/>
              <a:gd name="T11" fmla="*/ 1094 h 6660"/>
              <a:gd name="T12" fmla="*/ 967 w 5720"/>
              <a:gd name="T13" fmla="*/ 852 h 6660"/>
              <a:gd name="T14" fmla="*/ 1176 w 5720"/>
              <a:gd name="T15" fmla="*/ 1287 h 6660"/>
              <a:gd name="T16" fmla="*/ 1210 w 5720"/>
              <a:gd name="T17" fmla="*/ 1311 h 6660"/>
              <a:gd name="T18" fmla="*/ 1488 w 5720"/>
              <a:gd name="T19" fmla="*/ 1476 h 6660"/>
              <a:gd name="T20" fmla="*/ 0 w 5720"/>
              <a:gd name="T21" fmla="*/ 1676 h 6660"/>
              <a:gd name="T22" fmla="*/ 200 w 5720"/>
              <a:gd name="T23" fmla="*/ 3544 h 6660"/>
              <a:gd name="T24" fmla="*/ 403 w 5720"/>
              <a:gd name="T25" fmla="*/ 6460 h 6660"/>
              <a:gd name="T26" fmla="*/ 5116 w 5720"/>
              <a:gd name="T27" fmla="*/ 6660 h 6660"/>
              <a:gd name="T28" fmla="*/ 5316 w 5720"/>
              <a:gd name="T29" fmla="*/ 3544 h 6660"/>
              <a:gd name="T30" fmla="*/ 5720 w 5720"/>
              <a:gd name="T31" fmla="*/ 3344 h 6660"/>
              <a:gd name="T32" fmla="*/ 5520 w 5720"/>
              <a:gd name="T33" fmla="*/ 1476 h 6660"/>
              <a:gd name="T34" fmla="*/ 3558 w 5720"/>
              <a:gd name="T35" fmla="*/ 742 h 6660"/>
              <a:gd name="T36" fmla="*/ 3535 w 5720"/>
              <a:gd name="T37" fmla="*/ 733 h 6660"/>
              <a:gd name="T38" fmla="*/ 2674 w 5720"/>
              <a:gd name="T39" fmla="*/ 1476 h 6660"/>
              <a:gd name="T40" fmla="*/ 2129 w 5720"/>
              <a:gd name="T41" fmla="*/ 699 h 6660"/>
              <a:gd name="T42" fmla="*/ 3480 w 5720"/>
              <a:gd name="T43" fmla="*/ 6260 h 6660"/>
              <a:gd name="T44" fmla="*/ 3280 w 5720"/>
              <a:gd name="T45" fmla="*/ 3733 h 6660"/>
              <a:gd name="T46" fmla="*/ 2240 w 5720"/>
              <a:gd name="T47" fmla="*/ 3933 h 6660"/>
              <a:gd name="T48" fmla="*/ 803 w 5720"/>
              <a:gd name="T49" fmla="*/ 6260 h 6660"/>
              <a:gd name="T50" fmla="*/ 4916 w 5720"/>
              <a:gd name="T51" fmla="*/ 3544 h 6660"/>
              <a:gd name="T52" fmla="*/ 5320 w 5720"/>
              <a:gd name="T53" fmla="*/ 3144 h 6660"/>
              <a:gd name="T54" fmla="*/ 603 w 5720"/>
              <a:gd name="T55" fmla="*/ 3144 h 6660"/>
              <a:gd name="T56" fmla="*/ 400 w 5720"/>
              <a:gd name="T57" fmla="*/ 1876 h 6660"/>
              <a:gd name="T58" fmla="*/ 2240 w 5720"/>
              <a:gd name="T59" fmla="*/ 2730 h 6660"/>
              <a:gd name="T60" fmla="*/ 3280 w 5720"/>
              <a:gd name="T61" fmla="*/ 2930 h 6660"/>
              <a:gd name="T62" fmla="*/ 3480 w 5720"/>
              <a:gd name="T63" fmla="*/ 1876 h 6660"/>
              <a:gd name="T64" fmla="*/ 5320 w 5720"/>
              <a:gd name="T65" fmla="*/ 3144 h 6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0" h="6660">
                <a:moveTo>
                  <a:pt x="5520" y="1476"/>
                </a:moveTo>
                <a:lnTo>
                  <a:pt x="4142" y="1476"/>
                </a:lnTo>
                <a:cubicBezTo>
                  <a:pt x="4263" y="1432"/>
                  <a:pt x="4426" y="1384"/>
                  <a:pt x="4546" y="1388"/>
                </a:cubicBezTo>
                <a:cubicBezTo>
                  <a:pt x="4657" y="1392"/>
                  <a:pt x="4749" y="1305"/>
                  <a:pt x="4753" y="1195"/>
                </a:cubicBezTo>
                <a:cubicBezTo>
                  <a:pt x="4757" y="1085"/>
                  <a:pt x="4670" y="992"/>
                  <a:pt x="4560" y="988"/>
                </a:cubicBezTo>
                <a:cubicBezTo>
                  <a:pt x="4435" y="984"/>
                  <a:pt x="4298" y="1010"/>
                  <a:pt x="4177" y="1044"/>
                </a:cubicBezTo>
                <a:cubicBezTo>
                  <a:pt x="4169" y="1046"/>
                  <a:pt x="4159" y="1049"/>
                  <a:pt x="4149" y="1052"/>
                </a:cubicBezTo>
                <a:cubicBezTo>
                  <a:pt x="4128" y="1056"/>
                  <a:pt x="4020" y="1088"/>
                  <a:pt x="3935" y="1135"/>
                </a:cubicBezTo>
                <a:cubicBezTo>
                  <a:pt x="3985" y="866"/>
                  <a:pt x="3920" y="704"/>
                  <a:pt x="3920" y="704"/>
                </a:cubicBezTo>
                <a:cubicBezTo>
                  <a:pt x="3643" y="0"/>
                  <a:pt x="3057" y="719"/>
                  <a:pt x="2861" y="1062"/>
                </a:cubicBezTo>
                <a:cubicBezTo>
                  <a:pt x="2665" y="687"/>
                  <a:pt x="2264" y="112"/>
                  <a:pt x="1772" y="453"/>
                </a:cubicBezTo>
                <a:cubicBezTo>
                  <a:pt x="1503" y="629"/>
                  <a:pt x="1506" y="867"/>
                  <a:pt x="1617" y="1094"/>
                </a:cubicBezTo>
                <a:cubicBezTo>
                  <a:pt x="1507" y="1036"/>
                  <a:pt x="1367" y="939"/>
                  <a:pt x="1249" y="835"/>
                </a:cubicBezTo>
                <a:cubicBezTo>
                  <a:pt x="1166" y="762"/>
                  <a:pt x="1040" y="770"/>
                  <a:pt x="967" y="852"/>
                </a:cubicBezTo>
                <a:cubicBezTo>
                  <a:pt x="893" y="935"/>
                  <a:pt x="901" y="1062"/>
                  <a:pt x="984" y="1135"/>
                </a:cubicBezTo>
                <a:cubicBezTo>
                  <a:pt x="988" y="1138"/>
                  <a:pt x="1066" y="1207"/>
                  <a:pt x="1176" y="1287"/>
                </a:cubicBezTo>
                <a:cubicBezTo>
                  <a:pt x="1176" y="1287"/>
                  <a:pt x="1176" y="1287"/>
                  <a:pt x="1177" y="1287"/>
                </a:cubicBezTo>
                <a:cubicBezTo>
                  <a:pt x="1187" y="1295"/>
                  <a:pt x="1198" y="1303"/>
                  <a:pt x="1210" y="1311"/>
                </a:cubicBezTo>
                <a:cubicBezTo>
                  <a:pt x="1224" y="1321"/>
                  <a:pt x="1239" y="1331"/>
                  <a:pt x="1253" y="1341"/>
                </a:cubicBezTo>
                <a:cubicBezTo>
                  <a:pt x="1338" y="1398"/>
                  <a:pt x="1416" y="1443"/>
                  <a:pt x="1488" y="1476"/>
                </a:cubicBezTo>
                <a:lnTo>
                  <a:pt x="200" y="1476"/>
                </a:lnTo>
                <a:cubicBezTo>
                  <a:pt x="89" y="1476"/>
                  <a:pt x="0" y="1566"/>
                  <a:pt x="0" y="1676"/>
                </a:cubicBezTo>
                <a:lnTo>
                  <a:pt x="0" y="3344"/>
                </a:lnTo>
                <a:cubicBezTo>
                  <a:pt x="0" y="3455"/>
                  <a:pt x="89" y="3544"/>
                  <a:pt x="200" y="3544"/>
                </a:cubicBezTo>
                <a:lnTo>
                  <a:pt x="403" y="3544"/>
                </a:lnTo>
                <a:lnTo>
                  <a:pt x="403" y="6460"/>
                </a:lnTo>
                <a:cubicBezTo>
                  <a:pt x="403" y="6571"/>
                  <a:pt x="493" y="6660"/>
                  <a:pt x="603" y="6660"/>
                </a:cubicBezTo>
                <a:lnTo>
                  <a:pt x="5116" y="6660"/>
                </a:lnTo>
                <a:cubicBezTo>
                  <a:pt x="5227" y="6660"/>
                  <a:pt x="5316" y="6571"/>
                  <a:pt x="5316" y="6460"/>
                </a:cubicBezTo>
                <a:lnTo>
                  <a:pt x="5316" y="3544"/>
                </a:lnTo>
                <a:lnTo>
                  <a:pt x="5520" y="3544"/>
                </a:lnTo>
                <a:cubicBezTo>
                  <a:pt x="5630" y="3544"/>
                  <a:pt x="5720" y="3455"/>
                  <a:pt x="5720" y="3344"/>
                </a:cubicBezTo>
                <a:lnTo>
                  <a:pt x="5720" y="1676"/>
                </a:lnTo>
                <a:cubicBezTo>
                  <a:pt x="5720" y="1566"/>
                  <a:pt x="5630" y="1476"/>
                  <a:pt x="5520" y="1476"/>
                </a:cubicBezTo>
                <a:close/>
                <a:moveTo>
                  <a:pt x="3535" y="733"/>
                </a:moveTo>
                <a:cubicBezTo>
                  <a:pt x="3545" y="729"/>
                  <a:pt x="3553" y="736"/>
                  <a:pt x="3558" y="742"/>
                </a:cubicBezTo>
                <a:cubicBezTo>
                  <a:pt x="3631" y="836"/>
                  <a:pt x="3236" y="1522"/>
                  <a:pt x="3046" y="1436"/>
                </a:cubicBezTo>
                <a:cubicBezTo>
                  <a:pt x="2997" y="1341"/>
                  <a:pt x="3421" y="777"/>
                  <a:pt x="3535" y="733"/>
                </a:cubicBezTo>
                <a:close/>
                <a:moveTo>
                  <a:pt x="2129" y="699"/>
                </a:moveTo>
                <a:cubicBezTo>
                  <a:pt x="2404" y="776"/>
                  <a:pt x="2594" y="1244"/>
                  <a:pt x="2674" y="1476"/>
                </a:cubicBezTo>
                <a:lnTo>
                  <a:pt x="2442" y="1476"/>
                </a:lnTo>
                <a:cubicBezTo>
                  <a:pt x="2175" y="1209"/>
                  <a:pt x="1610" y="552"/>
                  <a:pt x="2129" y="699"/>
                </a:cubicBezTo>
                <a:close/>
                <a:moveTo>
                  <a:pt x="4916" y="6260"/>
                </a:moveTo>
                <a:lnTo>
                  <a:pt x="3480" y="6260"/>
                </a:lnTo>
                <a:lnTo>
                  <a:pt x="3480" y="3933"/>
                </a:lnTo>
                <a:cubicBezTo>
                  <a:pt x="3480" y="3822"/>
                  <a:pt x="3390" y="3733"/>
                  <a:pt x="3280" y="3733"/>
                </a:cubicBezTo>
                <a:lnTo>
                  <a:pt x="2440" y="3733"/>
                </a:lnTo>
                <a:cubicBezTo>
                  <a:pt x="2329" y="3733"/>
                  <a:pt x="2240" y="3822"/>
                  <a:pt x="2240" y="3933"/>
                </a:cubicBezTo>
                <a:lnTo>
                  <a:pt x="2240" y="6260"/>
                </a:lnTo>
                <a:lnTo>
                  <a:pt x="803" y="6260"/>
                </a:lnTo>
                <a:lnTo>
                  <a:pt x="803" y="3544"/>
                </a:lnTo>
                <a:lnTo>
                  <a:pt x="4916" y="3544"/>
                </a:lnTo>
                <a:lnTo>
                  <a:pt x="4916" y="6260"/>
                </a:lnTo>
                <a:close/>
                <a:moveTo>
                  <a:pt x="5320" y="3144"/>
                </a:moveTo>
                <a:lnTo>
                  <a:pt x="5116" y="3144"/>
                </a:lnTo>
                <a:lnTo>
                  <a:pt x="603" y="3144"/>
                </a:lnTo>
                <a:lnTo>
                  <a:pt x="400" y="3144"/>
                </a:lnTo>
                <a:lnTo>
                  <a:pt x="400" y="1876"/>
                </a:lnTo>
                <a:lnTo>
                  <a:pt x="2240" y="1876"/>
                </a:lnTo>
                <a:lnTo>
                  <a:pt x="2240" y="2730"/>
                </a:lnTo>
                <a:cubicBezTo>
                  <a:pt x="2240" y="2841"/>
                  <a:pt x="2329" y="2930"/>
                  <a:pt x="2440" y="2930"/>
                </a:cubicBezTo>
                <a:lnTo>
                  <a:pt x="3280" y="2930"/>
                </a:lnTo>
                <a:cubicBezTo>
                  <a:pt x="3390" y="2930"/>
                  <a:pt x="3480" y="2841"/>
                  <a:pt x="3480" y="2730"/>
                </a:cubicBezTo>
                <a:lnTo>
                  <a:pt x="3480" y="1876"/>
                </a:lnTo>
                <a:lnTo>
                  <a:pt x="5320" y="1876"/>
                </a:lnTo>
                <a:lnTo>
                  <a:pt x="5320" y="3144"/>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grpSp>
        <p:nvGrpSpPr>
          <p:cNvPr id="40" name="组合 39"/>
          <p:cNvGrpSpPr/>
          <p:nvPr/>
        </p:nvGrpSpPr>
        <p:grpSpPr>
          <a:xfrm>
            <a:off x="1824358" y="3429000"/>
            <a:ext cx="7456802" cy="844984"/>
            <a:chOff x="1981394" y="4836619"/>
            <a:chExt cx="2160174" cy="844984"/>
          </a:xfrm>
        </p:grpSpPr>
        <p:sp>
          <p:nvSpPr>
            <p:cNvPr id="41" name="矩形 40"/>
            <p:cNvSpPr/>
            <p:nvPr/>
          </p:nvSpPr>
          <p:spPr>
            <a:xfrm>
              <a:off x="1981394" y="5054957"/>
              <a:ext cx="2160174" cy="626646"/>
            </a:xfrm>
            <a:prstGeom prst="rect">
              <a:avLst/>
            </a:prstGeom>
          </p:spPr>
          <p:txBody>
            <a:bodyPr wrap="square">
              <a:spAutoFit/>
            </a:bodyPr>
            <a:lstStyle/>
            <a:p>
              <a:pPr>
                <a:lnSpc>
                  <a:spcPct val="130000"/>
                </a:lnSpc>
              </a:pP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移动计算模型（</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rPr>
                <a:t>MC</a:t>
              </a: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）：共享数据在逻辑上固定到称为服务线程的专用线程。工作线程执行应用程序代码并调用请求以更新服务线程上的共享数据。该模型能够解决缓存行乒乓的问题。</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42" name="矩形 41"/>
            <p:cNvSpPr/>
            <p:nvPr/>
          </p:nvSpPr>
          <p:spPr>
            <a:xfrm>
              <a:off x="2033510" y="4836619"/>
              <a:ext cx="1016493" cy="307777"/>
            </a:xfrm>
            <a:prstGeom prst="rect">
              <a:avLst/>
            </a:prstGeom>
            <a:noFill/>
          </p:spPr>
          <p:txBody>
            <a:bodyPr wrap="square" rtlCol="0">
              <a:spAutoFit/>
            </a:bodyPr>
            <a:lstStyle/>
            <a:p>
              <a:r>
                <a:rPr lang="zh-CN" altLang="en-US" sz="1400" dirty="0">
                  <a:solidFill>
                    <a:srgbClr val="B8AA92"/>
                  </a:solidFill>
                  <a:latin typeface="微软雅黑 Light" panose="020B0502040204020203" pitchFamily="34" charset="-122"/>
                  <a:ea typeface="微软雅黑 Light" panose="020B0502040204020203" pitchFamily="34" charset="-122"/>
                </a:rPr>
                <a:t>多线程缓存优化</a:t>
              </a:r>
              <a:endParaRPr lang="zh-CN" altLang="en-US" sz="1400" dirty="0">
                <a:solidFill>
                  <a:srgbClr val="B8AA92"/>
                </a:solidFill>
                <a:latin typeface="微软雅黑 Light" panose="020B0502040204020203" pitchFamily="34" charset="-122"/>
                <a:ea typeface="微软雅黑 Light" panose="020B0502040204020203" pitchFamily="34" charset="-122"/>
              </a:endParaRPr>
            </a:p>
          </p:txBody>
        </p:sp>
      </p:grpSp>
      <p:pic>
        <p:nvPicPr>
          <p:cNvPr id="2" name="图片 1" descr="无背景logo"/>
          <p:cNvPicPr>
            <a:picLocks noChangeAspect="1"/>
          </p:cNvPicPr>
          <p:nvPr>
            <p:custDataLst>
              <p:tags r:id="rId1"/>
            </p:custDataLst>
          </p:nvPr>
        </p:nvPicPr>
        <p:blipFill>
          <a:blip r:embed="rId2"/>
          <a:stretch>
            <a:fillRect/>
          </a:stretch>
        </p:blipFill>
        <p:spPr>
          <a:xfrm>
            <a:off x="10072370" y="76200"/>
            <a:ext cx="1689735" cy="858520"/>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Users\Yuki\Desktop\ppt\图片素材\26.png26"/>
          <p:cNvPicPr>
            <a:picLocks noChangeAspect="1"/>
          </p:cNvPicPr>
          <p:nvPr/>
        </p:nvPicPr>
        <p:blipFill>
          <a:blip r:embed="rId1"/>
          <a:srcRect l="7806" r="7806"/>
          <a:stretch>
            <a:fillRect/>
          </a:stretch>
        </p:blipFill>
        <p:spPr>
          <a:xfrm>
            <a:off x="-1631315" y="0"/>
            <a:ext cx="10290674" cy="6858000"/>
          </a:xfrm>
          <a:prstGeom prst="rect">
            <a:avLst/>
          </a:prstGeom>
        </p:spPr>
      </p:pic>
      <p:sp>
        <p:nvSpPr>
          <p:cNvPr id="2" name="矩形 1"/>
          <p:cNvSpPr/>
          <p:nvPr/>
        </p:nvSpPr>
        <p:spPr>
          <a:xfrm>
            <a:off x="6895652" y="0"/>
            <a:ext cx="5296348"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379970" y="2429510"/>
            <a:ext cx="2242820" cy="97726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sz="4800" spc="100">
                <a:solidFill>
                  <a:schemeClr val="bg1"/>
                </a:solidFill>
                <a:latin typeface="微软雅黑 Light" panose="020B0502040204020203" pitchFamily="34" charset="-122"/>
                <a:ea typeface="微软雅黑 Light" panose="020B0502040204020203" pitchFamily="34" charset="-122"/>
                <a:sym typeface="+mn-ea"/>
              </a:rPr>
              <a:t>总结</a:t>
            </a:r>
            <a:endParaRPr lang="zh-CN" sz="4800" spc="100">
              <a:solidFill>
                <a:schemeClr val="bg1"/>
              </a:solidFill>
              <a:latin typeface="微软雅黑 Light" panose="020B0502040204020203" pitchFamily="34" charset="-122"/>
              <a:ea typeface="微软雅黑 Light" panose="020B0502040204020203" pitchFamily="34" charset="-122"/>
              <a:sym typeface="+mn-ea"/>
            </a:endParaRPr>
          </a:p>
        </p:txBody>
      </p:sp>
      <p:sp>
        <p:nvSpPr>
          <p:cNvPr id="5" name="文本框 4"/>
          <p:cNvSpPr txBox="1"/>
          <p:nvPr/>
        </p:nvSpPr>
        <p:spPr>
          <a:xfrm>
            <a:off x="7468311" y="4006289"/>
            <a:ext cx="3733089" cy="306705"/>
          </a:xfrm>
          <a:prstGeom prst="rect">
            <a:avLst/>
          </a:prstGeom>
          <a:solidFill>
            <a:schemeClr val="bg1"/>
          </a:solidFill>
        </p:spPr>
        <p:txBody>
          <a:bodyPr wrap="square" rtlCol="0">
            <a:spAutoFit/>
          </a:bodyPr>
          <a:lstStyle/>
          <a:p>
            <a:pPr algn="dist"/>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总结</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rPr>
              <a:t>|</a:t>
            </a: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参考文献</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rPr>
              <a:t>|</a:t>
            </a: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任务分配</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6" name="箭头: 五边形 22"/>
          <p:cNvSpPr/>
          <p:nvPr/>
        </p:nvSpPr>
        <p:spPr>
          <a:xfrm flipH="1">
            <a:off x="10058398" y="5072669"/>
            <a:ext cx="2150358" cy="427208"/>
          </a:xfrm>
          <a:prstGeom prst="homePlate">
            <a:avLst>
              <a:gd name="adj" fmla="val 269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315410" y="5093932"/>
            <a:ext cx="1893346" cy="368300"/>
          </a:xfrm>
          <a:prstGeom prst="rect">
            <a:avLst/>
          </a:prstGeom>
          <a:noFill/>
        </p:spPr>
        <p:txBody>
          <a:bodyPr wrap="square" rtlCol="0">
            <a:spAutoFit/>
          </a:bodyPr>
          <a:lstStyle/>
          <a:p>
            <a:pPr algn="ctr"/>
            <a:r>
              <a:rPr lang="en-US" altLang="zh-CN" b="1" i="1" dirty="0">
                <a:solidFill>
                  <a:srgbClr val="988563"/>
                </a:solidFill>
                <a:latin typeface="Century Gothic" panose="020B0502020202020204" pitchFamily="34" charset="0"/>
              </a:rPr>
              <a:t>PART  FIVE.</a:t>
            </a:r>
            <a:endParaRPr lang="zh-CN" altLang="en-US" b="1" i="1" dirty="0">
              <a:solidFill>
                <a:srgbClr val="988563"/>
              </a:solidFill>
              <a:latin typeface="Century Gothic" panose="020B0502020202020204" pitchFamily="34" charset="0"/>
            </a:endParaRPr>
          </a:p>
        </p:txBody>
      </p:sp>
      <p:sp>
        <p:nvSpPr>
          <p:cNvPr id="8" name="文本框 7"/>
          <p:cNvSpPr txBox="1"/>
          <p:nvPr/>
        </p:nvSpPr>
        <p:spPr>
          <a:xfrm>
            <a:off x="10089697" y="2324821"/>
            <a:ext cx="1893346" cy="1445260"/>
          </a:xfrm>
          <a:prstGeom prst="rect">
            <a:avLst/>
          </a:prstGeom>
          <a:noFill/>
        </p:spPr>
        <p:txBody>
          <a:bodyPr wrap="square" rtlCol="0">
            <a:spAutoFit/>
          </a:bodyPr>
          <a:lstStyle/>
          <a:p>
            <a:r>
              <a:rPr lang="en-US" altLang="zh-CN" sz="8800" b="1" i="1" dirty="0">
                <a:solidFill>
                  <a:schemeClr val="bg1"/>
                </a:solidFill>
                <a:latin typeface="Century Gothic" panose="020B0502020202020204" pitchFamily="34" charset="0"/>
              </a:rPr>
              <a:t>05</a:t>
            </a:r>
            <a:endParaRPr lang="zh-CN" altLang="en-US" sz="8800" b="1" i="1" dirty="0">
              <a:solidFill>
                <a:schemeClr val="bg1"/>
              </a:solidFill>
              <a:latin typeface="Century Gothic" panose="020B0502020202020204" pitchFamily="34" charset="0"/>
            </a:endParaRPr>
          </a:p>
        </p:txBody>
      </p:sp>
      <p:pic>
        <p:nvPicPr>
          <p:cNvPr id="10" name="图片 9" descr="无背景logo"/>
          <p:cNvPicPr>
            <a:picLocks noChangeAspect="1"/>
          </p:cNvPicPr>
          <p:nvPr>
            <p:custDataLst>
              <p:tags r:id="rId2"/>
            </p:custDataLst>
          </p:nvPr>
        </p:nvPicPr>
        <p:blipFill>
          <a:blip r:embed="rId3"/>
          <a:stretch>
            <a:fillRect/>
          </a:stretch>
        </p:blipFill>
        <p:spPr>
          <a:xfrm>
            <a:off x="10072370" y="76200"/>
            <a:ext cx="1689735" cy="858520"/>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34035"/>
          </a:xfrm>
          <a:prstGeom prst="rect">
            <a:avLst/>
          </a:prstGeom>
          <a:noFill/>
        </p:spPr>
        <p:txBody>
          <a:bodyPr wrap="square" rtlCol="0">
            <a:spAutoFit/>
          </a:bodyPr>
          <a:lstStyle/>
          <a:p>
            <a:pPr>
              <a:lnSpc>
                <a:spcPct val="120000"/>
              </a:lnSpc>
            </a:pP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总结</a:t>
            </a:r>
            <a:endPar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endParaRPr>
          </a:p>
        </p:txBody>
      </p:sp>
      <p:pic>
        <p:nvPicPr>
          <p:cNvPr id="2" name="图片 1" descr="无背景logo"/>
          <p:cNvPicPr>
            <a:picLocks noChangeAspect="1"/>
          </p:cNvPicPr>
          <p:nvPr>
            <p:custDataLst>
              <p:tags r:id="rId1"/>
            </p:custDataLst>
          </p:nvPr>
        </p:nvPicPr>
        <p:blipFill>
          <a:blip r:embed="rId2"/>
          <a:stretch>
            <a:fillRect/>
          </a:stretch>
        </p:blipFill>
        <p:spPr>
          <a:xfrm>
            <a:off x="10072370" y="76200"/>
            <a:ext cx="1689735" cy="858520"/>
          </a:xfrm>
          <a:prstGeom prst="rect">
            <a:avLst/>
          </a:prstGeom>
        </p:spPr>
      </p:pic>
      <p:sp>
        <p:nvSpPr>
          <p:cNvPr id="3" name="文本框 2"/>
          <p:cNvSpPr txBox="1"/>
          <p:nvPr/>
        </p:nvSpPr>
        <p:spPr>
          <a:xfrm>
            <a:off x="556895" y="742950"/>
            <a:ext cx="5693410" cy="5908040"/>
          </a:xfrm>
          <a:prstGeom prst="rect">
            <a:avLst/>
          </a:prstGeom>
          <a:noFill/>
        </p:spPr>
        <p:txBody>
          <a:bodyPr wrap="square" rtlCol="0" anchor="t">
            <a:spAutoFit/>
          </a:bodyPr>
          <a:p>
            <a:pPr indent="457200" fontAlgn="auto">
              <a:lnSpc>
                <a:spcPct val="150000"/>
              </a:lnSpc>
            </a:pPr>
            <a:r>
              <a:rPr lang="zh-CN" altLang="en-US"/>
              <a:t>RISC-V作为一种开源的指令集架构，为计算机架构领域带来了新的活力和无限可能。</a:t>
            </a:r>
            <a:endParaRPr lang="zh-CN" altLang="en-US"/>
          </a:p>
          <a:p>
            <a:pPr indent="457200" fontAlgn="auto">
              <a:lnSpc>
                <a:spcPct val="150000"/>
              </a:lnSpc>
            </a:pPr>
            <a:r>
              <a:rPr lang="zh-CN" altLang="en-US"/>
              <a:t>它的基础指令构成了处理器执行基本任务所需的最小集合，确保了基本的计算功能和控制流操作；扩展指令增加特定功能和优化性能，以满足不同应用需求；三种特权模式提供了分层的安全机制，确保系统的稳定性和安全性。RISC-V架构设计简介，处理器设计通过灵活的ISA选择、优化的微架构设计、关键组件的高效实现和实现了高效、灵活和可扩展的处理器架构。RISC-V具有相比ARM、X86有着比较精简的指令集，减少了处理器设计和开发的复杂度；通过一系列技术优化性能。</a:t>
            </a:r>
            <a:endParaRPr lang="zh-CN" altLang="en-US"/>
          </a:p>
          <a:p>
            <a:pPr indent="457200" fontAlgn="auto">
              <a:lnSpc>
                <a:spcPct val="150000"/>
              </a:lnSpc>
            </a:pPr>
            <a:r>
              <a:rPr lang="zh-CN" altLang="en-US"/>
              <a:t>RISC-V凭借其开放性、灵活性和强大的技术基础，在未来将成为计算机技术发展的重要驱动力，带来更多创新和变革。</a:t>
            </a:r>
            <a:endParaRPr lang="zh-CN" altLang="en-US"/>
          </a:p>
        </p:txBody>
      </p:sp>
      <p:pic>
        <p:nvPicPr>
          <p:cNvPr id="4" name="图片 3" descr="C:\Users\Yuki\Desktop\ppt\图片素材\25.png25"/>
          <p:cNvPicPr>
            <a:picLocks noChangeAspect="1"/>
          </p:cNvPicPr>
          <p:nvPr/>
        </p:nvPicPr>
        <p:blipFill>
          <a:blip r:embed="rId3"/>
          <a:srcRect l="27506" r="27506"/>
          <a:stretch>
            <a:fillRect/>
          </a:stretch>
        </p:blipFill>
        <p:spPr>
          <a:xfrm>
            <a:off x="6692900" y="0"/>
            <a:ext cx="5499100" cy="6873874"/>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34035"/>
          </a:xfrm>
          <a:prstGeom prst="rect">
            <a:avLst/>
          </a:prstGeom>
          <a:noFill/>
        </p:spPr>
        <p:txBody>
          <a:bodyPr wrap="square" rtlCol="0">
            <a:spAutoFit/>
          </a:bodyPr>
          <a:lstStyle/>
          <a:p>
            <a:pPr>
              <a:lnSpc>
                <a:spcPct val="120000"/>
              </a:lnSpc>
            </a:pPr>
            <a:r>
              <a:rPr lang="zh-CN" sz="2400" spc="100">
                <a:solidFill>
                  <a:schemeClr val="accent4">
                    <a:lumMod val="50000"/>
                  </a:schemeClr>
                </a:solidFill>
                <a:latin typeface="微软雅黑 Light" panose="020B0502040204020203" pitchFamily="34" charset="-122"/>
                <a:ea typeface="微软雅黑 Light" panose="020B0502040204020203" pitchFamily="34" charset="-122"/>
                <a:sym typeface="+mn-ea"/>
              </a:rPr>
              <a:t>总结</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170493" y="578048"/>
            <a:ext cx="4028790" cy="521970"/>
          </a:xfrm>
          <a:prstGeom prst="rect">
            <a:avLst/>
          </a:prstGeom>
          <a:noFill/>
        </p:spPr>
        <p:txBody>
          <a:bodyPr wrap="square" rtlCol="0">
            <a:spAutoFit/>
          </a:bodyPr>
          <a:lstStyle/>
          <a:p>
            <a:pPr algn="dist"/>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参考文献</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任务分配</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				</a:t>
            </a:r>
            <a:endPar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9" name="矩形: 圆角 41"/>
          <p:cNvSpPr/>
          <p:nvPr>
            <p:custDataLst>
              <p:tags r:id="rId1"/>
            </p:custDataLst>
          </p:nvPr>
        </p:nvSpPr>
        <p:spPr>
          <a:xfrm>
            <a:off x="553720" y="866775"/>
            <a:ext cx="6035675" cy="5932805"/>
          </a:xfrm>
          <a:prstGeom prst="roundRect">
            <a:avLst>
              <a:gd name="adj" fmla="val 1970"/>
            </a:avLst>
          </a:prstGeom>
          <a:solidFill>
            <a:schemeClr val="bg1"/>
          </a:solidFill>
          <a:ln>
            <a:noFill/>
          </a:ln>
          <a:effectLst>
            <a:outerShdw blurRad="190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10" name="矩形: 圆角 42"/>
          <p:cNvSpPr/>
          <p:nvPr>
            <p:custDataLst>
              <p:tags r:id="rId2"/>
            </p:custDataLst>
          </p:nvPr>
        </p:nvSpPr>
        <p:spPr>
          <a:xfrm>
            <a:off x="6931025" y="1572260"/>
            <a:ext cx="4653915" cy="3585210"/>
          </a:xfrm>
          <a:prstGeom prst="roundRect">
            <a:avLst>
              <a:gd name="adj" fmla="val 1970"/>
            </a:avLst>
          </a:prstGeom>
          <a:solidFill>
            <a:schemeClr val="bg1"/>
          </a:solidFill>
          <a:ln>
            <a:noFill/>
          </a:ln>
          <a:effectLst>
            <a:outerShdw blurRad="190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a:latin typeface="微软雅黑 Light" panose="020B0502040204020203" pitchFamily="34" charset="-122"/>
                <a:ea typeface="微软雅黑 Light" panose="020B0502040204020203" pitchFamily="34" charset="-122"/>
              </a:rPr>
              <a:t>2253744林觉凯(40%)：引言、RISC-V指令集设计和总结部分及其PPT</a:t>
            </a:r>
            <a:endParaRPr lang="zh-CN" altLang="en-US">
              <a:latin typeface="微软雅黑 Light" panose="020B0502040204020203" pitchFamily="34" charset="-122"/>
              <a:ea typeface="微软雅黑 Light" panose="020B0502040204020203" pitchFamily="34" charset="-122"/>
            </a:endParaRPr>
          </a:p>
          <a:p>
            <a:pPr algn="ctr"/>
            <a:r>
              <a:rPr lang="zh-CN" altLang="en-US">
                <a:latin typeface="微软雅黑 Light" panose="020B0502040204020203" pitchFamily="34" charset="-122"/>
                <a:ea typeface="微软雅黑 Light" panose="020B0502040204020203" pitchFamily="34" charset="-122"/>
              </a:rPr>
              <a:t>2253909张宏晔(30%)：RISC-V的架构设计及其PPT</a:t>
            </a:r>
            <a:endParaRPr lang="zh-CN" altLang="en-US">
              <a:latin typeface="微软雅黑 Light" panose="020B0502040204020203" pitchFamily="34" charset="-122"/>
              <a:ea typeface="微软雅黑 Light" panose="020B0502040204020203" pitchFamily="34" charset="-122"/>
            </a:endParaRPr>
          </a:p>
          <a:p>
            <a:pPr algn="ctr"/>
            <a:r>
              <a:rPr lang="zh-CN" altLang="en-US">
                <a:latin typeface="微软雅黑 Light" panose="020B0502040204020203" pitchFamily="34" charset="-122"/>
                <a:ea typeface="微软雅黑 Light" panose="020B0502040204020203" pitchFamily="34" charset="-122"/>
              </a:rPr>
              <a:t>2253922丁宇轩(30%)：RISC-V性能分析与优化及其PPT</a:t>
            </a:r>
            <a:endParaRPr lang="zh-CN" altLang="en-US">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3"/>
            </p:custDataLst>
          </p:nvPr>
        </p:nvSpPr>
        <p:spPr>
          <a:xfrm>
            <a:off x="2426335" y="1448435"/>
            <a:ext cx="2192655" cy="403225"/>
          </a:xfrm>
          <a:prstGeom prst="rect">
            <a:avLst/>
          </a:prstGeom>
          <a:noFill/>
        </p:spPr>
        <p:txBody>
          <a:bodyPr wrap="square" rtlCol="0">
            <a:no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1800" b="0">
                <a:solidFill>
                  <a:schemeClr val="tx1"/>
                </a:solidFill>
                <a:latin typeface="微软雅黑 Light" panose="020B0502040204020203" pitchFamily="34" charset="-122"/>
                <a:ea typeface="微软雅黑 Light" panose="020B0502040204020203" pitchFamily="34" charset="-122"/>
                <a:sym typeface="+mn-ea"/>
              </a:rPr>
              <a:t>参考文献</a:t>
            </a:r>
            <a:endParaRPr lang="zh-CN" altLang="en-US" sz="1800" b="0" dirty="0">
              <a:solidFill>
                <a:schemeClr val="tx1"/>
              </a:solidFill>
              <a:latin typeface="微软雅黑 Light" panose="020B0502040204020203" pitchFamily="34" charset="-122"/>
              <a:ea typeface="微软雅黑 Light" panose="020B0502040204020203" pitchFamily="34" charset="-122"/>
              <a:sym typeface="+mn-ea"/>
            </a:endParaRPr>
          </a:p>
        </p:txBody>
      </p:sp>
      <p:sp>
        <p:nvSpPr>
          <p:cNvPr id="17" name="矩形 16"/>
          <p:cNvSpPr/>
          <p:nvPr>
            <p:custDataLst>
              <p:tags r:id="rId4"/>
            </p:custDataLst>
          </p:nvPr>
        </p:nvSpPr>
        <p:spPr>
          <a:xfrm>
            <a:off x="774700" y="1917065"/>
            <a:ext cx="5512435" cy="1029970"/>
          </a:xfrm>
          <a:prstGeom prst="rect">
            <a:avLst/>
          </a:prstGeom>
        </p:spPr>
        <p:txBody>
          <a:bodyPr wrap="square">
            <a:noAutofit/>
          </a:bodyPr>
          <a:lstStyle/>
          <a:p>
            <a:pPr algn="ctr">
              <a:lnSpc>
                <a:spcPct val="130000"/>
              </a:lnSpc>
            </a:pPr>
            <a:r>
              <a:rPr lang="zh-CN" altLang="en-US" sz="1100">
                <a:solidFill>
                  <a:srgbClr val="59595B"/>
                </a:solidFill>
                <a:latin typeface="微软雅黑 Light" panose="020B0502040204020203" pitchFamily="34" charset="-122"/>
                <a:ea typeface="微软雅黑 Light" panose="020B0502040204020203" pitchFamily="34" charset="-122"/>
              </a:rPr>
              <a:t>[1]刘畅,武延军,吴敬征,赵琛.RISC-V指令集架构研究综述[J].软件学报,2021,32(12):3992-4024.</a:t>
            </a:r>
            <a:endParaRPr lang="zh-CN" altLang="en-US" sz="1100">
              <a:solidFill>
                <a:srgbClr val="59595B"/>
              </a:solidFill>
              <a:latin typeface="微软雅黑 Light" panose="020B0502040204020203" pitchFamily="34" charset="-122"/>
              <a:ea typeface="微软雅黑 Light" panose="020B0502040204020203" pitchFamily="34" charset="-122"/>
            </a:endParaRPr>
          </a:p>
          <a:p>
            <a:pPr algn="ctr">
              <a:lnSpc>
                <a:spcPct val="130000"/>
              </a:lnSpc>
            </a:pPr>
            <a:r>
              <a:rPr lang="zh-CN" altLang="en-US" sz="1100">
                <a:solidFill>
                  <a:srgbClr val="59595B"/>
                </a:solidFill>
                <a:latin typeface="微软雅黑 Light" panose="020B0502040204020203" pitchFamily="34" charset="-122"/>
                <a:ea typeface="微软雅黑 Light" panose="020B0502040204020203" pitchFamily="34" charset="-122"/>
              </a:rPr>
              <a:t>[2] F. Schuiki, F. Zaruba, T. Hoefler and L. Benini, "Stream Semantic Registers: A Lightweight RISC-V ISA Extension Achieving Full Compute Utilization in Single-Issue Cores," in IEEE Transactions on Computers, vol. 70, no. 2, pp. 212-227, 1 Feb. 2021, doi: 10.1109/TC.2020.2987314.</a:t>
            </a:r>
            <a:endParaRPr lang="zh-CN" altLang="en-US" sz="1100">
              <a:solidFill>
                <a:srgbClr val="59595B"/>
              </a:solidFill>
              <a:latin typeface="微软雅黑 Light" panose="020B0502040204020203" pitchFamily="34" charset="-122"/>
              <a:ea typeface="微软雅黑 Light" panose="020B0502040204020203" pitchFamily="34" charset="-122"/>
            </a:endParaRPr>
          </a:p>
          <a:p>
            <a:pPr algn="ctr">
              <a:lnSpc>
                <a:spcPct val="130000"/>
              </a:lnSpc>
            </a:pPr>
            <a:r>
              <a:rPr lang="zh-CN" altLang="en-US" sz="1100">
                <a:solidFill>
                  <a:srgbClr val="59595B"/>
                </a:solidFill>
                <a:latin typeface="微软雅黑 Light" panose="020B0502040204020203" pitchFamily="34" charset="-122"/>
                <a:ea typeface="微软雅黑 Light" panose="020B0502040204020203" pitchFamily="34" charset="-122"/>
              </a:rPr>
              <a:t>[3] Halit Dogan, Masab Ahmad, Brian Kahne, and Omer Khan. 2019. Accelerating Synchronization Using Moving Compute to Data Model at 1,000-core Multicore Scale. ACM Trans. Archit. Code Optim. 16, 1, Article 4 (February 2019), 27 pages. https://doi.org/10.1145/3300208</a:t>
            </a:r>
            <a:endParaRPr lang="zh-CN" altLang="en-US" sz="1100">
              <a:solidFill>
                <a:srgbClr val="59595B"/>
              </a:solidFill>
              <a:latin typeface="微软雅黑 Light" panose="020B0502040204020203" pitchFamily="34" charset="-122"/>
              <a:ea typeface="微软雅黑 Light" panose="020B0502040204020203" pitchFamily="34" charset="-122"/>
            </a:endParaRPr>
          </a:p>
          <a:p>
            <a:pPr algn="ctr">
              <a:lnSpc>
                <a:spcPct val="130000"/>
              </a:lnSpc>
            </a:pPr>
            <a:r>
              <a:rPr lang="zh-CN" altLang="en-US" sz="1100">
                <a:solidFill>
                  <a:srgbClr val="59595B"/>
                </a:solidFill>
                <a:latin typeface="微软雅黑 Light" panose="020B0502040204020203" pitchFamily="34" charset="-122"/>
                <a:ea typeface="微软雅黑 Light" panose="020B0502040204020203" pitchFamily="34" charset="-122"/>
              </a:rPr>
              <a:t>[4] 基于RISC-V架构-五级流水线CPU - 知乎 (zhihu.com)</a:t>
            </a:r>
            <a:endParaRPr lang="zh-CN" altLang="en-US" sz="1100">
              <a:solidFill>
                <a:srgbClr val="59595B"/>
              </a:solidFill>
              <a:latin typeface="微软雅黑 Light" panose="020B0502040204020203" pitchFamily="34" charset="-122"/>
              <a:ea typeface="微软雅黑 Light" panose="020B0502040204020203" pitchFamily="34" charset="-122"/>
            </a:endParaRPr>
          </a:p>
          <a:p>
            <a:pPr algn="ctr">
              <a:lnSpc>
                <a:spcPct val="130000"/>
              </a:lnSpc>
            </a:pPr>
            <a:r>
              <a:rPr lang="zh-CN" altLang="en-US" sz="1100">
                <a:solidFill>
                  <a:srgbClr val="59595B"/>
                </a:solidFill>
                <a:latin typeface="微软雅黑 Light" panose="020B0502040204020203" pitchFamily="34" charset="-122"/>
                <a:ea typeface="微软雅黑 Light" panose="020B0502040204020203" pitchFamily="34" charset="-122"/>
              </a:rPr>
              <a:t>[5] 多处理机系统——存储一致性模型(consistency)-CSDN博客</a:t>
            </a:r>
            <a:endParaRPr lang="zh-CN" altLang="en-US" sz="1100">
              <a:solidFill>
                <a:srgbClr val="59595B"/>
              </a:solidFill>
              <a:latin typeface="微软雅黑 Light" panose="020B0502040204020203" pitchFamily="34" charset="-122"/>
              <a:ea typeface="微软雅黑 Light" panose="020B0502040204020203" pitchFamily="34" charset="-122"/>
            </a:endParaRPr>
          </a:p>
          <a:p>
            <a:pPr algn="ctr">
              <a:lnSpc>
                <a:spcPct val="130000"/>
              </a:lnSpc>
            </a:pPr>
            <a:r>
              <a:rPr lang="zh-CN" altLang="en-US" sz="1100">
                <a:solidFill>
                  <a:srgbClr val="59595B"/>
                </a:solidFill>
                <a:latin typeface="微软雅黑 Light" panose="020B0502040204020203" pitchFamily="34" charset="-122"/>
                <a:ea typeface="微软雅黑 Light" panose="020B0502040204020203" pitchFamily="34" charset="-122"/>
              </a:rPr>
              <a:t>[6] 李金凤,于德明,郭瑞华等.基于RISC-V指令集的处理器及其运行环境设计[J]南方论坛,辽宁沈阳2023.8:34-39</a:t>
            </a:r>
            <a:endParaRPr lang="zh-CN" altLang="en-US" sz="1100">
              <a:solidFill>
                <a:srgbClr val="59595B"/>
              </a:solidFill>
              <a:latin typeface="微软雅黑 Light" panose="020B0502040204020203" pitchFamily="34" charset="-122"/>
              <a:ea typeface="微软雅黑 Light" panose="020B0502040204020203" pitchFamily="34" charset="-122"/>
            </a:endParaRPr>
          </a:p>
          <a:p>
            <a:pPr algn="ctr">
              <a:lnSpc>
                <a:spcPct val="130000"/>
              </a:lnSpc>
            </a:pPr>
            <a:r>
              <a:rPr lang="zh-CN" altLang="en-US" sz="1100">
                <a:solidFill>
                  <a:srgbClr val="59595B"/>
                </a:solidFill>
                <a:latin typeface="微软雅黑 Light" panose="020B0502040204020203" pitchFamily="34" charset="-122"/>
                <a:ea typeface="微软雅黑 Light" panose="020B0502040204020203" pitchFamily="34" charset="-122"/>
              </a:rPr>
              <a:t>[7] 《基于FPGA与RISC-V的嵌入式系统设计》</a:t>
            </a:r>
            <a:endParaRPr lang="zh-CN" altLang="en-US" sz="1100">
              <a:solidFill>
                <a:srgbClr val="59595B"/>
              </a:solidFill>
              <a:latin typeface="微软雅黑 Light" panose="020B0502040204020203" pitchFamily="34" charset="-122"/>
              <a:ea typeface="微软雅黑 Light" panose="020B0502040204020203" pitchFamily="34" charset="-122"/>
            </a:endParaRPr>
          </a:p>
          <a:p>
            <a:pPr algn="ctr">
              <a:lnSpc>
                <a:spcPct val="130000"/>
              </a:lnSpc>
            </a:pPr>
            <a:r>
              <a:rPr lang="zh-CN" altLang="en-US" sz="1100">
                <a:solidFill>
                  <a:srgbClr val="59595B"/>
                </a:solidFill>
                <a:latin typeface="微软雅黑 Light" panose="020B0502040204020203" pitchFamily="34" charset="-122"/>
                <a:ea typeface="微软雅黑 Light" panose="020B0502040204020203" pitchFamily="34" charset="-122"/>
              </a:rPr>
              <a:t>[8] 基于RISC-V的CPU设计入门——流水线概览|SunnyChen的小窝</a:t>
            </a:r>
            <a:endParaRPr lang="zh-CN" altLang="en-US" sz="1100">
              <a:solidFill>
                <a:srgbClr val="59595B"/>
              </a:solidFill>
              <a:latin typeface="微软雅黑 Light" panose="020B0502040204020203" pitchFamily="34" charset="-122"/>
              <a:ea typeface="微软雅黑 Light" panose="020B0502040204020203" pitchFamily="34" charset="-122"/>
            </a:endParaRPr>
          </a:p>
          <a:p>
            <a:pPr algn="ctr">
              <a:lnSpc>
                <a:spcPct val="130000"/>
              </a:lnSpc>
            </a:pPr>
            <a:r>
              <a:rPr lang="zh-CN" altLang="en-US" sz="1100">
                <a:solidFill>
                  <a:srgbClr val="59595B"/>
                </a:solidFill>
                <a:latin typeface="微软雅黑 Light" panose="020B0502040204020203" pitchFamily="34" charset="-122"/>
                <a:ea typeface="微软雅黑 Light" panose="020B0502040204020203" pitchFamily="34" charset="-122"/>
              </a:rPr>
              <a:t>[9] 闫润,黄立波,成元虎,杨凌,兰孟桥,张京等.ＲISC-V特权架构配置的硬件实现影响研究[A].国防科技大学计算机学院.2024.4:1019-1024</a:t>
            </a:r>
            <a:endParaRPr lang="zh-CN" altLang="en-US" sz="1100">
              <a:solidFill>
                <a:srgbClr val="59595B"/>
              </a:solidFill>
              <a:latin typeface="微软雅黑 Light" panose="020B0502040204020203" pitchFamily="34" charset="-122"/>
              <a:ea typeface="微软雅黑 Light" panose="020B0502040204020203" pitchFamily="34" charset="-122"/>
            </a:endParaRPr>
          </a:p>
          <a:p>
            <a:pPr algn="ctr">
              <a:lnSpc>
                <a:spcPct val="130000"/>
              </a:lnSpc>
            </a:pPr>
            <a:r>
              <a:rPr lang="zh-CN" altLang="en-US" sz="1100">
                <a:solidFill>
                  <a:srgbClr val="59595B"/>
                </a:solidFill>
                <a:latin typeface="微软雅黑 Light" panose="020B0502040204020203" pitchFamily="34" charset="-122"/>
                <a:ea typeface="微软雅黑 Light" panose="020B0502040204020203" pitchFamily="34" charset="-122"/>
              </a:rPr>
              <a:t>[10] RISC-V指令集手册riscv-spec-v2.1中文版.pdf (whycan.com)</a:t>
            </a:r>
            <a:endParaRPr lang="zh-CN" altLang="en-US" sz="1100">
              <a:solidFill>
                <a:srgbClr val="59595B"/>
              </a:solidFill>
              <a:latin typeface="微软雅黑 Light" panose="020B0502040204020203" pitchFamily="34" charset="-122"/>
              <a:ea typeface="微软雅黑 Light" panose="020B0502040204020203" pitchFamily="34" charset="-122"/>
            </a:endParaRPr>
          </a:p>
          <a:p>
            <a:pPr algn="ctr">
              <a:lnSpc>
                <a:spcPct val="130000"/>
              </a:lnSpc>
            </a:pPr>
            <a:r>
              <a:rPr lang="zh-CN" altLang="en-US" sz="1100">
                <a:solidFill>
                  <a:srgbClr val="59595B"/>
                </a:solidFill>
                <a:latin typeface="微软雅黑 Light" panose="020B0502040204020203" pitchFamily="34" charset="-122"/>
                <a:ea typeface="微软雅黑 Light" panose="020B0502040204020203" pitchFamily="34" charset="-122"/>
              </a:rPr>
              <a:t>[11] 吴安龙 支持浮点扩展指令的RISC-V处理器的研究[A] 东华大学 2023.5</a:t>
            </a:r>
            <a:endParaRPr lang="zh-CN" altLang="en-US" sz="1100">
              <a:solidFill>
                <a:srgbClr val="59595B"/>
              </a:solidFill>
              <a:latin typeface="微软雅黑 Light" panose="020B0502040204020203" pitchFamily="34" charset="-122"/>
              <a:ea typeface="微软雅黑 Light" panose="020B0502040204020203" pitchFamily="34" charset="-122"/>
            </a:endParaRPr>
          </a:p>
          <a:p>
            <a:pPr algn="ctr">
              <a:lnSpc>
                <a:spcPct val="130000"/>
              </a:lnSpc>
            </a:pPr>
            <a:r>
              <a:rPr lang="zh-CN" altLang="en-US" sz="1100">
                <a:solidFill>
                  <a:srgbClr val="59595B"/>
                </a:solidFill>
                <a:latin typeface="微软雅黑 Light" panose="020B0502040204020203" pitchFamily="34" charset="-122"/>
                <a:ea typeface="微软雅黑 Light" panose="020B0502040204020203" pitchFamily="34" charset="-122"/>
              </a:rPr>
              <a:t>[12] 适合新手的RISC-V指令详解 - 知乎 (zhihu.com)</a:t>
            </a:r>
            <a:endParaRPr lang="zh-CN" altLang="en-US" sz="1100">
              <a:solidFill>
                <a:srgbClr val="59595B"/>
              </a:solidFill>
              <a:latin typeface="微软雅黑 Light" panose="020B0502040204020203" pitchFamily="34" charset="-122"/>
              <a:ea typeface="微软雅黑 Light" panose="020B0502040204020203" pitchFamily="34" charset="-122"/>
            </a:endParaRPr>
          </a:p>
        </p:txBody>
      </p:sp>
      <p:sp>
        <p:nvSpPr>
          <p:cNvPr id="18" name="bar-chart_232597"/>
          <p:cNvSpPr>
            <a:spLocks noChangeAspect="1"/>
          </p:cNvSpPr>
          <p:nvPr>
            <p:custDataLst>
              <p:tags r:id="rId5"/>
            </p:custDataLst>
          </p:nvPr>
        </p:nvSpPr>
        <p:spPr bwMode="auto">
          <a:xfrm>
            <a:off x="3283585" y="991235"/>
            <a:ext cx="497840" cy="391795"/>
          </a:xfrm>
          <a:custGeom>
            <a:avLst/>
            <a:gdLst>
              <a:gd name="T0" fmla="*/ 2297 w 2795"/>
              <a:gd name="T1" fmla="*/ 2201 h 2201"/>
              <a:gd name="T2" fmla="*/ 1968 w 2795"/>
              <a:gd name="T3" fmla="*/ 2201 h 2201"/>
              <a:gd name="T4" fmla="*/ 124 w 2795"/>
              <a:gd name="T5" fmla="*/ 1973 h 2201"/>
              <a:gd name="T6" fmla="*/ 352 w 2795"/>
              <a:gd name="T7" fmla="*/ 1495 h 2201"/>
              <a:gd name="T8" fmla="*/ 2190 w 2795"/>
              <a:gd name="T9" fmla="*/ 1495 h 2201"/>
              <a:gd name="T10" fmla="*/ 2364 w 2795"/>
              <a:gd name="T11" fmla="*/ 1562 h 2201"/>
              <a:gd name="T12" fmla="*/ 2257 w 2795"/>
              <a:gd name="T13" fmla="*/ 1628 h 2201"/>
              <a:gd name="T14" fmla="*/ 2297 w 2795"/>
              <a:gd name="T15" fmla="*/ 2067 h 2201"/>
              <a:gd name="T16" fmla="*/ 2649 w 2795"/>
              <a:gd name="T17" fmla="*/ 1342 h 2201"/>
              <a:gd name="T18" fmla="*/ 2483 w 2795"/>
              <a:gd name="T19" fmla="*/ 1409 h 2201"/>
              <a:gd name="T20" fmla="*/ 913 w 2795"/>
              <a:gd name="T21" fmla="*/ 1409 h 2201"/>
              <a:gd name="T22" fmla="*/ 701 w 2795"/>
              <a:gd name="T23" fmla="*/ 1019 h 2201"/>
              <a:gd name="T24" fmla="*/ 2253 w 2795"/>
              <a:gd name="T25" fmla="*/ 807 h 2201"/>
              <a:gd name="T26" fmla="*/ 2583 w 2795"/>
              <a:gd name="T27" fmla="*/ 807 h 2201"/>
              <a:gd name="T28" fmla="*/ 2583 w 2795"/>
              <a:gd name="T29" fmla="*/ 940 h 2201"/>
              <a:gd name="T30" fmla="*/ 2549 w 2795"/>
              <a:gd name="T31" fmla="*/ 1275 h 2201"/>
              <a:gd name="T32" fmla="*/ 2649 w 2795"/>
              <a:gd name="T33" fmla="*/ 1342 h 2201"/>
              <a:gd name="T34" fmla="*/ 2253 w 2795"/>
              <a:gd name="T35" fmla="*/ 1275 h 2201"/>
              <a:gd name="T36" fmla="*/ 2416 w 2795"/>
              <a:gd name="T37" fmla="*/ 940 h 2201"/>
              <a:gd name="T38" fmla="*/ 913 w 2795"/>
              <a:gd name="T39" fmla="*/ 940 h 2201"/>
              <a:gd name="T40" fmla="*/ 834 w 2795"/>
              <a:gd name="T41" fmla="*/ 1197 h 2201"/>
              <a:gd name="T42" fmla="*/ 2728 w 2795"/>
              <a:gd name="T43" fmla="*/ 0 h 2201"/>
              <a:gd name="T44" fmla="*/ 638 w 2795"/>
              <a:gd name="T45" fmla="*/ 0 h 2201"/>
              <a:gd name="T46" fmla="*/ 0 w 2795"/>
              <a:gd name="T47" fmla="*/ 67 h 2201"/>
              <a:gd name="T48" fmla="*/ 124 w 2795"/>
              <a:gd name="T49" fmla="*/ 134 h 2201"/>
              <a:gd name="T50" fmla="*/ 73 w 2795"/>
              <a:gd name="T51" fmla="*/ 800 h 2201"/>
              <a:gd name="T52" fmla="*/ 308 w 2795"/>
              <a:gd name="T53" fmla="*/ 800 h 2201"/>
              <a:gd name="T54" fmla="*/ 257 w 2795"/>
              <a:gd name="T55" fmla="*/ 134 h 2201"/>
              <a:gd name="T56" fmla="*/ 571 w 2795"/>
              <a:gd name="T57" fmla="*/ 659 h 2201"/>
              <a:gd name="T58" fmla="*/ 2157 w 2795"/>
              <a:gd name="T59" fmla="*/ 726 h 2201"/>
              <a:gd name="T60" fmla="*/ 2224 w 2795"/>
              <a:gd name="T61" fmla="*/ 134 h 2201"/>
              <a:gd name="T62" fmla="*/ 2795 w 2795"/>
              <a:gd name="T63" fmla="*/ 67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5" h="2201">
                <a:moveTo>
                  <a:pt x="2364" y="2134"/>
                </a:moveTo>
                <a:cubicBezTo>
                  <a:pt x="2364" y="2171"/>
                  <a:pt x="2334" y="2201"/>
                  <a:pt x="2297" y="2201"/>
                </a:cubicBezTo>
                <a:lnTo>
                  <a:pt x="2190" y="2201"/>
                </a:lnTo>
                <a:lnTo>
                  <a:pt x="1968" y="2201"/>
                </a:lnTo>
                <a:lnTo>
                  <a:pt x="352" y="2201"/>
                </a:lnTo>
                <a:cubicBezTo>
                  <a:pt x="226" y="2201"/>
                  <a:pt x="124" y="2098"/>
                  <a:pt x="124" y="1973"/>
                </a:cubicBezTo>
                <a:lnTo>
                  <a:pt x="124" y="1723"/>
                </a:lnTo>
                <a:cubicBezTo>
                  <a:pt x="124" y="1597"/>
                  <a:pt x="226" y="1495"/>
                  <a:pt x="352" y="1495"/>
                </a:cubicBezTo>
                <a:lnTo>
                  <a:pt x="1968" y="1495"/>
                </a:lnTo>
                <a:lnTo>
                  <a:pt x="2190" y="1495"/>
                </a:lnTo>
                <a:lnTo>
                  <a:pt x="2297" y="1495"/>
                </a:lnTo>
                <a:cubicBezTo>
                  <a:pt x="2334" y="1495"/>
                  <a:pt x="2364" y="1525"/>
                  <a:pt x="2364" y="1562"/>
                </a:cubicBezTo>
                <a:cubicBezTo>
                  <a:pt x="2364" y="1599"/>
                  <a:pt x="2334" y="1628"/>
                  <a:pt x="2297" y="1628"/>
                </a:cubicBezTo>
                <a:lnTo>
                  <a:pt x="2257" y="1628"/>
                </a:lnTo>
                <a:lnTo>
                  <a:pt x="2257" y="2067"/>
                </a:lnTo>
                <a:lnTo>
                  <a:pt x="2297" y="2067"/>
                </a:lnTo>
                <a:cubicBezTo>
                  <a:pt x="2334" y="2067"/>
                  <a:pt x="2364" y="2097"/>
                  <a:pt x="2364" y="2134"/>
                </a:cubicBezTo>
                <a:close/>
                <a:moveTo>
                  <a:pt x="2649" y="1342"/>
                </a:moveTo>
                <a:cubicBezTo>
                  <a:pt x="2649" y="1379"/>
                  <a:pt x="2620" y="1409"/>
                  <a:pt x="2583" y="1409"/>
                </a:cubicBezTo>
                <a:lnTo>
                  <a:pt x="2483" y="1409"/>
                </a:lnTo>
                <a:lnTo>
                  <a:pt x="2254" y="1409"/>
                </a:lnTo>
                <a:lnTo>
                  <a:pt x="913" y="1409"/>
                </a:lnTo>
                <a:cubicBezTo>
                  <a:pt x="796" y="1409"/>
                  <a:pt x="701" y="1314"/>
                  <a:pt x="701" y="1197"/>
                </a:cubicBezTo>
                <a:lnTo>
                  <a:pt x="701" y="1019"/>
                </a:lnTo>
                <a:cubicBezTo>
                  <a:pt x="701" y="902"/>
                  <a:pt x="796" y="807"/>
                  <a:pt x="913" y="807"/>
                </a:cubicBezTo>
                <a:lnTo>
                  <a:pt x="2253" y="807"/>
                </a:lnTo>
                <a:lnTo>
                  <a:pt x="2483" y="807"/>
                </a:lnTo>
                <a:lnTo>
                  <a:pt x="2583" y="807"/>
                </a:lnTo>
                <a:cubicBezTo>
                  <a:pt x="2620" y="807"/>
                  <a:pt x="2649" y="837"/>
                  <a:pt x="2649" y="874"/>
                </a:cubicBezTo>
                <a:cubicBezTo>
                  <a:pt x="2649" y="911"/>
                  <a:pt x="2620" y="940"/>
                  <a:pt x="2583" y="940"/>
                </a:cubicBezTo>
                <a:lnTo>
                  <a:pt x="2549" y="940"/>
                </a:lnTo>
                <a:lnTo>
                  <a:pt x="2549" y="1275"/>
                </a:lnTo>
                <a:lnTo>
                  <a:pt x="2583" y="1275"/>
                </a:lnTo>
                <a:cubicBezTo>
                  <a:pt x="2620" y="1275"/>
                  <a:pt x="2649" y="1305"/>
                  <a:pt x="2649" y="1342"/>
                </a:cubicBezTo>
                <a:close/>
                <a:moveTo>
                  <a:pt x="913" y="1275"/>
                </a:moveTo>
                <a:lnTo>
                  <a:pt x="2253" y="1275"/>
                </a:lnTo>
                <a:lnTo>
                  <a:pt x="2416" y="1275"/>
                </a:lnTo>
                <a:lnTo>
                  <a:pt x="2416" y="940"/>
                </a:lnTo>
                <a:lnTo>
                  <a:pt x="2253" y="940"/>
                </a:lnTo>
                <a:lnTo>
                  <a:pt x="913" y="940"/>
                </a:lnTo>
                <a:cubicBezTo>
                  <a:pt x="869" y="940"/>
                  <a:pt x="834" y="976"/>
                  <a:pt x="834" y="1019"/>
                </a:cubicBezTo>
                <a:lnTo>
                  <a:pt x="834" y="1197"/>
                </a:lnTo>
                <a:cubicBezTo>
                  <a:pt x="834" y="1240"/>
                  <a:pt x="869" y="1275"/>
                  <a:pt x="913" y="1275"/>
                </a:cubicBezTo>
                <a:close/>
                <a:moveTo>
                  <a:pt x="2728" y="0"/>
                </a:moveTo>
                <a:lnTo>
                  <a:pt x="2157" y="0"/>
                </a:lnTo>
                <a:lnTo>
                  <a:pt x="638" y="0"/>
                </a:lnTo>
                <a:lnTo>
                  <a:pt x="67" y="0"/>
                </a:lnTo>
                <a:cubicBezTo>
                  <a:pt x="30" y="0"/>
                  <a:pt x="0" y="30"/>
                  <a:pt x="0" y="67"/>
                </a:cubicBezTo>
                <a:cubicBezTo>
                  <a:pt x="0" y="104"/>
                  <a:pt x="30" y="134"/>
                  <a:pt x="67" y="134"/>
                </a:cubicBezTo>
                <a:lnTo>
                  <a:pt x="124" y="134"/>
                </a:lnTo>
                <a:lnTo>
                  <a:pt x="124" y="704"/>
                </a:lnTo>
                <a:cubicBezTo>
                  <a:pt x="93" y="725"/>
                  <a:pt x="73" y="760"/>
                  <a:pt x="73" y="800"/>
                </a:cubicBezTo>
                <a:cubicBezTo>
                  <a:pt x="73" y="865"/>
                  <a:pt x="126" y="917"/>
                  <a:pt x="191" y="917"/>
                </a:cubicBezTo>
                <a:cubicBezTo>
                  <a:pt x="255" y="917"/>
                  <a:pt x="308" y="865"/>
                  <a:pt x="308" y="800"/>
                </a:cubicBezTo>
                <a:cubicBezTo>
                  <a:pt x="308" y="760"/>
                  <a:pt x="288" y="725"/>
                  <a:pt x="257" y="704"/>
                </a:cubicBezTo>
                <a:lnTo>
                  <a:pt x="257" y="134"/>
                </a:lnTo>
                <a:lnTo>
                  <a:pt x="571" y="134"/>
                </a:lnTo>
                <a:lnTo>
                  <a:pt x="571" y="659"/>
                </a:lnTo>
                <a:cubicBezTo>
                  <a:pt x="571" y="696"/>
                  <a:pt x="601" y="726"/>
                  <a:pt x="638" y="726"/>
                </a:cubicBezTo>
                <a:lnTo>
                  <a:pt x="2157" y="726"/>
                </a:lnTo>
                <a:cubicBezTo>
                  <a:pt x="2194" y="726"/>
                  <a:pt x="2224" y="696"/>
                  <a:pt x="2224" y="659"/>
                </a:cubicBezTo>
                <a:lnTo>
                  <a:pt x="2224" y="134"/>
                </a:lnTo>
                <a:lnTo>
                  <a:pt x="2728" y="134"/>
                </a:lnTo>
                <a:cubicBezTo>
                  <a:pt x="2765" y="134"/>
                  <a:pt x="2795" y="104"/>
                  <a:pt x="2795" y="67"/>
                </a:cubicBezTo>
                <a:cubicBezTo>
                  <a:pt x="2795" y="30"/>
                  <a:pt x="2765" y="0"/>
                  <a:pt x="2728" y="0"/>
                </a:cubicBezTo>
                <a:close/>
              </a:path>
            </a:pathLst>
          </a:custGeom>
          <a:solidFill>
            <a:srgbClr val="59595B"/>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6"/>
            </p:custDataLst>
          </p:nvPr>
        </p:nvSpPr>
        <p:spPr>
          <a:xfrm>
            <a:off x="7667625" y="2200275"/>
            <a:ext cx="3376295" cy="525780"/>
          </a:xfrm>
          <a:prstGeom prst="rect">
            <a:avLst/>
          </a:prstGeom>
          <a:noFill/>
        </p:spPr>
        <p:txBody>
          <a:bodyPr wrap="square" rtlCol="0">
            <a:no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1800" b="0">
                <a:solidFill>
                  <a:srgbClr val="59595B"/>
                </a:solidFill>
                <a:latin typeface="微软雅黑 Light" panose="020B0502040204020203" pitchFamily="34" charset="-122"/>
                <a:ea typeface="微软雅黑 Light" panose="020B0502040204020203" pitchFamily="34" charset="-122"/>
              </a:rPr>
              <a:t>任务分配</a:t>
            </a:r>
            <a:endParaRPr lang="zh-CN" altLang="en-US" sz="1800" b="0">
              <a:solidFill>
                <a:srgbClr val="59595B"/>
              </a:solidFill>
              <a:latin typeface="微软雅黑 Light" panose="020B0502040204020203" pitchFamily="34" charset="-122"/>
              <a:ea typeface="微软雅黑 Light" panose="020B0502040204020203" pitchFamily="34" charset="-122"/>
            </a:endParaRPr>
          </a:p>
        </p:txBody>
      </p:sp>
      <p:sp>
        <p:nvSpPr>
          <p:cNvPr id="21" name="bar-chart_232597"/>
          <p:cNvSpPr>
            <a:spLocks noChangeAspect="1"/>
          </p:cNvSpPr>
          <p:nvPr>
            <p:custDataLst>
              <p:tags r:id="rId7"/>
            </p:custDataLst>
          </p:nvPr>
        </p:nvSpPr>
        <p:spPr bwMode="auto">
          <a:xfrm>
            <a:off x="9191625" y="1729740"/>
            <a:ext cx="379095" cy="424180"/>
          </a:xfrm>
          <a:custGeom>
            <a:avLst/>
            <a:gdLst>
              <a:gd name="T0" fmla="*/ 3046 w 3696"/>
              <a:gd name="T1" fmla="*/ 888 h 4137"/>
              <a:gd name="T2" fmla="*/ 3219 w 3696"/>
              <a:gd name="T3" fmla="*/ 716 h 4137"/>
              <a:gd name="T4" fmla="*/ 3219 w 3696"/>
              <a:gd name="T5" fmla="*/ 480 h 4137"/>
              <a:gd name="T6" fmla="*/ 2983 w 3696"/>
              <a:gd name="T7" fmla="*/ 480 h 4137"/>
              <a:gd name="T8" fmla="*/ 2811 w 3696"/>
              <a:gd name="T9" fmla="*/ 652 h 4137"/>
              <a:gd name="T10" fmla="*/ 342 w 3696"/>
              <a:gd name="T11" fmla="*/ 494 h 4137"/>
              <a:gd name="T12" fmla="*/ 281 w 3696"/>
              <a:gd name="T13" fmla="*/ 616 h 4137"/>
              <a:gd name="T14" fmla="*/ 357 w 3696"/>
              <a:gd name="T15" fmla="*/ 728 h 4137"/>
              <a:gd name="T16" fmla="*/ 737 w 3696"/>
              <a:gd name="T17" fmla="*/ 1005 h 4137"/>
              <a:gd name="T18" fmla="*/ 1072 w 3696"/>
              <a:gd name="T19" fmla="*/ 1546 h 4137"/>
              <a:gd name="T20" fmla="*/ 1173 w 3696"/>
              <a:gd name="T21" fmla="*/ 1647 h 4137"/>
              <a:gd name="T22" fmla="*/ 1591 w 3696"/>
              <a:gd name="T23" fmla="*/ 1871 h 4137"/>
              <a:gd name="T24" fmla="*/ 187 w 3696"/>
              <a:gd name="T25" fmla="*/ 3273 h 4137"/>
              <a:gd name="T26" fmla="*/ 187 w 3696"/>
              <a:gd name="T27" fmla="*/ 3951 h 4137"/>
              <a:gd name="T28" fmla="*/ 865 w 3696"/>
              <a:gd name="T29" fmla="*/ 3951 h 4137"/>
              <a:gd name="T30" fmla="*/ 1032 w 3696"/>
              <a:gd name="T31" fmla="*/ 3783 h 4137"/>
              <a:gd name="T32" fmla="*/ 1032 w 3696"/>
              <a:gd name="T33" fmla="*/ 3548 h 4137"/>
              <a:gd name="T34" fmla="*/ 796 w 3696"/>
              <a:gd name="T35" fmla="*/ 3548 h 4137"/>
              <a:gd name="T36" fmla="*/ 629 w 3696"/>
              <a:gd name="T37" fmla="*/ 3715 h 4137"/>
              <a:gd name="T38" fmla="*/ 423 w 3696"/>
              <a:gd name="T39" fmla="*/ 3715 h 4137"/>
              <a:gd name="T40" fmla="*/ 423 w 3696"/>
              <a:gd name="T41" fmla="*/ 3509 h 4137"/>
              <a:gd name="T42" fmla="*/ 1826 w 3696"/>
              <a:gd name="T43" fmla="*/ 2107 h 4137"/>
              <a:gd name="T44" fmla="*/ 2049 w 3696"/>
              <a:gd name="T45" fmla="*/ 2523 h 4137"/>
              <a:gd name="T46" fmla="*/ 2150 w 3696"/>
              <a:gd name="T47" fmla="*/ 2624 h 4137"/>
              <a:gd name="T48" fmla="*/ 2691 w 3696"/>
              <a:gd name="T49" fmla="*/ 2959 h 4137"/>
              <a:gd name="T50" fmla="*/ 2968 w 3696"/>
              <a:gd name="T51" fmla="*/ 3339 h 4137"/>
              <a:gd name="T52" fmla="*/ 3080 w 3696"/>
              <a:gd name="T53" fmla="*/ 3415 h 4137"/>
              <a:gd name="T54" fmla="*/ 3201 w 3696"/>
              <a:gd name="T55" fmla="*/ 3354 h 4137"/>
              <a:gd name="T56" fmla="*/ 3046 w 3696"/>
              <a:gd name="T57" fmla="*/ 888 h 4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96" h="4137">
                <a:moveTo>
                  <a:pt x="3046" y="888"/>
                </a:moveTo>
                <a:lnTo>
                  <a:pt x="3219" y="716"/>
                </a:lnTo>
                <a:cubicBezTo>
                  <a:pt x="3284" y="651"/>
                  <a:pt x="3284" y="545"/>
                  <a:pt x="3219" y="480"/>
                </a:cubicBezTo>
                <a:cubicBezTo>
                  <a:pt x="3154" y="415"/>
                  <a:pt x="3048" y="415"/>
                  <a:pt x="2983" y="480"/>
                </a:cubicBezTo>
                <a:lnTo>
                  <a:pt x="2811" y="652"/>
                </a:lnTo>
                <a:cubicBezTo>
                  <a:pt x="2108" y="52"/>
                  <a:pt x="1099" y="0"/>
                  <a:pt x="342" y="494"/>
                </a:cubicBezTo>
                <a:cubicBezTo>
                  <a:pt x="301" y="521"/>
                  <a:pt x="278" y="567"/>
                  <a:pt x="281" y="616"/>
                </a:cubicBezTo>
                <a:cubicBezTo>
                  <a:pt x="285" y="664"/>
                  <a:pt x="314" y="707"/>
                  <a:pt x="357" y="728"/>
                </a:cubicBezTo>
                <a:cubicBezTo>
                  <a:pt x="481" y="787"/>
                  <a:pt x="613" y="882"/>
                  <a:pt x="737" y="1005"/>
                </a:cubicBezTo>
                <a:cubicBezTo>
                  <a:pt x="916" y="1184"/>
                  <a:pt x="1035" y="1384"/>
                  <a:pt x="1072" y="1546"/>
                </a:cubicBezTo>
                <a:cubicBezTo>
                  <a:pt x="1083" y="1596"/>
                  <a:pt x="1122" y="1636"/>
                  <a:pt x="1173" y="1647"/>
                </a:cubicBezTo>
                <a:cubicBezTo>
                  <a:pt x="1298" y="1676"/>
                  <a:pt x="1447" y="1754"/>
                  <a:pt x="1591" y="1871"/>
                </a:cubicBezTo>
                <a:lnTo>
                  <a:pt x="187" y="3273"/>
                </a:lnTo>
                <a:cubicBezTo>
                  <a:pt x="0" y="3460"/>
                  <a:pt x="0" y="3763"/>
                  <a:pt x="187" y="3951"/>
                </a:cubicBezTo>
                <a:cubicBezTo>
                  <a:pt x="374" y="4137"/>
                  <a:pt x="678" y="4137"/>
                  <a:pt x="865" y="3951"/>
                </a:cubicBezTo>
                <a:lnTo>
                  <a:pt x="1032" y="3783"/>
                </a:lnTo>
                <a:cubicBezTo>
                  <a:pt x="1097" y="3718"/>
                  <a:pt x="1097" y="3613"/>
                  <a:pt x="1032" y="3548"/>
                </a:cubicBezTo>
                <a:cubicBezTo>
                  <a:pt x="967" y="3482"/>
                  <a:pt x="861" y="3482"/>
                  <a:pt x="796" y="3548"/>
                </a:cubicBezTo>
                <a:lnTo>
                  <a:pt x="629" y="3715"/>
                </a:lnTo>
                <a:cubicBezTo>
                  <a:pt x="572" y="3772"/>
                  <a:pt x="480" y="3772"/>
                  <a:pt x="423" y="3715"/>
                </a:cubicBezTo>
                <a:cubicBezTo>
                  <a:pt x="366" y="3658"/>
                  <a:pt x="366" y="3566"/>
                  <a:pt x="423" y="3509"/>
                </a:cubicBezTo>
                <a:lnTo>
                  <a:pt x="1826" y="2107"/>
                </a:lnTo>
                <a:cubicBezTo>
                  <a:pt x="1943" y="2251"/>
                  <a:pt x="2020" y="2398"/>
                  <a:pt x="2049" y="2523"/>
                </a:cubicBezTo>
                <a:cubicBezTo>
                  <a:pt x="2060" y="2574"/>
                  <a:pt x="2100" y="2613"/>
                  <a:pt x="2150" y="2624"/>
                </a:cubicBezTo>
                <a:cubicBezTo>
                  <a:pt x="2312" y="2661"/>
                  <a:pt x="2511" y="2780"/>
                  <a:pt x="2691" y="2959"/>
                </a:cubicBezTo>
                <a:cubicBezTo>
                  <a:pt x="2814" y="3083"/>
                  <a:pt x="2909" y="3215"/>
                  <a:pt x="2968" y="3339"/>
                </a:cubicBezTo>
                <a:cubicBezTo>
                  <a:pt x="2989" y="3382"/>
                  <a:pt x="3032" y="3411"/>
                  <a:pt x="3080" y="3415"/>
                </a:cubicBezTo>
                <a:cubicBezTo>
                  <a:pt x="3129" y="3418"/>
                  <a:pt x="3175" y="3395"/>
                  <a:pt x="3201" y="3354"/>
                </a:cubicBezTo>
                <a:cubicBezTo>
                  <a:pt x="3696" y="2599"/>
                  <a:pt x="3644" y="1591"/>
                  <a:pt x="3046" y="888"/>
                </a:cubicBezTo>
                <a:close/>
              </a:path>
            </a:pathLst>
          </a:custGeom>
          <a:solidFill>
            <a:srgbClr val="59595B"/>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pic>
        <p:nvPicPr>
          <p:cNvPr id="2" name="图片 1" descr="无背景logo"/>
          <p:cNvPicPr>
            <a:picLocks noChangeAspect="1"/>
          </p:cNvPicPr>
          <p:nvPr>
            <p:custDataLst>
              <p:tags r:id="rId8"/>
            </p:custDataLst>
          </p:nvPr>
        </p:nvPicPr>
        <p:blipFill>
          <a:blip r:embed="rId9"/>
          <a:stretch>
            <a:fillRect/>
          </a:stretch>
        </p:blipFill>
        <p:spPr>
          <a:xfrm>
            <a:off x="10072370" y="76200"/>
            <a:ext cx="1689735" cy="858520"/>
          </a:xfrm>
          <a:prstGeom prst="rect">
            <a:avLst/>
          </a:prstGeom>
        </p:spPr>
      </p:pic>
      <p:sp>
        <p:nvSpPr>
          <p:cNvPr id="3" name="文本框 2"/>
          <p:cNvSpPr txBox="1"/>
          <p:nvPr/>
        </p:nvSpPr>
        <p:spPr>
          <a:xfrm>
            <a:off x="7273925" y="2877820"/>
            <a:ext cx="4163060" cy="2014855"/>
          </a:xfrm>
          <a:prstGeom prst="rect">
            <a:avLst/>
          </a:prstGeom>
          <a:noFill/>
        </p:spPr>
        <p:txBody>
          <a:bodyPr wrap="square" rtlCol="0" anchor="t">
            <a:noAutofit/>
          </a:bodyPr>
          <a:p>
            <a:r>
              <a:rPr lang="zh-CN" altLang="en-US" sz="1400"/>
              <a:t>2253744林觉凯(40%)：</a:t>
            </a:r>
            <a:r>
              <a:rPr lang="en-US" altLang="zh-CN" sz="1400"/>
              <a:t>jklin7918@gmail.com</a:t>
            </a:r>
            <a:endParaRPr lang="zh-CN" altLang="en-US" sz="1400"/>
          </a:p>
          <a:p>
            <a:pPr indent="457200"/>
            <a:r>
              <a:rPr lang="zh-CN" altLang="en-US" sz="1400"/>
              <a:t>引言、RISC-V指令集设计和总结部分及其PPT</a:t>
            </a:r>
            <a:endParaRPr lang="zh-CN" altLang="en-US" sz="1400"/>
          </a:p>
          <a:p>
            <a:endParaRPr lang="zh-CN" altLang="en-US" sz="1400"/>
          </a:p>
          <a:p>
            <a:r>
              <a:rPr lang="zh-CN" altLang="en-US" sz="1400"/>
              <a:t>2253909张宏晔(30%)：zhy454@tongji.edu.cn</a:t>
            </a:r>
            <a:endParaRPr lang="zh-CN" altLang="en-US" sz="1400"/>
          </a:p>
          <a:p>
            <a:pPr indent="457200"/>
            <a:r>
              <a:rPr lang="zh-CN" altLang="en-US" sz="1400"/>
              <a:t>RISC-V的架构设计及其PPT</a:t>
            </a:r>
            <a:endParaRPr lang="zh-CN" altLang="en-US" sz="1400"/>
          </a:p>
          <a:p>
            <a:endParaRPr lang="zh-CN" altLang="en-US" sz="1400"/>
          </a:p>
          <a:p>
            <a:r>
              <a:rPr lang="zh-CN" altLang="en-US" sz="1400"/>
              <a:t>2253922丁宇轩(30%)：2253922@tongji.edu.cn</a:t>
            </a:r>
            <a:endParaRPr lang="zh-CN" altLang="en-US" sz="1400"/>
          </a:p>
          <a:p>
            <a:pPr indent="457200"/>
            <a:r>
              <a:rPr lang="zh-CN" altLang="en-US" sz="1400"/>
              <a:t>RISC-V性能分析与优化及其PPT</a:t>
            </a:r>
            <a:endParaRPr lang="zh-CN" altLang="en-US" sz="140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Yuki\Desktop\ppt\图片素材\27.png27"/>
          <p:cNvPicPr>
            <a:picLocks noChangeAspect="1"/>
          </p:cNvPicPr>
          <p:nvPr/>
        </p:nvPicPr>
        <p:blipFill>
          <a:blip r:embed="rId1"/>
          <a:srcRect l="24372" r="24372"/>
          <a:stretch>
            <a:fillRect/>
          </a:stretch>
        </p:blipFill>
        <p:spPr>
          <a:xfrm>
            <a:off x="0" y="0"/>
            <a:ext cx="6248400" cy="6855882"/>
          </a:xfrm>
          <a:prstGeom prst="rect">
            <a:avLst/>
          </a:prstGeom>
        </p:spPr>
      </p:pic>
      <p:sp>
        <p:nvSpPr>
          <p:cNvPr id="3" name="任意多边形: 形状 21"/>
          <p:cNvSpPr/>
          <p:nvPr/>
        </p:nvSpPr>
        <p:spPr>
          <a:xfrm>
            <a:off x="4582757" y="1568824"/>
            <a:ext cx="7254274" cy="3582296"/>
          </a:xfrm>
          <a:custGeom>
            <a:avLst/>
            <a:gdLst>
              <a:gd name="connsiteX0" fmla="*/ 0 w 7254274"/>
              <a:gd name="connsiteY0" fmla="*/ 0 h 3582296"/>
              <a:gd name="connsiteX1" fmla="*/ 7254274 w 7254274"/>
              <a:gd name="connsiteY1" fmla="*/ 0 h 3582296"/>
              <a:gd name="connsiteX2" fmla="*/ 7254274 w 7254274"/>
              <a:gd name="connsiteY2" fmla="*/ 3582296 h 3582296"/>
              <a:gd name="connsiteX3" fmla="*/ 0 w 7254274"/>
              <a:gd name="connsiteY3" fmla="*/ 3582296 h 3582296"/>
              <a:gd name="connsiteX4" fmla="*/ 0 w 7254274"/>
              <a:gd name="connsiteY4" fmla="*/ 2630245 h 3582296"/>
              <a:gd name="connsiteX5" fmla="*/ 60505 w 7254274"/>
              <a:gd name="connsiteY5" fmla="*/ 2630245 h 3582296"/>
              <a:gd name="connsiteX6" fmla="*/ 60505 w 7254274"/>
              <a:gd name="connsiteY6" fmla="*/ 3521791 h 3582296"/>
              <a:gd name="connsiteX7" fmla="*/ 7193769 w 7254274"/>
              <a:gd name="connsiteY7" fmla="*/ 3521791 h 3582296"/>
              <a:gd name="connsiteX8" fmla="*/ 7193769 w 7254274"/>
              <a:gd name="connsiteY8" fmla="*/ 60505 h 3582296"/>
              <a:gd name="connsiteX9" fmla="*/ 60505 w 7254274"/>
              <a:gd name="connsiteY9" fmla="*/ 60505 h 3582296"/>
              <a:gd name="connsiteX10" fmla="*/ 60505 w 7254274"/>
              <a:gd name="connsiteY10" fmla="*/ 952052 h 3582296"/>
              <a:gd name="connsiteX11" fmla="*/ 0 w 7254274"/>
              <a:gd name="connsiteY11" fmla="*/ 952052 h 358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54274" h="3582296">
                <a:moveTo>
                  <a:pt x="0" y="0"/>
                </a:moveTo>
                <a:lnTo>
                  <a:pt x="7254274" y="0"/>
                </a:lnTo>
                <a:lnTo>
                  <a:pt x="7254274" y="3582296"/>
                </a:lnTo>
                <a:lnTo>
                  <a:pt x="0" y="3582296"/>
                </a:lnTo>
                <a:lnTo>
                  <a:pt x="0" y="2630245"/>
                </a:lnTo>
                <a:lnTo>
                  <a:pt x="60505" y="2630245"/>
                </a:lnTo>
                <a:lnTo>
                  <a:pt x="60505" y="3521791"/>
                </a:lnTo>
                <a:lnTo>
                  <a:pt x="7193769" y="3521791"/>
                </a:lnTo>
                <a:lnTo>
                  <a:pt x="7193769" y="60505"/>
                </a:lnTo>
                <a:lnTo>
                  <a:pt x="60505" y="60505"/>
                </a:lnTo>
                <a:lnTo>
                  <a:pt x="60505" y="952052"/>
                </a:lnTo>
                <a:lnTo>
                  <a:pt x="0" y="95205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7764145" y="1978660"/>
            <a:ext cx="2732405" cy="903605"/>
          </a:xfrm>
          <a:prstGeom prst="rect">
            <a:avLst/>
          </a:prstGeom>
          <a:noFill/>
        </p:spPr>
        <p:txBody>
          <a:bodyPr wrap="square" rtlCol="0">
            <a:spAutoFit/>
          </a:bodyPr>
          <a:lstStyle/>
          <a:p>
            <a:pPr>
              <a:lnSpc>
                <a:spcPct val="120000"/>
              </a:lnSpc>
            </a:pPr>
            <a:r>
              <a:rPr lang="zh-CN" sz="4400" b="1" spc="100">
                <a:solidFill>
                  <a:srgbClr val="988563"/>
                </a:solidFill>
                <a:latin typeface="微软雅黑 Light" panose="020B0502040204020203" pitchFamily="34" charset="-122"/>
                <a:ea typeface="微软雅黑 Light" panose="020B0502040204020203" pitchFamily="34" charset="-122"/>
              </a:rPr>
              <a:t>感谢聆听</a:t>
            </a:r>
            <a:endParaRPr lang="zh-CN" sz="4400" b="1" spc="100" dirty="0">
              <a:solidFill>
                <a:srgbClr val="988563"/>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8279130" y="2882265"/>
            <a:ext cx="1642745" cy="460375"/>
          </a:xfrm>
          <a:prstGeom prst="rect">
            <a:avLst/>
          </a:prstGeom>
          <a:noFill/>
          <a:ln>
            <a:noFill/>
          </a:ln>
        </p:spPr>
        <p:txBody>
          <a:bodyPr wrap="square" rtlCol="0">
            <a:spAutoFit/>
          </a:bodyPr>
          <a:lstStyle/>
          <a:p>
            <a:r>
              <a:rPr lang="en-US" altLang="zh-CN" sz="2400" dirty="0">
                <a:solidFill>
                  <a:srgbClr val="333740"/>
                </a:solidFill>
                <a:latin typeface="微软雅黑 Light" panose="020B0502040204020203" pitchFamily="34" charset="-122"/>
                <a:ea typeface="微软雅黑 Light" panose="020B0502040204020203" pitchFamily="34" charset="-122"/>
              </a:rPr>
              <a:t>THANKS</a:t>
            </a:r>
            <a:endParaRPr lang="en-US" altLang="zh-CN" sz="2400" dirty="0">
              <a:solidFill>
                <a:srgbClr val="333740"/>
              </a:solidFill>
              <a:latin typeface="微软雅黑 Light" panose="020B0502040204020203" pitchFamily="34" charset="-122"/>
              <a:ea typeface="微软雅黑 Light" panose="020B0502040204020203" pitchFamily="34" charset="-122"/>
            </a:endParaRPr>
          </a:p>
        </p:txBody>
      </p:sp>
      <p:sp>
        <p:nvSpPr>
          <p:cNvPr id="7" name="矩形 6"/>
          <p:cNvSpPr/>
          <p:nvPr/>
        </p:nvSpPr>
        <p:spPr>
          <a:xfrm>
            <a:off x="2337719" y="2617108"/>
            <a:ext cx="2887449" cy="1198880"/>
          </a:xfrm>
          <a:prstGeom prst="rect">
            <a:avLst/>
          </a:prstGeom>
        </p:spPr>
        <p:txBody>
          <a:bodyPr wrap="square">
            <a:spAutoFit/>
          </a:bodyPr>
          <a:lstStyle/>
          <a:p>
            <a:pPr algn="r"/>
            <a:r>
              <a:rPr lang="en-US" altLang="zh-CN" sz="3600" b="1" dirty="0">
                <a:solidFill>
                  <a:schemeClr val="bg1"/>
                </a:solidFill>
                <a:latin typeface="Century Gothic" panose="020B0502020202020204" pitchFamily="34" charset="0"/>
              </a:rPr>
              <a:t>TONGJI</a:t>
            </a:r>
            <a:endParaRPr lang="en-US" altLang="zh-CN" sz="3600" b="1" dirty="0">
              <a:solidFill>
                <a:schemeClr val="bg1"/>
              </a:solidFill>
              <a:latin typeface="Century Gothic" panose="020B0502020202020204" pitchFamily="34" charset="0"/>
            </a:endParaRPr>
          </a:p>
          <a:p>
            <a:pPr algn="r"/>
            <a:r>
              <a:rPr lang="en-US" altLang="zh-CN" sz="3600" b="1" dirty="0">
                <a:solidFill>
                  <a:schemeClr val="bg1"/>
                </a:solidFill>
                <a:latin typeface="Century Gothic" panose="020B0502020202020204" pitchFamily="34" charset="0"/>
              </a:rPr>
              <a:t>UNIVERSITY</a:t>
            </a:r>
            <a:endParaRPr lang="en-US" altLang="zh-CN" sz="3600" b="1" dirty="0">
              <a:solidFill>
                <a:schemeClr val="bg1"/>
              </a:solidFill>
              <a:latin typeface="Century Gothic" panose="020B0502020202020204" pitchFamily="34" charset="0"/>
            </a:endParaRPr>
          </a:p>
        </p:txBody>
      </p:sp>
      <p:pic>
        <p:nvPicPr>
          <p:cNvPr id="10" name="图片 9" descr="无背景logo"/>
          <p:cNvPicPr>
            <a:picLocks noChangeAspect="1"/>
          </p:cNvPicPr>
          <p:nvPr/>
        </p:nvPicPr>
        <p:blipFill>
          <a:blip r:embed="rId2"/>
          <a:stretch>
            <a:fillRect/>
          </a:stretch>
        </p:blipFill>
        <p:spPr>
          <a:xfrm>
            <a:off x="10072370" y="76200"/>
            <a:ext cx="1689735" cy="858520"/>
          </a:xfrm>
          <a:prstGeom prst="rect">
            <a:avLst/>
          </a:prstGeom>
        </p:spPr>
      </p:pic>
      <p:sp>
        <p:nvSpPr>
          <p:cNvPr id="5" name="文本框 4"/>
          <p:cNvSpPr txBox="1"/>
          <p:nvPr/>
        </p:nvSpPr>
        <p:spPr>
          <a:xfrm>
            <a:off x="7981315" y="3503295"/>
            <a:ext cx="2186305" cy="1281430"/>
          </a:xfrm>
          <a:prstGeom prst="rect">
            <a:avLst/>
          </a:prstGeom>
          <a:noFill/>
          <a:ln>
            <a:noFill/>
          </a:ln>
        </p:spPr>
        <p:txBody>
          <a:bodyPr wrap="square" rtlCol="0">
            <a:spAutoFit/>
          </a:bodyPr>
          <a:p>
            <a:pPr indent="457200" fontAlgn="auto">
              <a:lnSpc>
                <a:spcPts val="2320"/>
              </a:lnSpc>
            </a:pPr>
            <a:r>
              <a:rPr lang="en-US" altLang="zh-CN" sz="1600" dirty="0">
                <a:solidFill>
                  <a:srgbClr val="333740"/>
                </a:solidFill>
                <a:latin typeface="微软雅黑 Light" panose="020B0502040204020203" pitchFamily="34" charset="-122"/>
                <a:ea typeface="微软雅黑 Light" panose="020B0502040204020203" pitchFamily="34" charset="-122"/>
              </a:rPr>
              <a:t>   </a:t>
            </a:r>
            <a:r>
              <a:rPr lang="zh-CN" altLang="en-US" sz="1600" dirty="0">
                <a:solidFill>
                  <a:srgbClr val="333740"/>
                </a:solidFill>
                <a:latin typeface="微软雅黑 Light" panose="020B0502040204020203" pitchFamily="34" charset="-122"/>
                <a:ea typeface="微软雅黑 Light" panose="020B0502040204020203" pitchFamily="34" charset="-122"/>
              </a:rPr>
              <a:t>第</a:t>
            </a:r>
            <a:r>
              <a:rPr lang="en-US" altLang="zh-CN" sz="1600" dirty="0">
                <a:solidFill>
                  <a:srgbClr val="333740"/>
                </a:solidFill>
                <a:latin typeface="微软雅黑 Light" panose="020B0502040204020203" pitchFamily="34" charset="-122"/>
                <a:ea typeface="微软雅黑 Light" panose="020B0502040204020203" pitchFamily="34" charset="-122"/>
              </a:rPr>
              <a:t>12</a:t>
            </a:r>
            <a:r>
              <a:rPr lang="zh-CN" altLang="en-US" sz="1600" dirty="0">
                <a:solidFill>
                  <a:srgbClr val="333740"/>
                </a:solidFill>
                <a:latin typeface="微软雅黑 Light" panose="020B0502040204020203" pitchFamily="34" charset="-122"/>
                <a:ea typeface="微软雅黑 Light" panose="020B0502040204020203" pitchFamily="34" charset="-122"/>
              </a:rPr>
              <a:t>组</a:t>
            </a:r>
            <a:endParaRPr lang="en-US" altLang="zh-CN" sz="1600" dirty="0">
              <a:solidFill>
                <a:srgbClr val="333740"/>
              </a:solidFill>
              <a:latin typeface="微软雅黑 Light" panose="020B0502040204020203" pitchFamily="34" charset="-122"/>
              <a:ea typeface="微软雅黑 Light" panose="020B0502040204020203" pitchFamily="34" charset="-122"/>
            </a:endParaRPr>
          </a:p>
          <a:p>
            <a:pPr fontAlgn="auto">
              <a:lnSpc>
                <a:spcPts val="2320"/>
              </a:lnSpc>
            </a:pPr>
            <a:r>
              <a:rPr lang="en-US" altLang="zh-CN" sz="1600" dirty="0">
                <a:solidFill>
                  <a:srgbClr val="333740"/>
                </a:solidFill>
                <a:latin typeface="微软雅黑 Light" panose="020B0502040204020203" pitchFamily="34" charset="-122"/>
                <a:ea typeface="微软雅黑 Light" panose="020B0502040204020203" pitchFamily="34" charset="-122"/>
              </a:rPr>
              <a:t> 2253744   </a:t>
            </a:r>
            <a:r>
              <a:rPr lang="zh-CN" altLang="en-US" sz="1600" dirty="0">
                <a:solidFill>
                  <a:srgbClr val="333740"/>
                </a:solidFill>
                <a:latin typeface="微软雅黑 Light" panose="020B0502040204020203" pitchFamily="34" charset="-122"/>
                <a:ea typeface="微软雅黑 Light" panose="020B0502040204020203" pitchFamily="34" charset="-122"/>
              </a:rPr>
              <a:t>林觉凯</a:t>
            </a:r>
            <a:endParaRPr lang="zh-CN" altLang="en-US" sz="1600" dirty="0">
              <a:solidFill>
                <a:srgbClr val="333740"/>
              </a:solidFill>
              <a:latin typeface="微软雅黑 Light" panose="020B0502040204020203" pitchFamily="34" charset="-122"/>
              <a:ea typeface="微软雅黑 Light" panose="020B0502040204020203" pitchFamily="34" charset="-122"/>
            </a:endParaRPr>
          </a:p>
          <a:p>
            <a:pPr fontAlgn="auto">
              <a:lnSpc>
                <a:spcPts val="2320"/>
              </a:lnSpc>
            </a:pPr>
            <a:r>
              <a:rPr lang="en-US" altLang="zh-CN" sz="1600" dirty="0">
                <a:solidFill>
                  <a:srgbClr val="333740"/>
                </a:solidFill>
                <a:latin typeface="微软雅黑 Light" panose="020B0502040204020203" pitchFamily="34" charset="-122"/>
                <a:ea typeface="微软雅黑 Light" panose="020B0502040204020203" pitchFamily="34" charset="-122"/>
              </a:rPr>
              <a:t> 2253909   </a:t>
            </a:r>
            <a:r>
              <a:rPr lang="zh-CN" altLang="en-US" sz="1600" dirty="0">
                <a:solidFill>
                  <a:srgbClr val="333740"/>
                </a:solidFill>
                <a:latin typeface="微软雅黑 Light" panose="020B0502040204020203" pitchFamily="34" charset="-122"/>
                <a:ea typeface="微软雅黑 Light" panose="020B0502040204020203" pitchFamily="34" charset="-122"/>
              </a:rPr>
              <a:t>张宏</a:t>
            </a:r>
            <a:r>
              <a:rPr lang="zh-CN" altLang="en-US" sz="1600" dirty="0">
                <a:solidFill>
                  <a:srgbClr val="333740"/>
                </a:solidFill>
                <a:latin typeface="微软雅黑 Light" panose="020B0502040204020203" pitchFamily="34" charset="-122"/>
                <a:ea typeface="微软雅黑 Light" panose="020B0502040204020203" pitchFamily="34" charset="-122"/>
              </a:rPr>
              <a:t>晔</a:t>
            </a:r>
            <a:endParaRPr lang="zh-CN" altLang="en-US" sz="1600" dirty="0">
              <a:solidFill>
                <a:srgbClr val="333740"/>
              </a:solidFill>
              <a:latin typeface="微软雅黑 Light" panose="020B0502040204020203" pitchFamily="34" charset="-122"/>
              <a:ea typeface="微软雅黑 Light" panose="020B0502040204020203" pitchFamily="34" charset="-122"/>
            </a:endParaRPr>
          </a:p>
          <a:p>
            <a:pPr fontAlgn="auto">
              <a:lnSpc>
                <a:spcPts val="2320"/>
              </a:lnSpc>
            </a:pPr>
            <a:r>
              <a:rPr lang="en-US" altLang="zh-CN" sz="1600" dirty="0">
                <a:solidFill>
                  <a:srgbClr val="333740"/>
                </a:solidFill>
                <a:latin typeface="微软雅黑 Light" panose="020B0502040204020203" pitchFamily="34" charset="-122"/>
                <a:ea typeface="微软雅黑 Light" panose="020B0502040204020203" pitchFamily="34" charset="-122"/>
              </a:rPr>
              <a:t> 2253922   </a:t>
            </a:r>
            <a:r>
              <a:rPr lang="zh-CN" altLang="en-US" sz="1600" dirty="0">
                <a:solidFill>
                  <a:srgbClr val="333740"/>
                </a:solidFill>
                <a:latin typeface="微软雅黑 Light" panose="020B0502040204020203" pitchFamily="34" charset="-122"/>
                <a:ea typeface="微软雅黑 Light" panose="020B0502040204020203" pitchFamily="34" charset="-122"/>
              </a:rPr>
              <a:t>丁宇</a:t>
            </a:r>
            <a:r>
              <a:rPr lang="zh-CN" altLang="en-US" sz="1600" dirty="0">
                <a:solidFill>
                  <a:srgbClr val="333740"/>
                </a:solidFill>
                <a:latin typeface="微软雅黑 Light" panose="020B0502040204020203" pitchFamily="34" charset="-122"/>
                <a:ea typeface="微软雅黑 Light" panose="020B0502040204020203" pitchFamily="34" charset="-122"/>
              </a:rPr>
              <a:t>轩</a:t>
            </a:r>
            <a:endParaRPr lang="zh-CN" altLang="en-US" sz="1600" dirty="0">
              <a:solidFill>
                <a:srgbClr val="333740"/>
              </a:solidFill>
              <a:latin typeface="微软雅黑 Light" panose="020B0502040204020203" pitchFamily="34" charset="-122"/>
              <a:ea typeface="微软雅黑 Light" panose="020B0502040204020203" pitchFamily="34"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C:\Users\Yuki\Desktop\ppt\图片素材\31.png31"/>
          <p:cNvPicPr>
            <a:picLocks noChangeAspect="1"/>
          </p:cNvPicPr>
          <p:nvPr/>
        </p:nvPicPr>
        <p:blipFill rotWithShape="1">
          <a:blip r:embed="rId1"/>
          <a:srcRect l="17158" r="17158"/>
          <a:stretch>
            <a:fillRect/>
          </a:stretch>
        </p:blipFill>
        <p:spPr>
          <a:xfrm>
            <a:off x="1013968" y="1792941"/>
            <a:ext cx="4923503" cy="4215053"/>
          </a:xfrm>
          <a:prstGeom prst="rect">
            <a:avLst/>
          </a:prstGeom>
        </p:spPr>
      </p:pic>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34035"/>
          </a:xfrm>
          <a:prstGeom prst="rect">
            <a:avLst/>
          </a:prstGeom>
          <a:noFill/>
        </p:spPr>
        <p:txBody>
          <a:bodyPr wrap="square" rtlCol="0">
            <a:spAutoFit/>
          </a:bodyPr>
          <a:lstStyle/>
          <a:p>
            <a:pPr>
              <a:lnSpc>
                <a:spcPct val="120000"/>
              </a:lnSpc>
            </a:pPr>
            <a:r>
              <a:rPr lang="zh-CN" sz="2400" spc="100">
                <a:solidFill>
                  <a:srgbClr val="988563"/>
                </a:solidFill>
                <a:latin typeface="微软雅黑 Light" panose="020B0502040204020203" pitchFamily="34" charset="-122"/>
                <a:ea typeface="微软雅黑 Light" panose="020B0502040204020203" pitchFamily="34" charset="-122"/>
                <a:sym typeface="+mn-ea"/>
              </a:rPr>
              <a:t>引言</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170493" y="578048"/>
            <a:ext cx="4028790" cy="306705"/>
          </a:xfrm>
          <a:prstGeom prst="rect">
            <a:avLst/>
          </a:prstGeom>
          <a:noFill/>
        </p:spPr>
        <p:txBody>
          <a:bodyPr wrap="square" rtlCol="0">
            <a:spAutoFit/>
          </a:bodyPr>
          <a:lstStyle/>
          <a:p>
            <a:pPr algn="dist"/>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RISC-V</a:t>
            </a:r>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简介</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				</a:t>
            </a:r>
            <a:endPar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sp>
        <p:nvSpPr>
          <p:cNvPr id="10" name="矩形 9"/>
          <p:cNvSpPr/>
          <p:nvPr/>
        </p:nvSpPr>
        <p:spPr>
          <a:xfrm>
            <a:off x="5937471" y="1932368"/>
            <a:ext cx="5597013" cy="4225413"/>
          </a:xfrm>
          <a:prstGeom prst="rect">
            <a:avLst/>
          </a:prstGeom>
          <a:solidFill>
            <a:schemeClr val="bg1"/>
          </a:solidFill>
          <a:ln>
            <a:noFill/>
          </a:ln>
          <a:effectLst>
            <a:outerShdw blurRad="2540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1" name="文本框 10"/>
          <p:cNvSpPr txBox="1"/>
          <p:nvPr/>
        </p:nvSpPr>
        <p:spPr>
          <a:xfrm>
            <a:off x="6375962" y="2376524"/>
            <a:ext cx="2874439" cy="46037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r>
              <a:rPr lang="zh-CN" altLang="en-US" sz="2000" b="0" dirty="0">
                <a:solidFill>
                  <a:srgbClr val="2F3032"/>
                </a:solidFill>
                <a:latin typeface="微软雅黑 Light" panose="020B0502040204020203" pitchFamily="34" charset="-122"/>
                <a:ea typeface="微软雅黑 Light" panose="020B0502040204020203" pitchFamily="34" charset="-122"/>
              </a:rPr>
              <a:t>ARM和X86架构</a:t>
            </a:r>
            <a:endParaRPr lang="zh-CN" altLang="en-US" sz="2000" b="0" dirty="0">
              <a:solidFill>
                <a:srgbClr val="2F3032"/>
              </a:solidFill>
              <a:latin typeface="微软雅黑 Light" panose="020B0502040204020203" pitchFamily="34" charset="-122"/>
              <a:ea typeface="微软雅黑 Light" panose="020B0502040204020203" pitchFamily="34" charset="-122"/>
            </a:endParaRPr>
          </a:p>
        </p:txBody>
      </p:sp>
      <p:sp>
        <p:nvSpPr>
          <p:cNvPr id="12" name="矩形 11"/>
          <p:cNvSpPr/>
          <p:nvPr/>
        </p:nvSpPr>
        <p:spPr>
          <a:xfrm>
            <a:off x="6375962" y="2920622"/>
            <a:ext cx="4648457" cy="751205"/>
          </a:xfrm>
          <a:prstGeom prst="rect">
            <a:avLst/>
          </a:prstGeom>
        </p:spPr>
        <p:txBody>
          <a:bodyPr wrap="square">
            <a:spAutoFit/>
          </a:bodyPr>
          <a:lstStyle/>
          <a:p>
            <a:pPr marL="171450" indent="-171450">
              <a:lnSpc>
                <a:spcPct val="130000"/>
              </a:lnSpc>
              <a:buFont typeface="Wingdings" panose="05000000000000000000" pitchFamily="2" charset="2"/>
              <a:buChar char="n"/>
            </a:pPr>
            <a:r>
              <a:rPr lang="zh-CN" altLang="en-US" sz="1100">
                <a:solidFill>
                  <a:schemeClr val="tx1">
                    <a:lumMod val="50000"/>
                    <a:lumOff val="50000"/>
                  </a:schemeClr>
                </a:solidFill>
                <a:latin typeface="微软雅黑 Light" panose="020B0502040204020203" pitchFamily="34" charset="-122"/>
                <a:ea typeface="微软雅黑 Light" panose="020B0502040204020203" pitchFamily="34" charset="-122"/>
              </a:rPr>
              <a:t>架构的复杂性(指令集复杂且庞大、高性能处理器复杂)、开发和使用成本较高、开放性与自由低(限制了开发者的自由和灵活性)和模块化和可扩展性</a:t>
            </a:r>
            <a:endParaRPr lang="zh-CN" altLang="en-US" sz="110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14" name="矩形: 圆角 11"/>
          <p:cNvSpPr/>
          <p:nvPr/>
        </p:nvSpPr>
        <p:spPr>
          <a:xfrm>
            <a:off x="6922135" y="3760470"/>
            <a:ext cx="3432810" cy="300355"/>
          </a:xfrm>
          <a:prstGeom prst="roundRect">
            <a:avLst>
              <a:gd name="adj" fmla="val 50000"/>
            </a:avLst>
          </a:prstGeom>
          <a:solidFill>
            <a:srgbClr val="988563"/>
          </a:solidFill>
          <a:ln>
            <a:noFill/>
          </a:ln>
          <a:effectLst>
            <a:outerShdw blurRad="88900" dist="381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1"/>
                </a:solidFill>
                <a:latin typeface="微软雅黑 Light" panose="020B0502040204020203" pitchFamily="34" charset="-122"/>
                <a:ea typeface="微软雅黑 Light" panose="020B0502040204020203" pitchFamily="34" charset="-122"/>
              </a:rPr>
              <a:t>需要一种开源、灵活和自由的指令集架构！</a:t>
            </a:r>
            <a:endParaRPr lang="zh-CN" altLang="en-US" sz="1200">
              <a:solidFill>
                <a:schemeClr val="bg1"/>
              </a:solidFill>
              <a:latin typeface="微软雅黑 Light" panose="020B0502040204020203" pitchFamily="34" charset="-122"/>
              <a:ea typeface="微软雅黑 Light" panose="020B0502040204020203" pitchFamily="34" charset="-122"/>
            </a:endParaRPr>
          </a:p>
        </p:txBody>
      </p:sp>
      <p:pic>
        <p:nvPicPr>
          <p:cNvPr id="2" name="图片 1" descr="无背景logo"/>
          <p:cNvPicPr>
            <a:picLocks noChangeAspect="1"/>
          </p:cNvPicPr>
          <p:nvPr>
            <p:custDataLst>
              <p:tags r:id="rId2"/>
            </p:custDataLst>
          </p:nvPr>
        </p:nvPicPr>
        <p:blipFill>
          <a:blip r:embed="rId3"/>
          <a:stretch>
            <a:fillRect/>
          </a:stretch>
        </p:blipFill>
        <p:spPr>
          <a:xfrm>
            <a:off x="10072370" y="76200"/>
            <a:ext cx="1689735" cy="858520"/>
          </a:xfrm>
          <a:prstGeom prst="rect">
            <a:avLst/>
          </a:prstGeom>
        </p:spPr>
      </p:pic>
      <p:sp>
        <p:nvSpPr>
          <p:cNvPr id="3" name="文本框 2"/>
          <p:cNvSpPr txBox="1"/>
          <p:nvPr/>
        </p:nvSpPr>
        <p:spPr>
          <a:xfrm>
            <a:off x="6375962" y="4281524"/>
            <a:ext cx="2874439" cy="46037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r>
              <a:rPr lang="en-US" altLang="zh-CN" sz="2000" b="0" dirty="0">
                <a:solidFill>
                  <a:srgbClr val="2F3032"/>
                </a:solidFill>
                <a:latin typeface="微软雅黑 Light" panose="020B0502040204020203" pitchFamily="34" charset="-122"/>
                <a:ea typeface="微软雅黑 Light" panose="020B0502040204020203" pitchFamily="34" charset="-122"/>
              </a:rPr>
              <a:t>RISC-V</a:t>
            </a:r>
            <a:r>
              <a:rPr lang="zh-CN" altLang="en-US" sz="2000" b="0" dirty="0">
                <a:solidFill>
                  <a:srgbClr val="2F3032"/>
                </a:solidFill>
                <a:latin typeface="微软雅黑 Light" panose="020B0502040204020203" pitchFamily="34" charset="-122"/>
                <a:ea typeface="微软雅黑 Light" panose="020B0502040204020203" pitchFamily="34" charset="-122"/>
              </a:rPr>
              <a:t>架构</a:t>
            </a:r>
            <a:endParaRPr lang="zh-CN" altLang="en-US" sz="2000" b="0" dirty="0">
              <a:solidFill>
                <a:srgbClr val="2F3032"/>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6375962" y="4844672"/>
            <a:ext cx="4648457" cy="530860"/>
          </a:xfrm>
          <a:prstGeom prst="rect">
            <a:avLst/>
          </a:prstGeom>
        </p:spPr>
        <p:txBody>
          <a:bodyPr wrap="square">
            <a:spAutoFit/>
          </a:bodyPr>
          <a:p>
            <a:pPr marL="171450" indent="-171450">
              <a:lnSpc>
                <a:spcPct val="130000"/>
              </a:lnSpc>
              <a:buFont typeface="Wingdings" panose="05000000000000000000" pitchFamily="2" charset="2"/>
              <a:buChar char="n"/>
            </a:pPr>
            <a:r>
              <a:rPr lang="zh-CN" altLang="en-US" sz="1100">
                <a:solidFill>
                  <a:schemeClr val="tx1">
                    <a:lumMod val="50000"/>
                    <a:lumOff val="50000"/>
                  </a:schemeClr>
                </a:solidFill>
                <a:latin typeface="微软雅黑 Light" panose="020B0502040204020203" pitchFamily="34" charset="-122"/>
                <a:ea typeface="微软雅黑 Light" panose="020B0502040204020203" pitchFamily="34" charset="-122"/>
              </a:rPr>
              <a:t>2010年，加州大学伯克利分校一个研究团队，经过三个多月的开发工作，发明出</a:t>
            </a:r>
            <a:r>
              <a:rPr lang="zh-CN" altLang="en-US" sz="1100">
                <a:solidFill>
                  <a:schemeClr val="tx1">
                    <a:lumMod val="50000"/>
                    <a:lumOff val="50000"/>
                  </a:schemeClr>
                </a:solidFill>
                <a:latin typeface="微软雅黑 Light" panose="020B0502040204020203" pitchFamily="34" charset="-122"/>
                <a:ea typeface="微软雅黑 Light" panose="020B0502040204020203" pitchFamily="34" charset="-122"/>
              </a:rPr>
              <a:t>了RISC-V指令集。</a:t>
            </a:r>
            <a:endParaRPr lang="zh-CN" altLang="en-US" sz="1100">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70493" y="142875"/>
            <a:ext cx="3782382" cy="534035"/>
          </a:xfrm>
          <a:prstGeom prst="rect">
            <a:avLst/>
          </a:prstGeom>
          <a:noFill/>
        </p:spPr>
        <p:txBody>
          <a:bodyPr wrap="square" rtlCol="0">
            <a:spAutoFit/>
          </a:bodyPr>
          <a:lstStyle/>
          <a:p>
            <a:pPr>
              <a:lnSpc>
                <a:spcPct val="120000"/>
              </a:lnSpc>
            </a:pPr>
            <a:r>
              <a:rPr lang="zh-CN" sz="2400" spc="100">
                <a:solidFill>
                  <a:srgbClr val="988563"/>
                </a:solidFill>
                <a:latin typeface="微软雅黑 Light" panose="020B0502040204020203" pitchFamily="34" charset="-122"/>
                <a:ea typeface="微软雅黑 Light" panose="020B0502040204020203" pitchFamily="34" charset="-122"/>
                <a:sym typeface="+mn-ea"/>
              </a:rPr>
              <a:t>引言</a:t>
            </a:r>
            <a:endPar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endParaRPr>
          </a:p>
        </p:txBody>
      </p:sp>
      <p:sp>
        <p:nvSpPr>
          <p:cNvPr id="8" name="文本框 7"/>
          <p:cNvSpPr txBox="1"/>
          <p:nvPr/>
        </p:nvSpPr>
        <p:spPr>
          <a:xfrm>
            <a:off x="170493" y="637103"/>
            <a:ext cx="4028790" cy="306705"/>
          </a:xfrm>
          <a:prstGeom prst="rect">
            <a:avLst/>
          </a:prstGeom>
          <a:noFill/>
        </p:spPr>
        <p:txBody>
          <a:bodyPr wrap="square" rtlCol="0">
            <a:spAutoFit/>
          </a:bodyPr>
          <a:lstStyle/>
          <a:p>
            <a:pPr algn="dist"/>
            <a:r>
              <a:rPr lang="zh-CN" altLang="en-US"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研究目的和意义</a:t>
            </a:r>
            <a:r>
              <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rPr>
              <a:t>  			</a:t>
            </a:r>
            <a:endPar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sym typeface="+mn-ea"/>
            </a:endParaRPr>
          </a:p>
        </p:txBody>
      </p:sp>
      <p:sp>
        <p:nvSpPr>
          <p:cNvPr id="10" name="箭头: 五边形 3"/>
          <p:cNvSpPr/>
          <p:nvPr>
            <p:custDataLst>
              <p:tags r:id="rId1"/>
            </p:custDataLst>
          </p:nvPr>
        </p:nvSpPr>
        <p:spPr>
          <a:xfrm>
            <a:off x="6951534" y="2177088"/>
            <a:ext cx="3072278" cy="1440370"/>
          </a:xfrm>
          <a:prstGeom prst="homePlate">
            <a:avLst>
              <a:gd name="adj" fmla="val 27128"/>
            </a:avLst>
          </a:prstGeom>
          <a:solidFill>
            <a:srgbClr val="D0C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五边形 4"/>
          <p:cNvSpPr/>
          <p:nvPr>
            <p:custDataLst>
              <p:tags r:id="rId2"/>
            </p:custDataLst>
          </p:nvPr>
        </p:nvSpPr>
        <p:spPr>
          <a:xfrm>
            <a:off x="4340657" y="2177088"/>
            <a:ext cx="3072278" cy="1440370"/>
          </a:xfrm>
          <a:prstGeom prst="homePlate">
            <a:avLst>
              <a:gd name="adj" fmla="val 27128"/>
            </a:avLst>
          </a:prstGeom>
          <a:solidFill>
            <a:srgbClr val="B8A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五边形 5"/>
          <p:cNvSpPr/>
          <p:nvPr>
            <p:custDataLst>
              <p:tags r:id="rId3"/>
            </p:custDataLst>
          </p:nvPr>
        </p:nvSpPr>
        <p:spPr>
          <a:xfrm>
            <a:off x="2077085" y="2177088"/>
            <a:ext cx="2724973" cy="1440370"/>
          </a:xfrm>
          <a:prstGeom prst="homePlate">
            <a:avLst>
              <a:gd name="adj" fmla="val 27128"/>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custDataLst>
              <p:tags r:id="rId4"/>
            </p:custDataLst>
          </p:nvPr>
        </p:nvSpPr>
        <p:spPr>
          <a:xfrm>
            <a:off x="2415570" y="2578522"/>
            <a:ext cx="1870473" cy="521970"/>
          </a:xfrm>
          <a:prstGeom prst="rect">
            <a:avLst/>
          </a:prstGeom>
          <a:noFill/>
        </p:spPr>
        <p:txBody>
          <a:bodyPr wrap="square" rtlCol="0">
            <a:spAutoFit/>
          </a:bodyPr>
          <a:lstStyle/>
          <a:p>
            <a:pPr algn="ctr"/>
            <a:r>
              <a:rPr lang="zh-CN" altLang="en-US" sz="1400">
                <a:solidFill>
                  <a:schemeClr val="bg1"/>
                </a:solidFill>
                <a:latin typeface="汉仪大宋简" panose="02010609000101010101" pitchFamily="49" charset="-122"/>
                <a:ea typeface="汉仪大宋简" panose="02010609000101010101" pitchFamily="49" charset="-122"/>
              </a:rPr>
              <a:t>RISC-V处理器的指令集设计</a:t>
            </a:r>
            <a:endParaRPr lang="zh-CN" altLang="en-US" sz="1400">
              <a:solidFill>
                <a:schemeClr val="bg1"/>
              </a:solidFill>
              <a:latin typeface="汉仪大宋简" panose="02010609000101010101" pitchFamily="49" charset="-122"/>
              <a:ea typeface="汉仪大宋简" panose="02010609000101010101" pitchFamily="49" charset="-122"/>
            </a:endParaRPr>
          </a:p>
        </p:txBody>
      </p:sp>
      <p:sp>
        <p:nvSpPr>
          <p:cNvPr id="18" name="矩形 17"/>
          <p:cNvSpPr/>
          <p:nvPr>
            <p:custDataLst>
              <p:tags r:id="rId5"/>
            </p:custDataLst>
          </p:nvPr>
        </p:nvSpPr>
        <p:spPr>
          <a:xfrm>
            <a:off x="4868446" y="2526347"/>
            <a:ext cx="2261133" cy="737235"/>
          </a:xfrm>
          <a:prstGeom prst="rect">
            <a:avLst/>
          </a:prstGeom>
          <a:noFill/>
        </p:spPr>
        <p:txBody>
          <a:bodyPr wrap="square" rtlCol="0">
            <a:spAutoFit/>
          </a:bodyPr>
          <a:lstStyle/>
          <a:p>
            <a:pPr algn="ctr"/>
            <a:r>
              <a:rPr lang="zh-CN" altLang="en-US" sz="1400">
                <a:solidFill>
                  <a:schemeClr val="bg1"/>
                </a:solidFill>
                <a:latin typeface="汉仪大宋简" panose="02010609000101010101" pitchFamily="49" charset="-122"/>
                <a:ea typeface="汉仪大宋简" panose="02010609000101010101" pitchFamily="49" charset="-122"/>
              </a:rPr>
              <a:t>从微架构和多核和并行处理等多个方面介绍RISC-V的架构设计</a:t>
            </a:r>
            <a:endParaRPr lang="zh-CN" altLang="en-US" sz="1400">
              <a:solidFill>
                <a:schemeClr val="bg1"/>
              </a:solidFill>
              <a:latin typeface="汉仪大宋简" panose="02010609000101010101" pitchFamily="49" charset="-122"/>
              <a:ea typeface="汉仪大宋简" panose="02010609000101010101" pitchFamily="49" charset="-122"/>
            </a:endParaRPr>
          </a:p>
        </p:txBody>
      </p:sp>
      <p:sp>
        <p:nvSpPr>
          <p:cNvPr id="21" name="矩形 20"/>
          <p:cNvSpPr/>
          <p:nvPr>
            <p:custDataLst>
              <p:tags r:id="rId6"/>
            </p:custDataLst>
          </p:nvPr>
        </p:nvSpPr>
        <p:spPr>
          <a:xfrm>
            <a:off x="7626350" y="2402840"/>
            <a:ext cx="1870710" cy="953135"/>
          </a:xfrm>
          <a:prstGeom prst="rect">
            <a:avLst/>
          </a:prstGeom>
          <a:noFill/>
        </p:spPr>
        <p:txBody>
          <a:bodyPr wrap="square" rtlCol="0">
            <a:spAutoFit/>
          </a:bodyPr>
          <a:lstStyle/>
          <a:p>
            <a:pPr algn="ctr"/>
            <a:r>
              <a:rPr lang="zh-CN" altLang="en-US" sz="1400">
                <a:solidFill>
                  <a:schemeClr val="bg1"/>
                </a:solidFill>
                <a:latin typeface="汉仪大宋简" panose="02010609000101010101" pitchFamily="49" charset="-122"/>
                <a:ea typeface="汉仪大宋简" panose="02010609000101010101" pitchFamily="49" charset="-122"/>
              </a:rPr>
              <a:t>通过与ARM、X86等经典架构进行对比，对RISC-V处理器的性能做出分析</a:t>
            </a:r>
            <a:endParaRPr lang="zh-CN" altLang="en-US" sz="1400">
              <a:solidFill>
                <a:schemeClr val="bg1"/>
              </a:solidFill>
              <a:latin typeface="汉仪大宋简" panose="02010609000101010101" pitchFamily="49" charset="-122"/>
              <a:ea typeface="汉仪大宋简" panose="02010609000101010101" pitchFamily="49" charset="-122"/>
            </a:endParaRPr>
          </a:p>
        </p:txBody>
      </p:sp>
      <p:pic>
        <p:nvPicPr>
          <p:cNvPr id="2" name="图片 1" descr="无背景logo"/>
          <p:cNvPicPr>
            <a:picLocks noChangeAspect="1"/>
          </p:cNvPicPr>
          <p:nvPr>
            <p:custDataLst>
              <p:tags r:id="rId7"/>
            </p:custDataLst>
          </p:nvPr>
        </p:nvPicPr>
        <p:blipFill>
          <a:blip r:embed="rId8"/>
          <a:stretch>
            <a:fillRect/>
          </a:stretch>
        </p:blipFill>
        <p:spPr>
          <a:xfrm>
            <a:off x="10072370" y="76200"/>
            <a:ext cx="1689735" cy="858520"/>
          </a:xfrm>
          <a:prstGeom prst="rect">
            <a:avLst/>
          </a:prstGeom>
        </p:spPr>
      </p:pic>
      <p:sp>
        <p:nvSpPr>
          <p:cNvPr id="3" name="矩形: 圆角 11"/>
          <p:cNvSpPr/>
          <p:nvPr/>
        </p:nvSpPr>
        <p:spPr>
          <a:xfrm>
            <a:off x="1112520" y="4352290"/>
            <a:ext cx="10021570" cy="1021715"/>
          </a:xfrm>
          <a:prstGeom prst="roundRect">
            <a:avLst>
              <a:gd name="adj" fmla="val 50000"/>
            </a:avLst>
          </a:prstGeom>
          <a:solidFill>
            <a:srgbClr val="988563"/>
          </a:solidFill>
          <a:ln>
            <a:noFill/>
          </a:ln>
          <a:effectLst>
            <a:outerShdw blurRad="88900" dist="381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bg1"/>
                </a:solidFill>
                <a:latin typeface="微软雅黑 Light" panose="020B0502040204020203" pitchFamily="34" charset="-122"/>
                <a:ea typeface="微软雅黑 Light" panose="020B0502040204020203" pitchFamily="34" charset="-122"/>
              </a:rPr>
              <a:t>有助于我们理解当前一个完全开源的指令集架构，RISC-V的简洁和模块化设计使其易于我们初学者理解、实现和扩展。本次研究将巩固我们在书上学到的理论知识并且学会分工协作和互相学习</a:t>
            </a:r>
            <a:r>
              <a:rPr lang="zh-CN" altLang="en-US" sz="1200">
                <a:solidFill>
                  <a:schemeClr val="bg1"/>
                </a:solidFill>
                <a:latin typeface="微软雅黑 Light" panose="020B0502040204020203" pitchFamily="34" charset="-122"/>
                <a:ea typeface="微软雅黑 Light" panose="020B0502040204020203" pitchFamily="34" charset="-122"/>
              </a:rPr>
              <a:t>。</a:t>
            </a:r>
            <a:endParaRPr lang="zh-CN" altLang="en-US" sz="120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Users\Yuki\Desktop\ppt\图片素材\26.png26"/>
          <p:cNvPicPr>
            <a:picLocks noChangeAspect="1"/>
          </p:cNvPicPr>
          <p:nvPr/>
        </p:nvPicPr>
        <p:blipFill>
          <a:blip r:embed="rId1"/>
          <a:srcRect l="7806" r="7806"/>
          <a:stretch>
            <a:fillRect/>
          </a:stretch>
        </p:blipFill>
        <p:spPr>
          <a:xfrm>
            <a:off x="-1631315" y="0"/>
            <a:ext cx="10290674" cy="6858000"/>
          </a:xfrm>
          <a:prstGeom prst="rect">
            <a:avLst/>
          </a:prstGeom>
        </p:spPr>
      </p:pic>
      <p:sp>
        <p:nvSpPr>
          <p:cNvPr id="2" name="矩形 1"/>
          <p:cNvSpPr/>
          <p:nvPr/>
        </p:nvSpPr>
        <p:spPr>
          <a:xfrm>
            <a:off x="6895652" y="0"/>
            <a:ext cx="5296348"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379970" y="2429510"/>
            <a:ext cx="2242820" cy="141986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sz="3600" spc="100">
                <a:solidFill>
                  <a:schemeClr val="bg1"/>
                </a:solidFill>
                <a:latin typeface="微软雅黑 Light" panose="020B0502040204020203" pitchFamily="34" charset="-122"/>
                <a:ea typeface="微软雅黑 Light" panose="020B0502040204020203" pitchFamily="34" charset="-122"/>
                <a:sym typeface="+mn-ea"/>
              </a:rPr>
              <a:t>RISC-V指令集设计</a:t>
            </a:r>
            <a:endParaRPr lang="zh-CN" sz="3600" spc="100">
              <a:solidFill>
                <a:schemeClr val="bg1"/>
              </a:solidFill>
              <a:latin typeface="微软雅黑 Light" panose="020B0502040204020203" pitchFamily="34" charset="-122"/>
              <a:ea typeface="微软雅黑 Light" panose="020B0502040204020203" pitchFamily="34" charset="-122"/>
              <a:sym typeface="+mn-ea"/>
            </a:endParaRPr>
          </a:p>
        </p:txBody>
      </p:sp>
      <p:sp>
        <p:nvSpPr>
          <p:cNvPr id="5" name="文本框 4"/>
          <p:cNvSpPr txBox="1"/>
          <p:nvPr/>
        </p:nvSpPr>
        <p:spPr>
          <a:xfrm>
            <a:off x="7468311" y="4006289"/>
            <a:ext cx="3733089" cy="306705"/>
          </a:xfrm>
          <a:prstGeom prst="rect">
            <a:avLst/>
          </a:prstGeom>
          <a:solidFill>
            <a:schemeClr val="bg1"/>
          </a:solidFill>
        </p:spPr>
        <p:txBody>
          <a:bodyPr wrap="square" rtlCol="0">
            <a:spAutoFit/>
          </a:bodyPr>
          <a:lstStyle/>
          <a:p>
            <a:pPr algn="dist"/>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基础指令集</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rPr>
              <a:t>|</a:t>
            </a: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扩展指令集</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rPr>
              <a:t>|</a:t>
            </a: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特权</a:t>
            </a: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模式</a:t>
            </a:r>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6" name="箭头: 五边形 22"/>
          <p:cNvSpPr/>
          <p:nvPr/>
        </p:nvSpPr>
        <p:spPr>
          <a:xfrm flipH="1">
            <a:off x="10058398" y="5072669"/>
            <a:ext cx="2150358" cy="427208"/>
          </a:xfrm>
          <a:prstGeom prst="homePlate">
            <a:avLst>
              <a:gd name="adj" fmla="val 269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315410" y="5093932"/>
            <a:ext cx="1893346" cy="368300"/>
          </a:xfrm>
          <a:prstGeom prst="rect">
            <a:avLst/>
          </a:prstGeom>
          <a:noFill/>
        </p:spPr>
        <p:txBody>
          <a:bodyPr wrap="square" rtlCol="0">
            <a:spAutoFit/>
          </a:bodyPr>
          <a:lstStyle/>
          <a:p>
            <a:pPr algn="ctr"/>
            <a:r>
              <a:rPr lang="en-US" altLang="zh-CN" b="1" i="1" dirty="0">
                <a:solidFill>
                  <a:srgbClr val="988563"/>
                </a:solidFill>
                <a:latin typeface="Century Gothic" panose="020B0502020202020204" pitchFamily="34" charset="0"/>
              </a:rPr>
              <a:t>PART  TWO.</a:t>
            </a:r>
            <a:endParaRPr lang="zh-CN" altLang="en-US" b="1" i="1" dirty="0">
              <a:solidFill>
                <a:srgbClr val="988563"/>
              </a:solidFill>
              <a:latin typeface="Century Gothic" panose="020B0502020202020204" pitchFamily="34" charset="0"/>
            </a:endParaRPr>
          </a:p>
        </p:txBody>
      </p:sp>
      <p:sp>
        <p:nvSpPr>
          <p:cNvPr id="8" name="文本框 7"/>
          <p:cNvSpPr txBox="1"/>
          <p:nvPr/>
        </p:nvSpPr>
        <p:spPr>
          <a:xfrm>
            <a:off x="10089697" y="2324821"/>
            <a:ext cx="1893346" cy="1445260"/>
          </a:xfrm>
          <a:prstGeom prst="rect">
            <a:avLst/>
          </a:prstGeom>
          <a:noFill/>
        </p:spPr>
        <p:txBody>
          <a:bodyPr wrap="square" rtlCol="0">
            <a:spAutoFit/>
          </a:bodyPr>
          <a:lstStyle/>
          <a:p>
            <a:r>
              <a:rPr lang="en-US" altLang="zh-CN" sz="8800" b="1" i="1" dirty="0">
                <a:solidFill>
                  <a:schemeClr val="bg1"/>
                </a:solidFill>
                <a:latin typeface="Century Gothic" panose="020B0502020202020204" pitchFamily="34" charset="0"/>
              </a:rPr>
              <a:t>02</a:t>
            </a:r>
            <a:endParaRPr lang="zh-CN" altLang="en-US" sz="8800" b="1" i="1" dirty="0">
              <a:solidFill>
                <a:schemeClr val="bg1"/>
              </a:solidFill>
              <a:latin typeface="Century Gothic" panose="020B0502020202020204" pitchFamily="34" charset="0"/>
            </a:endParaRPr>
          </a:p>
        </p:txBody>
      </p:sp>
      <p:pic>
        <p:nvPicPr>
          <p:cNvPr id="10" name="图片 9" descr="无背景logo"/>
          <p:cNvPicPr>
            <a:picLocks noChangeAspect="1"/>
          </p:cNvPicPr>
          <p:nvPr>
            <p:custDataLst>
              <p:tags r:id="rId2"/>
            </p:custDataLst>
          </p:nvPr>
        </p:nvPicPr>
        <p:blipFill>
          <a:blip r:embed="rId3"/>
          <a:stretch>
            <a:fillRect/>
          </a:stretch>
        </p:blipFill>
        <p:spPr>
          <a:xfrm>
            <a:off x="10072370" y="76200"/>
            <a:ext cx="1689735" cy="85852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descr="C:\Users\Yuki\Desktop\ppt\图片素材\32.png32"/>
          <p:cNvPicPr>
            <a:picLocks noChangeAspect="1"/>
          </p:cNvPicPr>
          <p:nvPr/>
        </p:nvPicPr>
        <p:blipFill rotWithShape="1">
          <a:blip r:embed="rId1"/>
          <a:srcRect l="31565" r="31565"/>
          <a:stretch>
            <a:fillRect/>
          </a:stretch>
        </p:blipFill>
        <p:spPr>
          <a:xfrm>
            <a:off x="7696200" y="0"/>
            <a:ext cx="4495800" cy="6858000"/>
          </a:xfrm>
          <a:prstGeom prst="rect">
            <a:avLst/>
          </a:prstGeom>
        </p:spPr>
      </p:pic>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34035"/>
          </a:xfrm>
          <a:prstGeom prst="rect">
            <a:avLst/>
          </a:prstGeom>
          <a:noFill/>
        </p:spPr>
        <p:txBody>
          <a:bodyPr wrap="square" rtlCol="0">
            <a:spAutoFit/>
          </a:bodyPr>
          <a:lstStyle/>
          <a:p>
            <a:pPr>
              <a:lnSpc>
                <a:spcPct val="120000"/>
              </a:lnSpc>
            </a:pPr>
            <a:r>
              <a:rPr lang="zh-CN" sz="2400" spc="100">
                <a:solidFill>
                  <a:schemeClr val="accent4">
                    <a:lumMod val="50000"/>
                  </a:schemeClr>
                </a:solidFill>
                <a:latin typeface="微软雅黑 Light" panose="020B0502040204020203" pitchFamily="34" charset="-122"/>
                <a:ea typeface="微软雅黑 Light" panose="020B0502040204020203" pitchFamily="34" charset="-122"/>
                <a:sym typeface="+mn-ea"/>
              </a:rPr>
              <a:t>RISC-V指令集设计</a:t>
            </a:r>
            <a:endParaRPr lang="zh-CN" sz="2400" spc="100">
              <a:solidFill>
                <a:schemeClr val="accent4">
                  <a:lumMod val="50000"/>
                </a:schemeClr>
              </a:solidFill>
              <a:latin typeface="微软雅黑 Light" panose="020B0502040204020203" pitchFamily="34" charset="-122"/>
              <a:ea typeface="微软雅黑 Light" panose="020B0502040204020203" pitchFamily="34" charset="-122"/>
              <a:sym typeface="+mn-ea"/>
            </a:endParaRPr>
          </a:p>
        </p:txBody>
      </p:sp>
      <p:sp>
        <p:nvSpPr>
          <p:cNvPr id="8" name="文本框 7"/>
          <p:cNvSpPr txBox="1"/>
          <p:nvPr/>
        </p:nvSpPr>
        <p:spPr>
          <a:xfrm>
            <a:off x="170493" y="578048"/>
            <a:ext cx="4028790" cy="306705"/>
          </a:xfrm>
          <a:prstGeom prst="rect">
            <a:avLst/>
          </a:prstGeom>
          <a:noFill/>
        </p:spPr>
        <p:txBody>
          <a:bodyPr wrap="square" rtlCol="0">
            <a:spAutoFit/>
          </a:bodyPr>
          <a:lstStyle/>
          <a:p>
            <a:pPr algn="dist"/>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基础指令集</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				</a:t>
            </a:r>
            <a:endPar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grpSp>
        <p:nvGrpSpPr>
          <p:cNvPr id="15" name="组合 14"/>
          <p:cNvGrpSpPr/>
          <p:nvPr/>
        </p:nvGrpSpPr>
        <p:grpSpPr>
          <a:xfrm>
            <a:off x="4123283" y="2107901"/>
            <a:ext cx="2562224" cy="976606"/>
            <a:chOff x="8554052" y="1874591"/>
            <a:chExt cx="2562224" cy="976606"/>
          </a:xfrm>
        </p:grpSpPr>
        <p:grpSp>
          <p:nvGrpSpPr>
            <p:cNvPr id="16" name="组合 15"/>
            <p:cNvGrpSpPr/>
            <p:nvPr/>
          </p:nvGrpSpPr>
          <p:grpSpPr>
            <a:xfrm>
              <a:off x="8554686" y="2063797"/>
              <a:ext cx="2561590" cy="787400"/>
              <a:chOff x="690937" y="1939011"/>
              <a:chExt cx="2561590" cy="787400"/>
            </a:xfrm>
          </p:grpSpPr>
          <p:sp>
            <p:nvSpPr>
              <p:cNvPr id="18" name="矩形 17"/>
              <p:cNvSpPr/>
              <p:nvPr/>
            </p:nvSpPr>
            <p:spPr>
              <a:xfrm>
                <a:off x="1177377" y="1939011"/>
                <a:ext cx="1550386" cy="306705"/>
              </a:xfrm>
              <a:prstGeom prst="rect">
                <a:avLst/>
              </a:prstGeom>
              <a:noFill/>
            </p:spPr>
            <p:txBody>
              <a:bodyPr wrap="square" rtlCol="0">
                <a:spAutoFit/>
              </a:bodyPr>
              <a:lstStyle/>
              <a:p>
                <a:r>
                  <a:rPr lang="zh-CN" altLang="en-US" sz="1400">
                    <a:solidFill>
                      <a:srgbClr val="5C5A5D"/>
                    </a:solidFill>
                    <a:latin typeface="微软雅黑 Light" panose="020B0502040204020203" pitchFamily="34" charset="-122"/>
                    <a:ea typeface="微软雅黑 Light" panose="020B0502040204020203" pitchFamily="34" charset="-122"/>
                  </a:rPr>
                  <a:t>32个通用寄存器</a:t>
                </a:r>
                <a:endParaRPr lang="zh-CN" altLang="en-US" sz="1400">
                  <a:solidFill>
                    <a:srgbClr val="5C5A5D"/>
                  </a:solidFill>
                  <a:latin typeface="微软雅黑 Light" panose="020B0502040204020203" pitchFamily="34" charset="-122"/>
                  <a:ea typeface="微软雅黑 Light" panose="020B0502040204020203" pitchFamily="34" charset="-122"/>
                </a:endParaRPr>
              </a:p>
            </p:txBody>
          </p:sp>
          <p:sp>
            <p:nvSpPr>
              <p:cNvPr id="19" name="矩形 18"/>
              <p:cNvSpPr/>
              <p:nvPr/>
            </p:nvSpPr>
            <p:spPr>
              <a:xfrm>
                <a:off x="690937" y="2415261"/>
                <a:ext cx="2561590" cy="311150"/>
              </a:xfrm>
              <a:prstGeom prst="rect">
                <a:avLst/>
              </a:prstGeom>
            </p:spPr>
            <p:txBody>
              <a:bodyPr wrap="square">
                <a:spAutoFit/>
              </a:bodyPr>
              <a:lstStyle/>
              <a:p>
                <a:pPr>
                  <a:lnSpc>
                    <a:spcPct val="130000"/>
                  </a:lnSpc>
                </a:pPr>
                <a:r>
                  <a:rPr lang="zh-CN" altLang="en-US" sz="1100">
                    <a:solidFill>
                      <a:schemeClr val="tx1">
                        <a:lumMod val="75000"/>
                        <a:lumOff val="25000"/>
                      </a:schemeClr>
                    </a:solidFill>
                    <a:latin typeface="微软雅黑 Light" panose="020B0502040204020203" pitchFamily="34" charset="-122"/>
                    <a:ea typeface="微软雅黑 Light" panose="020B0502040204020203" pitchFamily="34" charset="-122"/>
                  </a:rPr>
                  <a:t>寄存器的位宽XLEN</a:t>
                </a:r>
                <a:endParaRPr lang="zh-CN" altLang="en-US" sz="110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grpSp>
        <p:sp>
          <p:nvSpPr>
            <p:cNvPr id="17" name="矩形 16"/>
            <p:cNvSpPr/>
            <p:nvPr/>
          </p:nvSpPr>
          <p:spPr>
            <a:xfrm>
              <a:off x="8554052" y="1874591"/>
              <a:ext cx="643125" cy="584775"/>
            </a:xfrm>
            <a:prstGeom prst="rect">
              <a:avLst/>
            </a:prstGeom>
          </p:spPr>
          <p:txBody>
            <a:bodyPr wrap="none">
              <a:spAutoFit/>
            </a:bodyPr>
            <a:lstStyle/>
            <a:p>
              <a:pPr algn="ctr"/>
              <a:r>
                <a:rPr lang="en-US" altLang="zh-CN" sz="3200" b="1" dirty="0">
                  <a:solidFill>
                    <a:srgbClr val="988563"/>
                  </a:solidFill>
                  <a:latin typeface="微软雅黑 Light" panose="020B0502040204020203" pitchFamily="34" charset="-122"/>
                  <a:ea typeface="微软雅黑 Light" panose="020B0502040204020203" pitchFamily="34" charset="-122"/>
                </a:rPr>
                <a:t>01</a:t>
              </a:r>
              <a:endParaRPr lang="en-US" altLang="zh-CN" sz="3200" b="1" dirty="0">
                <a:solidFill>
                  <a:srgbClr val="988563"/>
                </a:solidFill>
                <a:latin typeface="微软雅黑 Light" panose="020B0502040204020203" pitchFamily="34" charset="-122"/>
                <a:ea typeface="微软雅黑 Light" panose="020B0502040204020203" pitchFamily="34" charset="-122"/>
              </a:endParaRPr>
            </a:p>
          </p:txBody>
        </p:sp>
      </p:grpSp>
      <p:grpSp>
        <p:nvGrpSpPr>
          <p:cNvPr id="20" name="组合 19"/>
          <p:cNvGrpSpPr/>
          <p:nvPr/>
        </p:nvGrpSpPr>
        <p:grpSpPr>
          <a:xfrm>
            <a:off x="4123283" y="3394211"/>
            <a:ext cx="2723514" cy="584775"/>
            <a:chOff x="8554052" y="1874591"/>
            <a:chExt cx="2723514" cy="584775"/>
          </a:xfrm>
        </p:grpSpPr>
        <p:sp>
          <p:nvSpPr>
            <p:cNvPr id="23" name="矩形 22"/>
            <p:cNvSpPr/>
            <p:nvPr/>
          </p:nvSpPr>
          <p:spPr>
            <a:xfrm>
              <a:off x="9041096" y="2063797"/>
              <a:ext cx="2236470" cy="306705"/>
            </a:xfrm>
            <a:prstGeom prst="rect">
              <a:avLst/>
            </a:prstGeom>
            <a:noFill/>
          </p:spPr>
          <p:txBody>
            <a:bodyPr wrap="square" rtlCol="0">
              <a:spAutoFit/>
            </a:bodyPr>
            <a:lstStyle/>
            <a:p>
              <a:r>
                <a:rPr lang="zh-CN" altLang="en-US" sz="1400">
                  <a:solidFill>
                    <a:srgbClr val="5C5A5D"/>
                  </a:solidFill>
                  <a:latin typeface="微软雅黑 Light" panose="020B0502040204020203" pitchFamily="34" charset="-122"/>
                  <a:ea typeface="微软雅黑 Light" panose="020B0502040204020203" pitchFamily="34" charset="-122"/>
                </a:rPr>
                <a:t>非特权寄存器(pc寄存器)</a:t>
              </a:r>
              <a:endParaRPr lang="zh-CN" altLang="en-US" sz="1400">
                <a:solidFill>
                  <a:srgbClr val="5C5A5D"/>
                </a:solidFill>
                <a:latin typeface="微软雅黑 Light" panose="020B0502040204020203" pitchFamily="34" charset="-122"/>
                <a:ea typeface="微软雅黑 Light" panose="020B0502040204020203" pitchFamily="34" charset="-122"/>
              </a:endParaRPr>
            </a:p>
          </p:txBody>
        </p:sp>
        <p:sp>
          <p:nvSpPr>
            <p:cNvPr id="22" name="矩形 21"/>
            <p:cNvSpPr/>
            <p:nvPr/>
          </p:nvSpPr>
          <p:spPr>
            <a:xfrm>
              <a:off x="8554052" y="1874591"/>
              <a:ext cx="643125" cy="584775"/>
            </a:xfrm>
            <a:prstGeom prst="rect">
              <a:avLst/>
            </a:prstGeom>
          </p:spPr>
          <p:txBody>
            <a:bodyPr wrap="none">
              <a:spAutoFit/>
            </a:bodyPr>
            <a:lstStyle/>
            <a:p>
              <a:pPr algn="ctr"/>
              <a:r>
                <a:rPr lang="en-US" altLang="zh-CN" sz="3200" b="1" dirty="0">
                  <a:solidFill>
                    <a:srgbClr val="B8AA92"/>
                  </a:solidFill>
                  <a:latin typeface="微软雅黑 Light" panose="020B0502040204020203" pitchFamily="34" charset="-122"/>
                  <a:ea typeface="微软雅黑 Light" panose="020B0502040204020203" pitchFamily="34" charset="-122"/>
                </a:rPr>
                <a:t>02</a:t>
              </a:r>
              <a:endParaRPr lang="en-US" altLang="zh-CN" sz="3200" b="1" dirty="0">
                <a:solidFill>
                  <a:srgbClr val="B8AA92"/>
                </a:solidFill>
                <a:latin typeface="微软雅黑 Light" panose="020B0502040204020203" pitchFamily="34" charset="-122"/>
                <a:ea typeface="微软雅黑 Light" panose="020B0502040204020203" pitchFamily="34" charset="-122"/>
              </a:endParaRPr>
            </a:p>
          </p:txBody>
        </p:sp>
      </p:grpSp>
      <p:sp>
        <p:nvSpPr>
          <p:cNvPr id="30" name="矩形 29"/>
          <p:cNvSpPr/>
          <p:nvPr/>
        </p:nvSpPr>
        <p:spPr>
          <a:xfrm>
            <a:off x="872377" y="2499980"/>
            <a:ext cx="643125" cy="584775"/>
          </a:xfrm>
          <a:prstGeom prst="rect">
            <a:avLst/>
          </a:prstGeom>
        </p:spPr>
        <p:txBody>
          <a:bodyPr wrap="none">
            <a:spAutoFit/>
          </a:bodyPr>
          <a:lstStyle/>
          <a:p>
            <a:pPr algn="ctr"/>
            <a:r>
              <a:rPr lang="en-US" altLang="zh-CN" sz="3200" b="1" dirty="0">
                <a:solidFill>
                  <a:schemeClr val="bg1"/>
                </a:solidFill>
                <a:latin typeface="微软雅黑 Light" panose="020B0502040204020203" pitchFamily="34" charset="-122"/>
                <a:ea typeface="微软雅黑 Light" panose="020B0502040204020203" pitchFamily="34" charset="-122"/>
              </a:rPr>
              <a:t>01</a:t>
            </a:r>
            <a:endParaRPr lang="en-US" altLang="zh-CN" sz="3200" b="1" dirty="0">
              <a:solidFill>
                <a:schemeClr val="bg1"/>
              </a:solidFill>
              <a:latin typeface="微软雅黑 Light" panose="020B0502040204020203" pitchFamily="34" charset="-122"/>
              <a:ea typeface="微软雅黑 Light" panose="020B0502040204020203" pitchFamily="34" charset="-122"/>
            </a:endParaRPr>
          </a:p>
        </p:txBody>
      </p:sp>
      <p:sp>
        <p:nvSpPr>
          <p:cNvPr id="31" name="矩形 30"/>
          <p:cNvSpPr/>
          <p:nvPr/>
        </p:nvSpPr>
        <p:spPr>
          <a:xfrm>
            <a:off x="2710823" y="2550502"/>
            <a:ext cx="643125" cy="584775"/>
          </a:xfrm>
          <a:prstGeom prst="rect">
            <a:avLst/>
          </a:prstGeom>
        </p:spPr>
        <p:txBody>
          <a:bodyPr wrap="none">
            <a:spAutoFit/>
          </a:bodyPr>
          <a:lstStyle/>
          <a:p>
            <a:pPr algn="ctr"/>
            <a:r>
              <a:rPr lang="en-US" altLang="zh-CN" sz="3200" b="1" dirty="0">
                <a:solidFill>
                  <a:schemeClr val="bg1"/>
                </a:solidFill>
                <a:latin typeface="微软雅黑 Light" panose="020B0502040204020203" pitchFamily="34" charset="-122"/>
                <a:ea typeface="微软雅黑 Light" panose="020B0502040204020203" pitchFamily="34" charset="-122"/>
              </a:rPr>
              <a:t>02</a:t>
            </a:r>
            <a:endParaRPr lang="en-US" altLang="zh-CN" sz="3200" b="1" dirty="0">
              <a:solidFill>
                <a:schemeClr val="bg1"/>
              </a:solidFill>
              <a:latin typeface="微软雅黑 Light" panose="020B0502040204020203" pitchFamily="34" charset="-122"/>
              <a:ea typeface="微软雅黑 Light" panose="020B0502040204020203" pitchFamily="34" charset="-122"/>
            </a:endParaRPr>
          </a:p>
        </p:txBody>
      </p:sp>
      <p:sp>
        <p:nvSpPr>
          <p:cNvPr id="32" name="矩形 31"/>
          <p:cNvSpPr/>
          <p:nvPr/>
        </p:nvSpPr>
        <p:spPr>
          <a:xfrm>
            <a:off x="1749016" y="3880462"/>
            <a:ext cx="643125" cy="584775"/>
          </a:xfrm>
          <a:prstGeom prst="rect">
            <a:avLst/>
          </a:prstGeom>
        </p:spPr>
        <p:txBody>
          <a:bodyPr wrap="none">
            <a:spAutoFit/>
          </a:bodyPr>
          <a:lstStyle/>
          <a:p>
            <a:pPr algn="ctr"/>
            <a:r>
              <a:rPr lang="en-US" altLang="zh-CN" sz="3200" b="1" dirty="0">
                <a:solidFill>
                  <a:schemeClr val="bg1"/>
                </a:solidFill>
                <a:latin typeface="微软雅黑 Light" panose="020B0502040204020203" pitchFamily="34" charset="-122"/>
                <a:ea typeface="微软雅黑 Light" panose="020B0502040204020203" pitchFamily="34" charset="-122"/>
              </a:rPr>
              <a:t>03</a:t>
            </a:r>
            <a:endParaRPr lang="en-US" altLang="zh-CN" sz="3200" b="1" dirty="0">
              <a:solidFill>
                <a:schemeClr val="bg1"/>
              </a:solidFill>
              <a:latin typeface="微软雅黑 Light" panose="020B0502040204020203" pitchFamily="34" charset="-122"/>
              <a:ea typeface="微软雅黑 Light" panose="020B0502040204020203" pitchFamily="34" charset="-122"/>
            </a:endParaRPr>
          </a:p>
        </p:txBody>
      </p:sp>
      <p:sp>
        <p:nvSpPr>
          <p:cNvPr id="33" name="矩形 32"/>
          <p:cNvSpPr/>
          <p:nvPr/>
        </p:nvSpPr>
        <p:spPr>
          <a:xfrm>
            <a:off x="1238885" y="4907915"/>
            <a:ext cx="1974850" cy="306705"/>
          </a:xfrm>
          <a:prstGeom prst="rect">
            <a:avLst/>
          </a:prstGeom>
          <a:noFill/>
        </p:spPr>
        <p:txBody>
          <a:bodyPr wrap="square" rtlCol="0">
            <a:spAutoFit/>
          </a:bodyPr>
          <a:lstStyle/>
          <a:p>
            <a:r>
              <a:rPr lang="zh-CN" altLang="en-US" sz="1400">
                <a:solidFill>
                  <a:srgbClr val="5C5A5D"/>
                </a:solidFill>
                <a:latin typeface="微软雅黑 Light" panose="020B0502040204020203" pitchFamily="34" charset="-122"/>
                <a:ea typeface="微软雅黑 Light" panose="020B0502040204020203" pitchFamily="34" charset="-122"/>
              </a:rPr>
              <a:t>RV32I使用的寄存器</a:t>
            </a:r>
            <a:endParaRPr lang="zh-CN" altLang="en-US" sz="1400">
              <a:solidFill>
                <a:srgbClr val="5C5A5D"/>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2"/>
          <a:stretch>
            <a:fillRect/>
          </a:stretch>
        </p:blipFill>
        <p:spPr>
          <a:xfrm>
            <a:off x="684530" y="1880870"/>
            <a:ext cx="3082925" cy="2664460"/>
          </a:xfrm>
          <a:prstGeom prst="rect">
            <a:avLst/>
          </a:prstGeom>
          <a:noFill/>
          <a:ln>
            <a:noFill/>
          </a:ln>
        </p:spPr>
      </p:pic>
      <p:sp>
        <p:nvSpPr>
          <p:cNvPr id="3" name="矩形 2"/>
          <p:cNvSpPr/>
          <p:nvPr/>
        </p:nvSpPr>
        <p:spPr>
          <a:xfrm>
            <a:off x="4123917" y="4231952"/>
            <a:ext cx="2561590" cy="530860"/>
          </a:xfrm>
          <a:prstGeom prst="rect">
            <a:avLst/>
          </a:prstGeom>
        </p:spPr>
        <p:txBody>
          <a:bodyPr wrap="square">
            <a:spAutoFit/>
          </a:bodyPr>
          <a:p>
            <a:pPr>
              <a:lnSpc>
                <a:spcPct val="130000"/>
              </a:lnSpc>
            </a:pPr>
            <a:r>
              <a:rPr lang="zh-CN" altLang="en-US" sz="1100">
                <a:solidFill>
                  <a:schemeClr val="tx1">
                    <a:lumMod val="75000"/>
                    <a:lumOff val="25000"/>
                  </a:schemeClr>
                </a:solidFill>
                <a:latin typeface="微软雅黑 Light" panose="020B0502040204020203" pitchFamily="34" charset="-122"/>
                <a:ea typeface="微软雅黑 Light" panose="020B0502040204020203" pitchFamily="34" charset="-122"/>
              </a:rPr>
              <a:t>pc寄存器用户可见，它保存了当前指令的地址。</a:t>
            </a:r>
            <a:endParaRPr lang="zh-CN" altLang="en-US" sz="110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977265"/>
          </a:xfrm>
          <a:prstGeom prst="rect">
            <a:avLst/>
          </a:prstGeom>
          <a:noFill/>
        </p:spPr>
        <p:txBody>
          <a:bodyPr wrap="square" rtlCol="0">
            <a:spAutoFit/>
          </a:bodyPr>
          <a:lstStyle/>
          <a:p>
            <a:pPr>
              <a:lnSpc>
                <a:spcPct val="120000"/>
              </a:lnSpc>
            </a:pPr>
            <a:r>
              <a:rPr lang="zh-CN" sz="2400" spc="100">
                <a:solidFill>
                  <a:schemeClr val="accent4">
                    <a:lumMod val="50000"/>
                  </a:schemeClr>
                </a:solidFill>
                <a:latin typeface="微软雅黑 Light" panose="020B0502040204020203" pitchFamily="34" charset="-122"/>
                <a:ea typeface="微软雅黑 Light" panose="020B0502040204020203" pitchFamily="34" charset="-122"/>
                <a:sym typeface="+mn-ea"/>
              </a:rPr>
              <a:t>RISC-V指令集设计</a:t>
            </a:r>
            <a:endParaRPr lang="zh-CN" sz="2400" spc="100">
              <a:solidFill>
                <a:schemeClr val="accent4">
                  <a:lumMod val="50000"/>
                </a:schemeClr>
              </a:solidFill>
              <a:latin typeface="微软雅黑 Light" panose="020B0502040204020203" pitchFamily="34" charset="-122"/>
              <a:ea typeface="微软雅黑 Light" panose="020B0502040204020203" pitchFamily="34" charset="-122"/>
              <a:sym typeface="+mn-ea"/>
            </a:endParaRPr>
          </a:p>
          <a:p>
            <a:pPr>
              <a:lnSpc>
                <a:spcPct val="120000"/>
              </a:lnSpc>
            </a:pP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170493" y="578048"/>
            <a:ext cx="4028790" cy="306705"/>
          </a:xfrm>
          <a:prstGeom prst="rect">
            <a:avLst/>
          </a:prstGeom>
          <a:noFill/>
        </p:spPr>
        <p:txBody>
          <a:bodyPr wrap="square" rtlCol="0">
            <a:spAutoFit/>
          </a:bodyPr>
          <a:lstStyle/>
          <a:p>
            <a:pPr algn="dist"/>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基础指令集</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				</a:t>
            </a:r>
            <a:endPar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grpSp>
        <p:nvGrpSpPr>
          <p:cNvPr id="5" name="组合 4"/>
          <p:cNvGrpSpPr/>
          <p:nvPr>
            <p:custDataLst>
              <p:tags r:id="rId1"/>
            </p:custDataLst>
          </p:nvPr>
        </p:nvGrpSpPr>
        <p:grpSpPr>
          <a:xfrm flipH="1">
            <a:off x="1374063" y="1996853"/>
            <a:ext cx="3256445" cy="3435418"/>
            <a:chOff x="7560853" y="2012145"/>
            <a:chExt cx="3256445" cy="3435418"/>
          </a:xfrm>
        </p:grpSpPr>
        <p:sp>
          <p:nvSpPr>
            <p:cNvPr id="9" name="弧形 8"/>
            <p:cNvSpPr/>
            <p:nvPr>
              <p:custDataLst>
                <p:tags r:id="rId2"/>
              </p:custDataLst>
            </p:nvPr>
          </p:nvSpPr>
          <p:spPr>
            <a:xfrm rot="542136" flipH="1">
              <a:off x="7560853" y="3431285"/>
              <a:ext cx="2016278" cy="2016278"/>
            </a:xfrm>
            <a:prstGeom prst="arc">
              <a:avLst>
                <a:gd name="adj1" fmla="val 16200000"/>
                <a:gd name="adj2" fmla="val 20681608"/>
              </a:avLst>
            </a:prstGeom>
            <a:ln>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0" name="弧形 9"/>
            <p:cNvSpPr/>
            <p:nvPr>
              <p:custDataLst>
                <p:tags r:id="rId3"/>
              </p:custDataLst>
            </p:nvPr>
          </p:nvSpPr>
          <p:spPr>
            <a:xfrm flipH="1">
              <a:off x="7746208" y="2012145"/>
              <a:ext cx="3071090" cy="3071090"/>
            </a:xfrm>
            <a:prstGeom prst="arc">
              <a:avLst>
                <a:gd name="adj1" fmla="val 16200000"/>
                <a:gd name="adj2" fmla="val 5437565"/>
              </a:avLst>
            </a:prstGeom>
            <a:ln>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grpSp>
        <p:nvGrpSpPr>
          <p:cNvPr id="11" name="组合 10"/>
          <p:cNvGrpSpPr/>
          <p:nvPr>
            <p:custDataLst>
              <p:tags r:id="rId4"/>
            </p:custDataLst>
          </p:nvPr>
        </p:nvGrpSpPr>
        <p:grpSpPr>
          <a:xfrm>
            <a:off x="7560853" y="2012145"/>
            <a:ext cx="3256445" cy="3435418"/>
            <a:chOff x="7560853" y="2012145"/>
            <a:chExt cx="3256445" cy="3435418"/>
          </a:xfrm>
        </p:grpSpPr>
        <p:sp>
          <p:nvSpPr>
            <p:cNvPr id="12" name="弧形 11"/>
            <p:cNvSpPr/>
            <p:nvPr>
              <p:custDataLst>
                <p:tags r:id="rId5"/>
              </p:custDataLst>
            </p:nvPr>
          </p:nvSpPr>
          <p:spPr>
            <a:xfrm rot="542136" flipH="1">
              <a:off x="7560853" y="3431285"/>
              <a:ext cx="2016278" cy="2016278"/>
            </a:xfrm>
            <a:prstGeom prst="arc">
              <a:avLst>
                <a:gd name="adj1" fmla="val 16200000"/>
                <a:gd name="adj2" fmla="val 20681608"/>
              </a:avLst>
            </a:prstGeom>
            <a:ln>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3" name="弧形 12"/>
            <p:cNvSpPr/>
            <p:nvPr>
              <p:custDataLst>
                <p:tags r:id="rId6"/>
              </p:custDataLst>
            </p:nvPr>
          </p:nvSpPr>
          <p:spPr>
            <a:xfrm flipH="1">
              <a:off x="7746208" y="2012145"/>
              <a:ext cx="3071090" cy="3071090"/>
            </a:xfrm>
            <a:prstGeom prst="arc">
              <a:avLst>
                <a:gd name="adj1" fmla="val 16200000"/>
                <a:gd name="adj2" fmla="val 5437565"/>
              </a:avLst>
            </a:prstGeom>
            <a:ln>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grpSp>
        <p:nvGrpSpPr>
          <p:cNvPr id="14" name="组合 13"/>
          <p:cNvGrpSpPr/>
          <p:nvPr>
            <p:custDataLst>
              <p:tags r:id="rId7"/>
            </p:custDataLst>
          </p:nvPr>
        </p:nvGrpSpPr>
        <p:grpSpPr>
          <a:xfrm>
            <a:off x="3903096" y="2373142"/>
            <a:ext cx="4385807" cy="2318517"/>
            <a:chOff x="729401" y="2198026"/>
            <a:chExt cx="2781834" cy="1470591"/>
          </a:xfrm>
        </p:grpSpPr>
        <p:sp>
          <p:nvSpPr>
            <p:cNvPr id="15" name="椭圆 14"/>
            <p:cNvSpPr/>
            <p:nvPr>
              <p:custDataLst>
                <p:tags r:id="rId8"/>
              </p:custDataLst>
            </p:nvPr>
          </p:nvSpPr>
          <p:spPr>
            <a:xfrm>
              <a:off x="729401" y="2198026"/>
              <a:ext cx="1470591" cy="1470591"/>
            </a:xfrm>
            <a:prstGeom prst="ellipse">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6" name="椭圆 15"/>
            <p:cNvSpPr/>
            <p:nvPr>
              <p:custDataLst>
                <p:tags r:id="rId9"/>
              </p:custDataLst>
            </p:nvPr>
          </p:nvSpPr>
          <p:spPr>
            <a:xfrm>
              <a:off x="2040644" y="2198026"/>
              <a:ext cx="1470591" cy="1470591"/>
            </a:xfrm>
            <a:prstGeom prst="ellipse">
              <a:avLst/>
            </a:prstGeom>
            <a:solidFill>
              <a:srgbClr val="B8A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grpSp>
        <p:nvGrpSpPr>
          <p:cNvPr id="17" name="组合 16"/>
          <p:cNvGrpSpPr/>
          <p:nvPr>
            <p:custDataLst>
              <p:tags r:id="rId10"/>
            </p:custDataLst>
          </p:nvPr>
        </p:nvGrpSpPr>
        <p:grpSpPr>
          <a:xfrm>
            <a:off x="2143587" y="1679941"/>
            <a:ext cx="1083572" cy="3704915"/>
            <a:chOff x="2235626" y="1665837"/>
            <a:chExt cx="1083572" cy="3704915"/>
          </a:xfrm>
          <a:solidFill>
            <a:srgbClr val="988563"/>
          </a:solidFill>
        </p:grpSpPr>
        <p:sp>
          <p:nvSpPr>
            <p:cNvPr id="18" name="椭圆 17"/>
            <p:cNvSpPr/>
            <p:nvPr>
              <p:custDataLst>
                <p:tags r:id="rId11"/>
              </p:custDataLst>
            </p:nvPr>
          </p:nvSpPr>
          <p:spPr>
            <a:xfrm>
              <a:off x="2235626" y="1665837"/>
              <a:ext cx="633825" cy="63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9" name="椭圆 18"/>
            <p:cNvSpPr/>
            <p:nvPr>
              <p:custDataLst>
                <p:tags r:id="rId12"/>
              </p:custDataLst>
            </p:nvPr>
          </p:nvSpPr>
          <p:spPr>
            <a:xfrm>
              <a:off x="2685373" y="3201382"/>
              <a:ext cx="633825" cy="63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20" name="椭圆 19"/>
            <p:cNvSpPr/>
            <p:nvPr>
              <p:custDataLst>
                <p:tags r:id="rId13"/>
              </p:custDataLst>
            </p:nvPr>
          </p:nvSpPr>
          <p:spPr>
            <a:xfrm>
              <a:off x="2235626" y="4736927"/>
              <a:ext cx="633825" cy="63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grpSp>
        <p:nvGrpSpPr>
          <p:cNvPr id="21" name="组合 20"/>
          <p:cNvGrpSpPr/>
          <p:nvPr>
            <p:custDataLst>
              <p:tags r:id="rId14"/>
            </p:custDataLst>
          </p:nvPr>
        </p:nvGrpSpPr>
        <p:grpSpPr>
          <a:xfrm flipH="1">
            <a:off x="8964841" y="1679942"/>
            <a:ext cx="1083572" cy="3704915"/>
            <a:chOff x="2235626" y="1665837"/>
            <a:chExt cx="1083572" cy="3704915"/>
          </a:xfrm>
          <a:solidFill>
            <a:srgbClr val="B8AA92"/>
          </a:solidFill>
        </p:grpSpPr>
        <p:sp>
          <p:nvSpPr>
            <p:cNvPr id="22" name="椭圆 21"/>
            <p:cNvSpPr/>
            <p:nvPr>
              <p:custDataLst>
                <p:tags r:id="rId15"/>
              </p:custDataLst>
            </p:nvPr>
          </p:nvSpPr>
          <p:spPr>
            <a:xfrm>
              <a:off x="2235626" y="1665837"/>
              <a:ext cx="633825" cy="63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23" name="椭圆 22"/>
            <p:cNvSpPr/>
            <p:nvPr>
              <p:custDataLst>
                <p:tags r:id="rId16"/>
              </p:custDataLst>
            </p:nvPr>
          </p:nvSpPr>
          <p:spPr>
            <a:xfrm>
              <a:off x="2685373" y="3201382"/>
              <a:ext cx="633825" cy="63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24" name="椭圆 23"/>
            <p:cNvSpPr/>
            <p:nvPr>
              <p:custDataLst>
                <p:tags r:id="rId17"/>
              </p:custDataLst>
            </p:nvPr>
          </p:nvSpPr>
          <p:spPr>
            <a:xfrm>
              <a:off x="2235626" y="4736927"/>
              <a:ext cx="633825" cy="63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sp>
        <p:nvSpPr>
          <p:cNvPr id="25" name="pyramid-chart_64746"/>
          <p:cNvSpPr>
            <a:spLocks noChangeAspect="1"/>
          </p:cNvSpPr>
          <p:nvPr>
            <p:custDataLst>
              <p:tags r:id="rId18"/>
            </p:custDataLst>
          </p:nvPr>
        </p:nvSpPr>
        <p:spPr bwMode="auto">
          <a:xfrm>
            <a:off x="2355821" y="1867976"/>
            <a:ext cx="237513" cy="238994"/>
          </a:xfrm>
          <a:custGeom>
            <a:avLst/>
            <a:gdLst>
              <a:gd name="connsiteX0" fmla="*/ 71397 w 599947"/>
              <a:gd name="connsiteY0" fmla="*/ 336103 h 603687"/>
              <a:gd name="connsiteX1" fmla="*/ 299914 w 599947"/>
              <a:gd name="connsiteY1" fmla="*/ 451272 h 603687"/>
              <a:gd name="connsiteX2" fmla="*/ 528432 w 599947"/>
              <a:gd name="connsiteY2" fmla="*/ 336103 h 603687"/>
              <a:gd name="connsiteX3" fmla="*/ 599947 w 599947"/>
              <a:gd name="connsiteY3" fmla="*/ 431289 h 603687"/>
              <a:gd name="connsiteX4" fmla="*/ 299914 w 599947"/>
              <a:gd name="connsiteY4" fmla="*/ 603687 h 603687"/>
              <a:gd name="connsiteX5" fmla="*/ 0 w 599947"/>
              <a:gd name="connsiteY5" fmla="*/ 431289 h 603687"/>
              <a:gd name="connsiteX6" fmla="*/ 175572 w 599947"/>
              <a:gd name="connsiteY6" fmla="*/ 181494 h 603687"/>
              <a:gd name="connsiteX7" fmla="*/ 299879 w 599947"/>
              <a:gd name="connsiteY7" fmla="*/ 238829 h 603687"/>
              <a:gd name="connsiteX8" fmla="*/ 424187 w 599947"/>
              <a:gd name="connsiteY8" fmla="*/ 181494 h 603687"/>
              <a:gd name="connsiteX9" fmla="*/ 507295 w 599947"/>
              <a:gd name="connsiteY9" fmla="*/ 292263 h 603687"/>
              <a:gd name="connsiteX10" fmla="*/ 299879 w 599947"/>
              <a:gd name="connsiteY10" fmla="*/ 396648 h 603687"/>
              <a:gd name="connsiteX11" fmla="*/ 92582 w 599947"/>
              <a:gd name="connsiteY11" fmla="*/ 292263 h 603687"/>
              <a:gd name="connsiteX12" fmla="*/ 299903 w 599947"/>
              <a:gd name="connsiteY12" fmla="*/ 0 h 603687"/>
              <a:gd name="connsiteX13" fmla="*/ 403846 w 599947"/>
              <a:gd name="connsiteY13" fmla="*/ 138571 h 603687"/>
              <a:gd name="connsiteX14" fmla="*/ 299903 w 599947"/>
              <a:gd name="connsiteY14" fmla="*/ 186575 h 603687"/>
              <a:gd name="connsiteX15" fmla="*/ 195960 w 599947"/>
              <a:gd name="connsiteY15" fmla="*/ 138571 h 60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9947" h="603687">
                <a:moveTo>
                  <a:pt x="71397" y="336103"/>
                </a:moveTo>
                <a:lnTo>
                  <a:pt x="299914" y="451272"/>
                </a:lnTo>
                <a:lnTo>
                  <a:pt x="528432" y="336103"/>
                </a:lnTo>
                <a:lnTo>
                  <a:pt x="599947" y="431289"/>
                </a:lnTo>
                <a:lnTo>
                  <a:pt x="299914" y="603687"/>
                </a:lnTo>
                <a:lnTo>
                  <a:pt x="0" y="431289"/>
                </a:lnTo>
                <a:close/>
                <a:moveTo>
                  <a:pt x="175572" y="181494"/>
                </a:moveTo>
                <a:lnTo>
                  <a:pt x="299879" y="238829"/>
                </a:lnTo>
                <a:lnTo>
                  <a:pt x="424187" y="181494"/>
                </a:lnTo>
                <a:lnTo>
                  <a:pt x="507295" y="292263"/>
                </a:lnTo>
                <a:lnTo>
                  <a:pt x="299879" y="396648"/>
                </a:lnTo>
                <a:lnTo>
                  <a:pt x="92582" y="292263"/>
                </a:lnTo>
                <a:close/>
                <a:moveTo>
                  <a:pt x="299903" y="0"/>
                </a:moveTo>
                <a:lnTo>
                  <a:pt x="403846" y="138571"/>
                </a:lnTo>
                <a:lnTo>
                  <a:pt x="299903" y="186575"/>
                </a:lnTo>
                <a:lnTo>
                  <a:pt x="195960" y="138571"/>
                </a:lnTo>
                <a:close/>
              </a:path>
            </a:pathLst>
          </a:custGeom>
          <a:solidFill>
            <a:schemeClr val="bg1"/>
          </a:solidFill>
          <a:ln>
            <a:noFill/>
          </a:ln>
        </p:spPr>
      </p:sp>
      <p:sp>
        <p:nvSpPr>
          <p:cNvPr id="26" name="pyramid-chart_64746"/>
          <p:cNvSpPr>
            <a:spLocks noChangeAspect="1"/>
          </p:cNvSpPr>
          <p:nvPr>
            <p:custDataLst>
              <p:tags r:id="rId19"/>
            </p:custDataLst>
          </p:nvPr>
        </p:nvSpPr>
        <p:spPr bwMode="auto">
          <a:xfrm>
            <a:off x="2790750" y="3413082"/>
            <a:ext cx="238994" cy="227718"/>
          </a:xfrm>
          <a:custGeom>
            <a:avLst/>
            <a:gdLst>
              <a:gd name="connsiteX0" fmla="*/ 514018 w 574150"/>
              <a:gd name="connsiteY0" fmla="*/ 3211 h 547062"/>
              <a:gd name="connsiteX1" fmla="*/ 520905 w 574150"/>
              <a:gd name="connsiteY1" fmla="*/ 3211 h 547062"/>
              <a:gd name="connsiteX2" fmla="*/ 532958 w 574150"/>
              <a:gd name="connsiteY2" fmla="*/ 27305 h 547062"/>
              <a:gd name="connsiteX3" fmla="*/ 543289 w 574150"/>
              <a:gd name="connsiteY3" fmla="*/ 35049 h 547062"/>
              <a:gd name="connsiteX4" fmla="*/ 569977 w 574150"/>
              <a:gd name="connsiteY4" fmla="*/ 39351 h 547062"/>
              <a:gd name="connsiteX5" fmla="*/ 572560 w 574150"/>
              <a:gd name="connsiteY5" fmla="*/ 45375 h 547062"/>
              <a:gd name="connsiteX6" fmla="*/ 552759 w 574150"/>
              <a:gd name="connsiteY6" fmla="*/ 64306 h 547062"/>
              <a:gd name="connsiteX7" fmla="*/ 548454 w 574150"/>
              <a:gd name="connsiteY7" fmla="*/ 76352 h 547062"/>
              <a:gd name="connsiteX8" fmla="*/ 553620 w 574150"/>
              <a:gd name="connsiteY8" fmla="*/ 103888 h 547062"/>
              <a:gd name="connsiteX9" fmla="*/ 548454 w 574150"/>
              <a:gd name="connsiteY9" fmla="*/ 107330 h 547062"/>
              <a:gd name="connsiteX10" fmla="*/ 523488 w 574150"/>
              <a:gd name="connsiteY10" fmla="*/ 94423 h 547062"/>
              <a:gd name="connsiteX11" fmla="*/ 510575 w 574150"/>
              <a:gd name="connsiteY11" fmla="*/ 94423 h 547062"/>
              <a:gd name="connsiteX12" fmla="*/ 486469 w 574150"/>
              <a:gd name="connsiteY12" fmla="*/ 107330 h 547062"/>
              <a:gd name="connsiteX13" fmla="*/ 481304 w 574150"/>
              <a:gd name="connsiteY13" fmla="*/ 103888 h 547062"/>
              <a:gd name="connsiteX14" fmla="*/ 486469 w 574150"/>
              <a:gd name="connsiteY14" fmla="*/ 76352 h 547062"/>
              <a:gd name="connsiteX15" fmla="*/ 482165 w 574150"/>
              <a:gd name="connsiteY15" fmla="*/ 64306 h 547062"/>
              <a:gd name="connsiteX16" fmla="*/ 462364 w 574150"/>
              <a:gd name="connsiteY16" fmla="*/ 45375 h 547062"/>
              <a:gd name="connsiteX17" fmla="*/ 464086 w 574150"/>
              <a:gd name="connsiteY17" fmla="*/ 39351 h 547062"/>
              <a:gd name="connsiteX18" fmla="*/ 491635 w 574150"/>
              <a:gd name="connsiteY18" fmla="*/ 35049 h 547062"/>
              <a:gd name="connsiteX19" fmla="*/ 501965 w 574150"/>
              <a:gd name="connsiteY19" fmla="*/ 27305 h 547062"/>
              <a:gd name="connsiteX20" fmla="*/ 287223 w 574150"/>
              <a:gd name="connsiteY20" fmla="*/ 0 h 547062"/>
              <a:gd name="connsiteX21" fmla="*/ 303152 w 574150"/>
              <a:gd name="connsiteY21" fmla="*/ 13543 h 547062"/>
              <a:gd name="connsiteX22" fmla="*/ 365143 w 574150"/>
              <a:gd name="connsiteY22" fmla="*/ 139082 h 547062"/>
              <a:gd name="connsiteX23" fmla="*/ 417664 w 574150"/>
              <a:gd name="connsiteY23" fmla="*/ 176915 h 547062"/>
              <a:gd name="connsiteX24" fmla="*/ 555423 w 574150"/>
              <a:gd name="connsiteY24" fmla="*/ 196692 h 547062"/>
              <a:gd name="connsiteX25" fmla="*/ 565755 w 574150"/>
              <a:gd name="connsiteY25" fmla="*/ 227646 h 547062"/>
              <a:gd name="connsiteX26" fmla="*/ 465880 w 574150"/>
              <a:gd name="connsiteY26" fmla="*/ 324810 h 547062"/>
              <a:gd name="connsiteX27" fmla="*/ 445216 w 574150"/>
              <a:gd name="connsiteY27" fmla="*/ 386719 h 547062"/>
              <a:gd name="connsiteX28" fmla="*/ 469324 w 574150"/>
              <a:gd name="connsiteY28" fmla="*/ 524296 h 547062"/>
              <a:gd name="connsiteX29" fmla="*/ 442633 w 574150"/>
              <a:gd name="connsiteY29" fmla="*/ 543213 h 547062"/>
              <a:gd name="connsiteX30" fmla="*/ 319511 w 574150"/>
              <a:gd name="connsiteY30" fmla="*/ 477864 h 547062"/>
              <a:gd name="connsiteX31" fmla="*/ 254936 w 574150"/>
              <a:gd name="connsiteY31" fmla="*/ 477864 h 547062"/>
              <a:gd name="connsiteX32" fmla="*/ 130953 w 574150"/>
              <a:gd name="connsiteY32" fmla="*/ 543213 h 547062"/>
              <a:gd name="connsiteX33" fmla="*/ 105123 w 574150"/>
              <a:gd name="connsiteY33" fmla="*/ 524296 h 547062"/>
              <a:gd name="connsiteX34" fmla="*/ 128370 w 574150"/>
              <a:gd name="connsiteY34" fmla="*/ 386719 h 547062"/>
              <a:gd name="connsiteX35" fmla="*/ 108567 w 574150"/>
              <a:gd name="connsiteY35" fmla="*/ 324810 h 547062"/>
              <a:gd name="connsiteX36" fmla="*/ 8692 w 574150"/>
              <a:gd name="connsiteY36" fmla="*/ 227646 h 547062"/>
              <a:gd name="connsiteX37" fmla="*/ 18163 w 574150"/>
              <a:gd name="connsiteY37" fmla="*/ 196692 h 547062"/>
              <a:gd name="connsiteX38" fmla="*/ 156783 w 574150"/>
              <a:gd name="connsiteY38" fmla="*/ 176915 h 547062"/>
              <a:gd name="connsiteX39" fmla="*/ 209303 w 574150"/>
              <a:gd name="connsiteY39" fmla="*/ 139082 h 547062"/>
              <a:gd name="connsiteX40" fmla="*/ 271295 w 574150"/>
              <a:gd name="connsiteY40" fmla="*/ 13543 h 547062"/>
              <a:gd name="connsiteX41" fmla="*/ 287223 w 574150"/>
              <a:gd name="connsiteY41" fmla="*/ 0 h 54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4150" h="547062">
                <a:moveTo>
                  <a:pt x="514018" y="3211"/>
                </a:moveTo>
                <a:cubicBezTo>
                  <a:pt x="515740" y="-231"/>
                  <a:pt x="519184" y="-231"/>
                  <a:pt x="520905" y="3211"/>
                </a:cubicBezTo>
                <a:lnTo>
                  <a:pt x="532958" y="27305"/>
                </a:lnTo>
                <a:cubicBezTo>
                  <a:pt x="534680" y="31607"/>
                  <a:pt x="538984" y="34189"/>
                  <a:pt x="543289" y="35049"/>
                </a:cubicBezTo>
                <a:lnTo>
                  <a:pt x="569977" y="39351"/>
                </a:lnTo>
                <a:cubicBezTo>
                  <a:pt x="574281" y="39351"/>
                  <a:pt x="575142" y="42793"/>
                  <a:pt x="572560" y="45375"/>
                </a:cubicBezTo>
                <a:lnTo>
                  <a:pt x="552759" y="64306"/>
                </a:lnTo>
                <a:cubicBezTo>
                  <a:pt x="550176" y="66887"/>
                  <a:pt x="547593" y="72910"/>
                  <a:pt x="548454" y="76352"/>
                </a:cubicBezTo>
                <a:lnTo>
                  <a:pt x="553620" y="103888"/>
                </a:lnTo>
                <a:cubicBezTo>
                  <a:pt x="553620" y="107330"/>
                  <a:pt x="551898" y="109051"/>
                  <a:pt x="548454" y="107330"/>
                </a:cubicBezTo>
                <a:lnTo>
                  <a:pt x="523488" y="94423"/>
                </a:lnTo>
                <a:cubicBezTo>
                  <a:pt x="520044" y="92702"/>
                  <a:pt x="514879" y="92702"/>
                  <a:pt x="510575" y="94423"/>
                </a:cubicBezTo>
                <a:lnTo>
                  <a:pt x="486469" y="107330"/>
                </a:lnTo>
                <a:cubicBezTo>
                  <a:pt x="483026" y="109051"/>
                  <a:pt x="480443" y="107330"/>
                  <a:pt x="481304" y="103888"/>
                </a:cubicBezTo>
                <a:lnTo>
                  <a:pt x="486469" y="76352"/>
                </a:lnTo>
                <a:cubicBezTo>
                  <a:pt x="486469" y="72910"/>
                  <a:pt x="484747" y="66887"/>
                  <a:pt x="482165" y="64306"/>
                </a:cubicBezTo>
                <a:lnTo>
                  <a:pt x="462364" y="45375"/>
                </a:lnTo>
                <a:cubicBezTo>
                  <a:pt x="459781" y="42793"/>
                  <a:pt x="460642" y="39351"/>
                  <a:pt x="464086" y="39351"/>
                </a:cubicBezTo>
                <a:lnTo>
                  <a:pt x="491635" y="35049"/>
                </a:lnTo>
                <a:cubicBezTo>
                  <a:pt x="495939" y="34189"/>
                  <a:pt x="500244" y="31607"/>
                  <a:pt x="501965" y="27305"/>
                </a:cubicBezTo>
                <a:close/>
                <a:moveTo>
                  <a:pt x="287223" y="0"/>
                </a:moveTo>
                <a:cubicBezTo>
                  <a:pt x="293035" y="0"/>
                  <a:pt x="298847" y="4515"/>
                  <a:pt x="303152" y="13543"/>
                </a:cubicBezTo>
                <a:lnTo>
                  <a:pt x="365143" y="139082"/>
                </a:lnTo>
                <a:cubicBezTo>
                  <a:pt x="373753" y="157138"/>
                  <a:pt x="397861" y="174335"/>
                  <a:pt x="417664" y="176915"/>
                </a:cubicBezTo>
                <a:lnTo>
                  <a:pt x="555423" y="196692"/>
                </a:lnTo>
                <a:cubicBezTo>
                  <a:pt x="575226" y="200131"/>
                  <a:pt x="580392" y="213889"/>
                  <a:pt x="565755" y="227646"/>
                </a:cubicBezTo>
                <a:lnTo>
                  <a:pt x="465880" y="324810"/>
                </a:lnTo>
                <a:cubicBezTo>
                  <a:pt x="451243" y="339427"/>
                  <a:pt x="442633" y="366943"/>
                  <a:pt x="445216" y="386719"/>
                </a:cubicBezTo>
                <a:lnTo>
                  <a:pt x="469324" y="524296"/>
                </a:lnTo>
                <a:cubicBezTo>
                  <a:pt x="472768" y="544072"/>
                  <a:pt x="460714" y="552671"/>
                  <a:pt x="442633" y="543213"/>
                </a:cubicBezTo>
                <a:lnTo>
                  <a:pt x="319511" y="477864"/>
                </a:lnTo>
                <a:cubicBezTo>
                  <a:pt x="301430" y="468405"/>
                  <a:pt x="272156" y="468405"/>
                  <a:pt x="254936" y="477864"/>
                </a:cubicBezTo>
                <a:lnTo>
                  <a:pt x="130953" y="543213"/>
                </a:lnTo>
                <a:cubicBezTo>
                  <a:pt x="112872" y="552671"/>
                  <a:pt x="101679" y="544072"/>
                  <a:pt x="105123" y="524296"/>
                </a:cubicBezTo>
                <a:lnTo>
                  <a:pt x="128370" y="386719"/>
                </a:lnTo>
                <a:cubicBezTo>
                  <a:pt x="131814" y="366943"/>
                  <a:pt x="123204" y="339427"/>
                  <a:pt x="108567" y="324810"/>
                </a:cubicBezTo>
                <a:lnTo>
                  <a:pt x="8692" y="227646"/>
                </a:lnTo>
                <a:cubicBezTo>
                  <a:pt x="-5945" y="213889"/>
                  <a:pt x="-1640" y="200131"/>
                  <a:pt x="18163" y="196692"/>
                </a:cubicBezTo>
                <a:lnTo>
                  <a:pt x="156783" y="176915"/>
                </a:lnTo>
                <a:cubicBezTo>
                  <a:pt x="176586" y="174335"/>
                  <a:pt x="199832" y="157138"/>
                  <a:pt x="209303" y="139082"/>
                </a:cubicBezTo>
                <a:lnTo>
                  <a:pt x="271295" y="13543"/>
                </a:lnTo>
                <a:cubicBezTo>
                  <a:pt x="275600" y="4515"/>
                  <a:pt x="281412" y="0"/>
                  <a:pt x="287223" y="0"/>
                </a:cubicBezTo>
                <a:close/>
              </a:path>
            </a:pathLst>
          </a:custGeom>
          <a:solidFill>
            <a:schemeClr val="bg1"/>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27" name="pyramid-chart_64746"/>
          <p:cNvSpPr>
            <a:spLocks noChangeAspect="1"/>
          </p:cNvSpPr>
          <p:nvPr>
            <p:custDataLst>
              <p:tags r:id="rId20"/>
            </p:custDataLst>
          </p:nvPr>
        </p:nvSpPr>
        <p:spPr bwMode="auto">
          <a:xfrm>
            <a:off x="2336440" y="4948757"/>
            <a:ext cx="238994" cy="219610"/>
          </a:xfrm>
          <a:custGeom>
            <a:avLst/>
            <a:gdLst>
              <a:gd name="connsiteX0" fmla="*/ 366665 w 604675"/>
              <a:gd name="connsiteY0" fmla="*/ 388199 h 555632"/>
              <a:gd name="connsiteX1" fmla="*/ 366665 w 604675"/>
              <a:gd name="connsiteY1" fmla="*/ 481413 h 555632"/>
              <a:gd name="connsiteX2" fmla="*/ 426977 w 604675"/>
              <a:gd name="connsiteY2" fmla="*/ 481413 h 555632"/>
              <a:gd name="connsiteX3" fmla="*/ 426977 w 604675"/>
              <a:gd name="connsiteY3" fmla="*/ 388199 h 555632"/>
              <a:gd name="connsiteX4" fmla="*/ 189710 w 604675"/>
              <a:gd name="connsiteY4" fmla="*/ 388199 h 555632"/>
              <a:gd name="connsiteX5" fmla="*/ 189710 w 604675"/>
              <a:gd name="connsiteY5" fmla="*/ 481413 h 555632"/>
              <a:gd name="connsiteX6" fmla="*/ 250022 w 604675"/>
              <a:gd name="connsiteY6" fmla="*/ 481413 h 555632"/>
              <a:gd name="connsiteX7" fmla="*/ 250022 w 604675"/>
              <a:gd name="connsiteY7" fmla="*/ 388199 h 555632"/>
              <a:gd name="connsiteX8" fmla="*/ 366665 w 604675"/>
              <a:gd name="connsiteY8" fmla="*/ 291853 h 555632"/>
              <a:gd name="connsiteX9" fmla="*/ 366665 w 604675"/>
              <a:gd name="connsiteY9" fmla="*/ 385067 h 555632"/>
              <a:gd name="connsiteX10" fmla="*/ 426977 w 604675"/>
              <a:gd name="connsiteY10" fmla="*/ 385067 h 555632"/>
              <a:gd name="connsiteX11" fmla="*/ 426977 w 604675"/>
              <a:gd name="connsiteY11" fmla="*/ 291853 h 555632"/>
              <a:gd name="connsiteX12" fmla="*/ 189710 w 604675"/>
              <a:gd name="connsiteY12" fmla="*/ 291853 h 555632"/>
              <a:gd name="connsiteX13" fmla="*/ 189710 w 604675"/>
              <a:gd name="connsiteY13" fmla="*/ 385067 h 555632"/>
              <a:gd name="connsiteX14" fmla="*/ 250022 w 604675"/>
              <a:gd name="connsiteY14" fmla="*/ 385067 h 555632"/>
              <a:gd name="connsiteX15" fmla="*/ 250022 w 604675"/>
              <a:gd name="connsiteY15" fmla="*/ 291853 h 555632"/>
              <a:gd name="connsiteX16" fmla="*/ 257380 w 604675"/>
              <a:gd name="connsiteY16" fmla="*/ 53277 h 555632"/>
              <a:gd name="connsiteX17" fmla="*/ 359428 w 604675"/>
              <a:gd name="connsiteY17" fmla="*/ 53277 h 555632"/>
              <a:gd name="connsiteX18" fmla="*/ 366665 w 604675"/>
              <a:gd name="connsiteY18" fmla="*/ 60503 h 555632"/>
              <a:gd name="connsiteX19" fmla="*/ 366665 w 604675"/>
              <a:gd name="connsiteY19" fmla="*/ 96030 h 555632"/>
              <a:gd name="connsiteX20" fmla="*/ 557612 w 604675"/>
              <a:gd name="connsiteY20" fmla="*/ 96030 h 555632"/>
              <a:gd name="connsiteX21" fmla="*/ 559301 w 604675"/>
              <a:gd name="connsiteY21" fmla="*/ 97596 h 555632"/>
              <a:gd name="connsiteX22" fmla="*/ 557612 w 604675"/>
              <a:gd name="connsiteY22" fmla="*/ 99162 h 555632"/>
              <a:gd name="connsiteX23" fmla="*/ 366665 w 604675"/>
              <a:gd name="connsiteY23" fmla="*/ 99162 h 555632"/>
              <a:gd name="connsiteX24" fmla="*/ 366665 w 604675"/>
              <a:gd name="connsiteY24" fmla="*/ 192376 h 555632"/>
              <a:gd name="connsiteX25" fmla="*/ 557612 w 604675"/>
              <a:gd name="connsiteY25" fmla="*/ 192376 h 555632"/>
              <a:gd name="connsiteX26" fmla="*/ 559301 w 604675"/>
              <a:gd name="connsiteY26" fmla="*/ 193942 h 555632"/>
              <a:gd name="connsiteX27" fmla="*/ 557612 w 604675"/>
              <a:gd name="connsiteY27" fmla="*/ 195507 h 555632"/>
              <a:gd name="connsiteX28" fmla="*/ 366665 w 604675"/>
              <a:gd name="connsiteY28" fmla="*/ 195507 h 555632"/>
              <a:gd name="connsiteX29" fmla="*/ 366665 w 604675"/>
              <a:gd name="connsiteY29" fmla="*/ 288722 h 555632"/>
              <a:gd name="connsiteX30" fmla="*/ 426977 w 604675"/>
              <a:gd name="connsiteY30" fmla="*/ 288722 h 555632"/>
              <a:gd name="connsiteX31" fmla="*/ 426977 w 604675"/>
              <a:gd name="connsiteY31" fmla="*/ 237177 h 555632"/>
              <a:gd name="connsiteX32" fmla="*/ 434214 w 604675"/>
              <a:gd name="connsiteY32" fmla="*/ 229830 h 555632"/>
              <a:gd name="connsiteX33" fmla="*/ 536262 w 604675"/>
              <a:gd name="connsiteY33" fmla="*/ 229830 h 555632"/>
              <a:gd name="connsiteX34" fmla="*/ 543620 w 604675"/>
              <a:gd name="connsiteY34" fmla="*/ 237177 h 555632"/>
              <a:gd name="connsiteX35" fmla="*/ 543620 w 604675"/>
              <a:gd name="connsiteY35" fmla="*/ 288722 h 555632"/>
              <a:gd name="connsiteX36" fmla="*/ 557612 w 604675"/>
              <a:gd name="connsiteY36" fmla="*/ 288722 h 555632"/>
              <a:gd name="connsiteX37" fmla="*/ 559301 w 604675"/>
              <a:gd name="connsiteY37" fmla="*/ 290287 h 555632"/>
              <a:gd name="connsiteX38" fmla="*/ 557612 w 604675"/>
              <a:gd name="connsiteY38" fmla="*/ 291853 h 555632"/>
              <a:gd name="connsiteX39" fmla="*/ 543620 w 604675"/>
              <a:gd name="connsiteY39" fmla="*/ 291853 h 555632"/>
              <a:gd name="connsiteX40" fmla="*/ 543620 w 604675"/>
              <a:gd name="connsiteY40" fmla="*/ 385067 h 555632"/>
              <a:gd name="connsiteX41" fmla="*/ 557612 w 604675"/>
              <a:gd name="connsiteY41" fmla="*/ 385067 h 555632"/>
              <a:gd name="connsiteX42" fmla="*/ 559301 w 604675"/>
              <a:gd name="connsiteY42" fmla="*/ 386633 h 555632"/>
              <a:gd name="connsiteX43" fmla="*/ 557612 w 604675"/>
              <a:gd name="connsiteY43" fmla="*/ 388199 h 555632"/>
              <a:gd name="connsiteX44" fmla="*/ 543620 w 604675"/>
              <a:gd name="connsiteY44" fmla="*/ 388199 h 555632"/>
              <a:gd name="connsiteX45" fmla="*/ 543620 w 604675"/>
              <a:gd name="connsiteY45" fmla="*/ 481413 h 555632"/>
              <a:gd name="connsiteX46" fmla="*/ 557612 w 604675"/>
              <a:gd name="connsiteY46" fmla="*/ 481413 h 555632"/>
              <a:gd name="connsiteX47" fmla="*/ 559301 w 604675"/>
              <a:gd name="connsiteY47" fmla="*/ 482979 h 555632"/>
              <a:gd name="connsiteX48" fmla="*/ 557612 w 604675"/>
              <a:gd name="connsiteY48" fmla="*/ 484544 h 555632"/>
              <a:gd name="connsiteX49" fmla="*/ 543620 w 604675"/>
              <a:gd name="connsiteY49" fmla="*/ 484544 h 555632"/>
              <a:gd name="connsiteX50" fmla="*/ 536262 w 604675"/>
              <a:gd name="connsiteY50" fmla="*/ 491770 h 555632"/>
              <a:gd name="connsiteX51" fmla="*/ 434214 w 604675"/>
              <a:gd name="connsiteY51" fmla="*/ 491770 h 555632"/>
              <a:gd name="connsiteX52" fmla="*/ 426977 w 604675"/>
              <a:gd name="connsiteY52" fmla="*/ 484544 h 555632"/>
              <a:gd name="connsiteX53" fmla="*/ 366665 w 604675"/>
              <a:gd name="connsiteY53" fmla="*/ 484544 h 555632"/>
              <a:gd name="connsiteX54" fmla="*/ 359428 w 604675"/>
              <a:gd name="connsiteY54" fmla="*/ 491770 h 555632"/>
              <a:gd name="connsiteX55" fmla="*/ 257380 w 604675"/>
              <a:gd name="connsiteY55" fmla="*/ 491770 h 555632"/>
              <a:gd name="connsiteX56" fmla="*/ 250022 w 604675"/>
              <a:gd name="connsiteY56" fmla="*/ 484544 h 555632"/>
              <a:gd name="connsiteX57" fmla="*/ 189710 w 604675"/>
              <a:gd name="connsiteY57" fmla="*/ 484544 h 555632"/>
              <a:gd name="connsiteX58" fmla="*/ 182473 w 604675"/>
              <a:gd name="connsiteY58" fmla="*/ 491770 h 555632"/>
              <a:gd name="connsiteX59" fmla="*/ 80425 w 604675"/>
              <a:gd name="connsiteY59" fmla="*/ 491770 h 555632"/>
              <a:gd name="connsiteX60" fmla="*/ 73187 w 604675"/>
              <a:gd name="connsiteY60" fmla="*/ 484544 h 555632"/>
              <a:gd name="connsiteX61" fmla="*/ 47012 w 604675"/>
              <a:gd name="connsiteY61" fmla="*/ 484544 h 555632"/>
              <a:gd name="connsiteX62" fmla="*/ 45444 w 604675"/>
              <a:gd name="connsiteY62" fmla="*/ 482979 h 555632"/>
              <a:gd name="connsiteX63" fmla="*/ 47012 w 604675"/>
              <a:gd name="connsiteY63" fmla="*/ 481413 h 555632"/>
              <a:gd name="connsiteX64" fmla="*/ 73187 w 604675"/>
              <a:gd name="connsiteY64" fmla="*/ 481413 h 555632"/>
              <a:gd name="connsiteX65" fmla="*/ 73187 w 604675"/>
              <a:gd name="connsiteY65" fmla="*/ 388199 h 555632"/>
              <a:gd name="connsiteX66" fmla="*/ 47012 w 604675"/>
              <a:gd name="connsiteY66" fmla="*/ 388199 h 555632"/>
              <a:gd name="connsiteX67" fmla="*/ 45444 w 604675"/>
              <a:gd name="connsiteY67" fmla="*/ 386633 h 555632"/>
              <a:gd name="connsiteX68" fmla="*/ 47012 w 604675"/>
              <a:gd name="connsiteY68" fmla="*/ 385067 h 555632"/>
              <a:gd name="connsiteX69" fmla="*/ 73187 w 604675"/>
              <a:gd name="connsiteY69" fmla="*/ 385067 h 555632"/>
              <a:gd name="connsiteX70" fmla="*/ 73187 w 604675"/>
              <a:gd name="connsiteY70" fmla="*/ 291853 h 555632"/>
              <a:gd name="connsiteX71" fmla="*/ 47012 w 604675"/>
              <a:gd name="connsiteY71" fmla="*/ 291853 h 555632"/>
              <a:gd name="connsiteX72" fmla="*/ 45444 w 604675"/>
              <a:gd name="connsiteY72" fmla="*/ 290287 h 555632"/>
              <a:gd name="connsiteX73" fmla="*/ 47012 w 604675"/>
              <a:gd name="connsiteY73" fmla="*/ 288722 h 555632"/>
              <a:gd name="connsiteX74" fmla="*/ 73187 w 604675"/>
              <a:gd name="connsiteY74" fmla="*/ 288722 h 555632"/>
              <a:gd name="connsiteX75" fmla="*/ 73187 w 604675"/>
              <a:gd name="connsiteY75" fmla="*/ 237177 h 555632"/>
              <a:gd name="connsiteX76" fmla="*/ 80425 w 604675"/>
              <a:gd name="connsiteY76" fmla="*/ 229830 h 555632"/>
              <a:gd name="connsiteX77" fmla="*/ 182473 w 604675"/>
              <a:gd name="connsiteY77" fmla="*/ 229830 h 555632"/>
              <a:gd name="connsiteX78" fmla="*/ 189710 w 604675"/>
              <a:gd name="connsiteY78" fmla="*/ 237177 h 555632"/>
              <a:gd name="connsiteX79" fmla="*/ 189710 w 604675"/>
              <a:gd name="connsiteY79" fmla="*/ 288722 h 555632"/>
              <a:gd name="connsiteX80" fmla="*/ 250022 w 604675"/>
              <a:gd name="connsiteY80" fmla="*/ 288722 h 555632"/>
              <a:gd name="connsiteX81" fmla="*/ 250022 w 604675"/>
              <a:gd name="connsiteY81" fmla="*/ 195507 h 555632"/>
              <a:gd name="connsiteX82" fmla="*/ 47012 w 604675"/>
              <a:gd name="connsiteY82" fmla="*/ 195507 h 555632"/>
              <a:gd name="connsiteX83" fmla="*/ 45444 w 604675"/>
              <a:gd name="connsiteY83" fmla="*/ 193942 h 555632"/>
              <a:gd name="connsiteX84" fmla="*/ 47012 w 604675"/>
              <a:gd name="connsiteY84" fmla="*/ 192376 h 555632"/>
              <a:gd name="connsiteX85" fmla="*/ 250022 w 604675"/>
              <a:gd name="connsiteY85" fmla="*/ 192376 h 555632"/>
              <a:gd name="connsiteX86" fmla="*/ 250022 w 604675"/>
              <a:gd name="connsiteY86" fmla="*/ 99162 h 555632"/>
              <a:gd name="connsiteX87" fmla="*/ 47012 w 604675"/>
              <a:gd name="connsiteY87" fmla="*/ 99162 h 555632"/>
              <a:gd name="connsiteX88" fmla="*/ 45444 w 604675"/>
              <a:gd name="connsiteY88" fmla="*/ 97596 h 555632"/>
              <a:gd name="connsiteX89" fmla="*/ 47012 w 604675"/>
              <a:gd name="connsiteY89" fmla="*/ 96030 h 555632"/>
              <a:gd name="connsiteX90" fmla="*/ 250022 w 604675"/>
              <a:gd name="connsiteY90" fmla="*/ 96030 h 555632"/>
              <a:gd name="connsiteX91" fmla="*/ 250022 w 604675"/>
              <a:gd name="connsiteY91" fmla="*/ 60503 h 555632"/>
              <a:gd name="connsiteX92" fmla="*/ 257380 w 604675"/>
              <a:gd name="connsiteY92" fmla="*/ 53277 h 555632"/>
              <a:gd name="connsiteX93" fmla="*/ 16043 w 604675"/>
              <a:gd name="connsiteY93" fmla="*/ 0 h 555632"/>
              <a:gd name="connsiteX94" fmla="*/ 32206 w 604675"/>
              <a:gd name="connsiteY94" fmla="*/ 16020 h 555632"/>
              <a:gd name="connsiteX95" fmla="*/ 32206 w 604675"/>
              <a:gd name="connsiteY95" fmla="*/ 523593 h 555632"/>
              <a:gd name="connsiteX96" fmla="*/ 588632 w 604675"/>
              <a:gd name="connsiteY96" fmla="*/ 523593 h 555632"/>
              <a:gd name="connsiteX97" fmla="*/ 604675 w 604675"/>
              <a:gd name="connsiteY97" fmla="*/ 539612 h 555632"/>
              <a:gd name="connsiteX98" fmla="*/ 588632 w 604675"/>
              <a:gd name="connsiteY98" fmla="*/ 555632 h 555632"/>
              <a:gd name="connsiteX99" fmla="*/ 16043 w 604675"/>
              <a:gd name="connsiteY99" fmla="*/ 555632 h 555632"/>
              <a:gd name="connsiteX100" fmla="*/ 0 w 604675"/>
              <a:gd name="connsiteY100" fmla="*/ 539612 h 555632"/>
              <a:gd name="connsiteX101" fmla="*/ 0 w 604675"/>
              <a:gd name="connsiteY101" fmla="*/ 16020 h 555632"/>
              <a:gd name="connsiteX102" fmla="*/ 16043 w 604675"/>
              <a:gd name="connsiteY102" fmla="*/ 0 h 55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4675" h="555632">
                <a:moveTo>
                  <a:pt x="366665" y="388199"/>
                </a:moveTo>
                <a:lnTo>
                  <a:pt x="366665" y="481413"/>
                </a:lnTo>
                <a:lnTo>
                  <a:pt x="426977" y="481413"/>
                </a:lnTo>
                <a:lnTo>
                  <a:pt x="426977" y="388199"/>
                </a:lnTo>
                <a:close/>
                <a:moveTo>
                  <a:pt x="189710" y="388199"/>
                </a:moveTo>
                <a:lnTo>
                  <a:pt x="189710" y="481413"/>
                </a:lnTo>
                <a:lnTo>
                  <a:pt x="250022" y="481413"/>
                </a:lnTo>
                <a:lnTo>
                  <a:pt x="250022" y="388199"/>
                </a:lnTo>
                <a:close/>
                <a:moveTo>
                  <a:pt x="366665" y="291853"/>
                </a:moveTo>
                <a:lnTo>
                  <a:pt x="366665" y="385067"/>
                </a:lnTo>
                <a:lnTo>
                  <a:pt x="426977" y="385067"/>
                </a:lnTo>
                <a:lnTo>
                  <a:pt x="426977" y="291853"/>
                </a:lnTo>
                <a:close/>
                <a:moveTo>
                  <a:pt x="189710" y="291853"/>
                </a:moveTo>
                <a:lnTo>
                  <a:pt x="189710" y="385067"/>
                </a:lnTo>
                <a:lnTo>
                  <a:pt x="250022" y="385067"/>
                </a:lnTo>
                <a:lnTo>
                  <a:pt x="250022" y="291853"/>
                </a:lnTo>
                <a:close/>
                <a:moveTo>
                  <a:pt x="257380" y="53277"/>
                </a:moveTo>
                <a:lnTo>
                  <a:pt x="359428" y="53277"/>
                </a:lnTo>
                <a:cubicBezTo>
                  <a:pt x="363408" y="53277"/>
                  <a:pt x="366665" y="56529"/>
                  <a:pt x="366665" y="60503"/>
                </a:cubicBezTo>
                <a:lnTo>
                  <a:pt x="366665" y="96030"/>
                </a:lnTo>
                <a:lnTo>
                  <a:pt x="557612" y="96030"/>
                </a:lnTo>
                <a:cubicBezTo>
                  <a:pt x="558577" y="96030"/>
                  <a:pt x="559301" y="96753"/>
                  <a:pt x="559301" y="97596"/>
                </a:cubicBezTo>
                <a:cubicBezTo>
                  <a:pt x="559301" y="98439"/>
                  <a:pt x="558577" y="99162"/>
                  <a:pt x="557612" y="99162"/>
                </a:cubicBezTo>
                <a:lnTo>
                  <a:pt x="366665" y="99162"/>
                </a:lnTo>
                <a:lnTo>
                  <a:pt x="366665" y="192376"/>
                </a:lnTo>
                <a:lnTo>
                  <a:pt x="557612" y="192376"/>
                </a:lnTo>
                <a:cubicBezTo>
                  <a:pt x="558577" y="192376"/>
                  <a:pt x="559301" y="193099"/>
                  <a:pt x="559301" y="193942"/>
                </a:cubicBezTo>
                <a:cubicBezTo>
                  <a:pt x="559301" y="194785"/>
                  <a:pt x="558577" y="195507"/>
                  <a:pt x="557612" y="195507"/>
                </a:cubicBezTo>
                <a:lnTo>
                  <a:pt x="366665" y="195507"/>
                </a:lnTo>
                <a:lnTo>
                  <a:pt x="366665" y="288722"/>
                </a:lnTo>
                <a:lnTo>
                  <a:pt x="426977" y="288722"/>
                </a:lnTo>
                <a:lnTo>
                  <a:pt x="426977" y="237177"/>
                </a:lnTo>
                <a:cubicBezTo>
                  <a:pt x="426977" y="233082"/>
                  <a:pt x="430234" y="229830"/>
                  <a:pt x="434214" y="229830"/>
                </a:cubicBezTo>
                <a:lnTo>
                  <a:pt x="536262" y="229830"/>
                </a:lnTo>
                <a:cubicBezTo>
                  <a:pt x="540363" y="229830"/>
                  <a:pt x="543620" y="233082"/>
                  <a:pt x="543620" y="237177"/>
                </a:cubicBezTo>
                <a:lnTo>
                  <a:pt x="543620" y="288722"/>
                </a:lnTo>
                <a:lnTo>
                  <a:pt x="557612" y="288722"/>
                </a:lnTo>
                <a:cubicBezTo>
                  <a:pt x="558577" y="288722"/>
                  <a:pt x="559301" y="289444"/>
                  <a:pt x="559301" y="290287"/>
                </a:cubicBezTo>
                <a:cubicBezTo>
                  <a:pt x="559301" y="291130"/>
                  <a:pt x="558577" y="291853"/>
                  <a:pt x="557612" y="291853"/>
                </a:cubicBezTo>
                <a:lnTo>
                  <a:pt x="543620" y="291853"/>
                </a:lnTo>
                <a:lnTo>
                  <a:pt x="543620" y="385067"/>
                </a:lnTo>
                <a:lnTo>
                  <a:pt x="557612" y="385067"/>
                </a:lnTo>
                <a:cubicBezTo>
                  <a:pt x="558577" y="385067"/>
                  <a:pt x="559301" y="385790"/>
                  <a:pt x="559301" y="386633"/>
                </a:cubicBezTo>
                <a:cubicBezTo>
                  <a:pt x="559301" y="387476"/>
                  <a:pt x="558577" y="388199"/>
                  <a:pt x="557612" y="388199"/>
                </a:cubicBezTo>
                <a:lnTo>
                  <a:pt x="543620" y="388199"/>
                </a:lnTo>
                <a:lnTo>
                  <a:pt x="543620" y="481413"/>
                </a:lnTo>
                <a:lnTo>
                  <a:pt x="557612" y="481413"/>
                </a:lnTo>
                <a:cubicBezTo>
                  <a:pt x="558577" y="481413"/>
                  <a:pt x="559301" y="482136"/>
                  <a:pt x="559301" y="482979"/>
                </a:cubicBezTo>
                <a:cubicBezTo>
                  <a:pt x="559301" y="483822"/>
                  <a:pt x="558577" y="484544"/>
                  <a:pt x="557612" y="484544"/>
                </a:cubicBezTo>
                <a:lnTo>
                  <a:pt x="543620" y="484544"/>
                </a:lnTo>
                <a:cubicBezTo>
                  <a:pt x="543499" y="488518"/>
                  <a:pt x="540243" y="491770"/>
                  <a:pt x="536262" y="491770"/>
                </a:cubicBezTo>
                <a:lnTo>
                  <a:pt x="434214" y="491770"/>
                </a:lnTo>
                <a:cubicBezTo>
                  <a:pt x="430234" y="491770"/>
                  <a:pt x="426977" y="488518"/>
                  <a:pt x="426977" y="484544"/>
                </a:cubicBezTo>
                <a:lnTo>
                  <a:pt x="366665" y="484544"/>
                </a:lnTo>
                <a:cubicBezTo>
                  <a:pt x="366665" y="488518"/>
                  <a:pt x="363408" y="491770"/>
                  <a:pt x="359428" y="491770"/>
                </a:cubicBezTo>
                <a:lnTo>
                  <a:pt x="257380" y="491770"/>
                </a:lnTo>
                <a:cubicBezTo>
                  <a:pt x="253399" y="491770"/>
                  <a:pt x="250142" y="488518"/>
                  <a:pt x="250022" y="484544"/>
                </a:cubicBezTo>
                <a:lnTo>
                  <a:pt x="189710" y="484544"/>
                </a:lnTo>
                <a:cubicBezTo>
                  <a:pt x="189710" y="488518"/>
                  <a:pt x="186453" y="491770"/>
                  <a:pt x="182473" y="491770"/>
                </a:cubicBezTo>
                <a:lnTo>
                  <a:pt x="80425" y="491770"/>
                </a:lnTo>
                <a:cubicBezTo>
                  <a:pt x="76444" y="491770"/>
                  <a:pt x="73187" y="488518"/>
                  <a:pt x="73187" y="484544"/>
                </a:cubicBezTo>
                <a:lnTo>
                  <a:pt x="47012" y="484544"/>
                </a:lnTo>
                <a:cubicBezTo>
                  <a:pt x="46168" y="484544"/>
                  <a:pt x="45444" y="483822"/>
                  <a:pt x="45444" y="482979"/>
                </a:cubicBezTo>
                <a:cubicBezTo>
                  <a:pt x="45444" y="482136"/>
                  <a:pt x="46168" y="481413"/>
                  <a:pt x="47012" y="481413"/>
                </a:cubicBezTo>
                <a:lnTo>
                  <a:pt x="73187" y="481413"/>
                </a:lnTo>
                <a:lnTo>
                  <a:pt x="73187" y="388199"/>
                </a:lnTo>
                <a:lnTo>
                  <a:pt x="47012" y="388199"/>
                </a:lnTo>
                <a:cubicBezTo>
                  <a:pt x="46168" y="388199"/>
                  <a:pt x="45444" y="387476"/>
                  <a:pt x="45444" y="386633"/>
                </a:cubicBezTo>
                <a:cubicBezTo>
                  <a:pt x="45444" y="385790"/>
                  <a:pt x="46168" y="385067"/>
                  <a:pt x="47012" y="385067"/>
                </a:cubicBezTo>
                <a:lnTo>
                  <a:pt x="73187" y="385067"/>
                </a:lnTo>
                <a:lnTo>
                  <a:pt x="73187" y="291853"/>
                </a:lnTo>
                <a:lnTo>
                  <a:pt x="47012" y="291853"/>
                </a:lnTo>
                <a:cubicBezTo>
                  <a:pt x="46168" y="291853"/>
                  <a:pt x="45444" y="291130"/>
                  <a:pt x="45444" y="290287"/>
                </a:cubicBezTo>
                <a:cubicBezTo>
                  <a:pt x="45444" y="289444"/>
                  <a:pt x="46168" y="288722"/>
                  <a:pt x="47012" y="288722"/>
                </a:cubicBezTo>
                <a:lnTo>
                  <a:pt x="73187" y="288722"/>
                </a:lnTo>
                <a:lnTo>
                  <a:pt x="73187" y="237177"/>
                </a:lnTo>
                <a:cubicBezTo>
                  <a:pt x="73187" y="233082"/>
                  <a:pt x="76444" y="229830"/>
                  <a:pt x="80425" y="229830"/>
                </a:cubicBezTo>
                <a:lnTo>
                  <a:pt x="182473" y="229830"/>
                </a:lnTo>
                <a:cubicBezTo>
                  <a:pt x="186453" y="229830"/>
                  <a:pt x="189710" y="233082"/>
                  <a:pt x="189710" y="237177"/>
                </a:cubicBezTo>
                <a:lnTo>
                  <a:pt x="189710" y="288722"/>
                </a:lnTo>
                <a:lnTo>
                  <a:pt x="250022" y="288722"/>
                </a:lnTo>
                <a:lnTo>
                  <a:pt x="250022" y="195507"/>
                </a:lnTo>
                <a:lnTo>
                  <a:pt x="47012" y="195507"/>
                </a:lnTo>
                <a:cubicBezTo>
                  <a:pt x="46168" y="195507"/>
                  <a:pt x="45444" y="194785"/>
                  <a:pt x="45444" y="193942"/>
                </a:cubicBezTo>
                <a:cubicBezTo>
                  <a:pt x="45444" y="193099"/>
                  <a:pt x="46168" y="192376"/>
                  <a:pt x="47012" y="192376"/>
                </a:cubicBezTo>
                <a:lnTo>
                  <a:pt x="250022" y="192376"/>
                </a:lnTo>
                <a:lnTo>
                  <a:pt x="250022" y="99162"/>
                </a:lnTo>
                <a:lnTo>
                  <a:pt x="47012" y="99162"/>
                </a:lnTo>
                <a:cubicBezTo>
                  <a:pt x="46168" y="99162"/>
                  <a:pt x="45444" y="98439"/>
                  <a:pt x="45444" y="97596"/>
                </a:cubicBezTo>
                <a:cubicBezTo>
                  <a:pt x="45444" y="96753"/>
                  <a:pt x="46168" y="96030"/>
                  <a:pt x="47012" y="96030"/>
                </a:cubicBezTo>
                <a:lnTo>
                  <a:pt x="250022" y="96030"/>
                </a:lnTo>
                <a:lnTo>
                  <a:pt x="250022" y="60503"/>
                </a:lnTo>
                <a:cubicBezTo>
                  <a:pt x="250022" y="56529"/>
                  <a:pt x="253279" y="53277"/>
                  <a:pt x="257380" y="53277"/>
                </a:cubicBezTo>
                <a:close/>
                <a:moveTo>
                  <a:pt x="16043" y="0"/>
                </a:moveTo>
                <a:cubicBezTo>
                  <a:pt x="24969" y="0"/>
                  <a:pt x="32206" y="7227"/>
                  <a:pt x="32206" y="16020"/>
                </a:cubicBezTo>
                <a:lnTo>
                  <a:pt x="32206" y="523593"/>
                </a:lnTo>
                <a:lnTo>
                  <a:pt x="588632" y="523593"/>
                </a:lnTo>
                <a:cubicBezTo>
                  <a:pt x="597558" y="523593"/>
                  <a:pt x="604675" y="530699"/>
                  <a:pt x="604675" y="539612"/>
                </a:cubicBezTo>
                <a:cubicBezTo>
                  <a:pt x="604675" y="548526"/>
                  <a:pt x="597558" y="555632"/>
                  <a:pt x="588632" y="555632"/>
                </a:cubicBezTo>
                <a:lnTo>
                  <a:pt x="16043" y="555632"/>
                </a:lnTo>
                <a:cubicBezTo>
                  <a:pt x="7237" y="555632"/>
                  <a:pt x="0" y="548526"/>
                  <a:pt x="0" y="539612"/>
                </a:cubicBezTo>
                <a:lnTo>
                  <a:pt x="0" y="16020"/>
                </a:lnTo>
                <a:cubicBezTo>
                  <a:pt x="0" y="7227"/>
                  <a:pt x="7237" y="0"/>
                  <a:pt x="16043" y="0"/>
                </a:cubicBezTo>
                <a:close/>
              </a:path>
            </a:pathLst>
          </a:custGeom>
          <a:solidFill>
            <a:schemeClr val="bg1"/>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28" name="pyramid-chart_64746"/>
          <p:cNvSpPr>
            <a:spLocks noChangeAspect="1"/>
          </p:cNvSpPr>
          <p:nvPr>
            <p:custDataLst>
              <p:tags r:id="rId21"/>
            </p:custDataLst>
          </p:nvPr>
        </p:nvSpPr>
        <p:spPr bwMode="auto">
          <a:xfrm>
            <a:off x="9612002" y="1880475"/>
            <a:ext cx="238994" cy="232756"/>
          </a:xfrm>
          <a:custGeom>
            <a:avLst/>
            <a:gdLst>
              <a:gd name="connsiteX0" fmla="*/ 254856 w 607258"/>
              <a:gd name="connsiteY0" fmla="*/ 462909 h 591409"/>
              <a:gd name="connsiteX1" fmla="*/ 281230 w 607258"/>
              <a:gd name="connsiteY1" fmla="*/ 545836 h 591409"/>
              <a:gd name="connsiteX2" fmla="*/ 284784 w 607258"/>
              <a:gd name="connsiteY2" fmla="*/ 557043 h 591409"/>
              <a:gd name="connsiteX3" fmla="*/ 296568 w 607258"/>
              <a:gd name="connsiteY3" fmla="*/ 523797 h 591409"/>
              <a:gd name="connsiteX4" fmla="*/ 303676 w 607258"/>
              <a:gd name="connsiteY4" fmla="*/ 484388 h 591409"/>
              <a:gd name="connsiteX5" fmla="*/ 303769 w 607258"/>
              <a:gd name="connsiteY5" fmla="*/ 484388 h 591409"/>
              <a:gd name="connsiteX6" fmla="*/ 303863 w 607258"/>
              <a:gd name="connsiteY6" fmla="*/ 484388 h 591409"/>
              <a:gd name="connsiteX7" fmla="*/ 304050 w 607258"/>
              <a:gd name="connsiteY7" fmla="*/ 484388 h 591409"/>
              <a:gd name="connsiteX8" fmla="*/ 304144 w 607258"/>
              <a:gd name="connsiteY8" fmla="*/ 484388 h 591409"/>
              <a:gd name="connsiteX9" fmla="*/ 311252 w 607258"/>
              <a:gd name="connsiteY9" fmla="*/ 523797 h 591409"/>
              <a:gd name="connsiteX10" fmla="*/ 322942 w 607258"/>
              <a:gd name="connsiteY10" fmla="*/ 557043 h 591409"/>
              <a:gd name="connsiteX11" fmla="*/ 326590 w 607258"/>
              <a:gd name="connsiteY11" fmla="*/ 545836 h 591409"/>
              <a:gd name="connsiteX12" fmla="*/ 352870 w 607258"/>
              <a:gd name="connsiteY12" fmla="*/ 462909 h 591409"/>
              <a:gd name="connsiteX13" fmla="*/ 407395 w 607258"/>
              <a:gd name="connsiteY13" fmla="*/ 489244 h 591409"/>
              <a:gd name="connsiteX14" fmla="*/ 423014 w 607258"/>
              <a:gd name="connsiteY14" fmla="*/ 497556 h 591409"/>
              <a:gd name="connsiteX15" fmla="*/ 449575 w 607258"/>
              <a:gd name="connsiteY15" fmla="*/ 483454 h 591409"/>
              <a:gd name="connsiteX16" fmla="*/ 471647 w 607258"/>
              <a:gd name="connsiteY16" fmla="*/ 553214 h 591409"/>
              <a:gd name="connsiteX17" fmla="*/ 474640 w 607258"/>
              <a:gd name="connsiteY17" fmla="*/ 562646 h 591409"/>
              <a:gd name="connsiteX18" fmla="*/ 484460 w 607258"/>
              <a:gd name="connsiteY18" fmla="*/ 534630 h 591409"/>
              <a:gd name="connsiteX19" fmla="*/ 490446 w 607258"/>
              <a:gd name="connsiteY19" fmla="*/ 501571 h 591409"/>
              <a:gd name="connsiteX20" fmla="*/ 490539 w 607258"/>
              <a:gd name="connsiteY20" fmla="*/ 501571 h 591409"/>
              <a:gd name="connsiteX21" fmla="*/ 490726 w 607258"/>
              <a:gd name="connsiteY21" fmla="*/ 501571 h 591409"/>
              <a:gd name="connsiteX22" fmla="*/ 490820 w 607258"/>
              <a:gd name="connsiteY22" fmla="*/ 501571 h 591409"/>
              <a:gd name="connsiteX23" fmla="*/ 490913 w 607258"/>
              <a:gd name="connsiteY23" fmla="*/ 501571 h 591409"/>
              <a:gd name="connsiteX24" fmla="*/ 496899 w 607258"/>
              <a:gd name="connsiteY24" fmla="*/ 534630 h 591409"/>
              <a:gd name="connsiteX25" fmla="*/ 506813 w 607258"/>
              <a:gd name="connsiteY25" fmla="*/ 562646 h 591409"/>
              <a:gd name="connsiteX26" fmla="*/ 509805 w 607258"/>
              <a:gd name="connsiteY26" fmla="*/ 553214 h 591409"/>
              <a:gd name="connsiteX27" fmla="*/ 531877 w 607258"/>
              <a:gd name="connsiteY27" fmla="*/ 483454 h 591409"/>
              <a:gd name="connsiteX28" fmla="*/ 577611 w 607258"/>
              <a:gd name="connsiteY28" fmla="*/ 505493 h 591409"/>
              <a:gd name="connsiteX29" fmla="*/ 607258 w 607258"/>
              <a:gd name="connsiteY29" fmla="*/ 591409 h 591409"/>
              <a:gd name="connsiteX30" fmla="*/ 490352 w 607258"/>
              <a:gd name="connsiteY30" fmla="*/ 591409 h 591409"/>
              <a:gd name="connsiteX31" fmla="*/ 484366 w 607258"/>
              <a:gd name="connsiteY31" fmla="*/ 591409 h 591409"/>
              <a:gd name="connsiteX32" fmla="*/ 442935 w 607258"/>
              <a:gd name="connsiteY32" fmla="*/ 591409 h 591409"/>
              <a:gd name="connsiteX33" fmla="*/ 373072 w 607258"/>
              <a:gd name="connsiteY33" fmla="*/ 591409 h 591409"/>
              <a:gd name="connsiteX34" fmla="*/ 303769 w 607258"/>
              <a:gd name="connsiteY34" fmla="*/ 591409 h 591409"/>
              <a:gd name="connsiteX35" fmla="*/ 296568 w 607258"/>
              <a:gd name="connsiteY35" fmla="*/ 591409 h 591409"/>
              <a:gd name="connsiteX36" fmla="*/ 234093 w 607258"/>
              <a:gd name="connsiteY36" fmla="*/ 591409 h 591409"/>
              <a:gd name="connsiteX37" fmla="*/ 164230 w 607258"/>
              <a:gd name="connsiteY37" fmla="*/ 591409 h 591409"/>
              <a:gd name="connsiteX38" fmla="*/ 117093 w 607258"/>
              <a:gd name="connsiteY38" fmla="*/ 591409 h 591409"/>
              <a:gd name="connsiteX39" fmla="*/ 111108 w 607258"/>
              <a:gd name="connsiteY39" fmla="*/ 591409 h 591409"/>
              <a:gd name="connsiteX40" fmla="*/ 0 w 607258"/>
              <a:gd name="connsiteY40" fmla="*/ 591409 h 591409"/>
              <a:gd name="connsiteX41" fmla="*/ 30208 w 607258"/>
              <a:gd name="connsiteY41" fmla="*/ 505493 h 591409"/>
              <a:gd name="connsiteX42" fmla="*/ 75942 w 607258"/>
              <a:gd name="connsiteY42" fmla="*/ 483454 h 591409"/>
              <a:gd name="connsiteX43" fmla="*/ 98014 w 607258"/>
              <a:gd name="connsiteY43" fmla="*/ 553214 h 591409"/>
              <a:gd name="connsiteX44" fmla="*/ 101007 w 607258"/>
              <a:gd name="connsiteY44" fmla="*/ 562646 h 591409"/>
              <a:gd name="connsiteX45" fmla="*/ 110827 w 607258"/>
              <a:gd name="connsiteY45" fmla="*/ 534630 h 591409"/>
              <a:gd name="connsiteX46" fmla="*/ 116813 w 607258"/>
              <a:gd name="connsiteY46" fmla="*/ 501571 h 591409"/>
              <a:gd name="connsiteX47" fmla="*/ 117000 w 607258"/>
              <a:gd name="connsiteY47" fmla="*/ 501571 h 591409"/>
              <a:gd name="connsiteX48" fmla="*/ 117093 w 607258"/>
              <a:gd name="connsiteY48" fmla="*/ 501571 h 591409"/>
              <a:gd name="connsiteX49" fmla="*/ 117187 w 607258"/>
              <a:gd name="connsiteY49" fmla="*/ 501571 h 591409"/>
              <a:gd name="connsiteX50" fmla="*/ 117374 w 607258"/>
              <a:gd name="connsiteY50" fmla="*/ 501571 h 591409"/>
              <a:gd name="connsiteX51" fmla="*/ 123360 w 607258"/>
              <a:gd name="connsiteY51" fmla="*/ 534630 h 591409"/>
              <a:gd name="connsiteX52" fmla="*/ 133180 w 607258"/>
              <a:gd name="connsiteY52" fmla="*/ 562646 h 591409"/>
              <a:gd name="connsiteX53" fmla="*/ 136172 w 607258"/>
              <a:gd name="connsiteY53" fmla="*/ 553214 h 591409"/>
              <a:gd name="connsiteX54" fmla="*/ 158244 w 607258"/>
              <a:gd name="connsiteY54" fmla="*/ 483454 h 591409"/>
              <a:gd name="connsiteX55" fmla="*/ 184806 w 607258"/>
              <a:gd name="connsiteY55" fmla="*/ 497556 h 591409"/>
              <a:gd name="connsiteX56" fmla="*/ 200424 w 607258"/>
              <a:gd name="connsiteY56" fmla="*/ 489244 h 591409"/>
              <a:gd name="connsiteX57" fmla="*/ 254856 w 607258"/>
              <a:gd name="connsiteY57" fmla="*/ 462909 h 591409"/>
              <a:gd name="connsiteX58" fmla="*/ 486780 w 607258"/>
              <a:gd name="connsiteY58" fmla="*/ 322405 h 591409"/>
              <a:gd name="connsiteX59" fmla="*/ 516615 w 607258"/>
              <a:gd name="connsiteY59" fmla="*/ 328662 h 591409"/>
              <a:gd name="connsiteX60" fmla="*/ 531112 w 607258"/>
              <a:gd name="connsiteY60" fmla="*/ 342111 h 591409"/>
              <a:gd name="connsiteX61" fmla="*/ 547012 w 607258"/>
              <a:gd name="connsiteY61" fmla="*/ 392546 h 591409"/>
              <a:gd name="connsiteX62" fmla="*/ 544954 w 607258"/>
              <a:gd name="connsiteY62" fmla="*/ 400297 h 591409"/>
              <a:gd name="connsiteX63" fmla="*/ 550004 w 607258"/>
              <a:gd name="connsiteY63" fmla="*/ 421405 h 591409"/>
              <a:gd name="connsiteX64" fmla="*/ 539810 w 607258"/>
              <a:gd name="connsiteY64" fmla="*/ 439244 h 591409"/>
              <a:gd name="connsiteX65" fmla="*/ 503802 w 607258"/>
              <a:gd name="connsiteY65" fmla="*/ 483700 h 591409"/>
              <a:gd name="connsiteX66" fmla="*/ 477334 w 607258"/>
              <a:gd name="connsiteY66" fmla="*/ 483700 h 591409"/>
              <a:gd name="connsiteX67" fmla="*/ 441419 w 607258"/>
              <a:gd name="connsiteY67" fmla="*/ 439244 h 591409"/>
              <a:gd name="connsiteX68" fmla="*/ 431225 w 607258"/>
              <a:gd name="connsiteY68" fmla="*/ 421405 h 591409"/>
              <a:gd name="connsiteX69" fmla="*/ 436275 w 607258"/>
              <a:gd name="connsiteY69" fmla="*/ 400297 h 591409"/>
              <a:gd name="connsiteX70" fmla="*/ 434217 w 607258"/>
              <a:gd name="connsiteY70" fmla="*/ 392546 h 591409"/>
              <a:gd name="connsiteX71" fmla="*/ 434030 w 607258"/>
              <a:gd name="connsiteY71" fmla="*/ 367795 h 591409"/>
              <a:gd name="connsiteX72" fmla="*/ 448527 w 607258"/>
              <a:gd name="connsiteY72" fmla="*/ 342392 h 591409"/>
              <a:gd name="connsiteX73" fmla="*/ 461995 w 607258"/>
              <a:gd name="connsiteY73" fmla="*/ 331277 h 591409"/>
              <a:gd name="connsiteX74" fmla="*/ 475089 w 607258"/>
              <a:gd name="connsiteY74" fmla="*/ 324553 h 591409"/>
              <a:gd name="connsiteX75" fmla="*/ 486780 w 607258"/>
              <a:gd name="connsiteY75" fmla="*/ 322405 h 591409"/>
              <a:gd name="connsiteX76" fmla="*/ 113711 w 607258"/>
              <a:gd name="connsiteY76" fmla="*/ 322405 h 591409"/>
              <a:gd name="connsiteX77" fmla="*/ 143552 w 607258"/>
              <a:gd name="connsiteY77" fmla="*/ 328662 h 591409"/>
              <a:gd name="connsiteX78" fmla="*/ 157958 w 607258"/>
              <a:gd name="connsiteY78" fmla="*/ 342111 h 591409"/>
              <a:gd name="connsiteX79" fmla="*/ 173954 w 607258"/>
              <a:gd name="connsiteY79" fmla="*/ 392546 h 591409"/>
              <a:gd name="connsiteX80" fmla="*/ 171802 w 607258"/>
              <a:gd name="connsiteY80" fmla="*/ 400297 h 591409"/>
              <a:gd name="connsiteX81" fmla="*/ 176947 w 607258"/>
              <a:gd name="connsiteY81" fmla="*/ 421405 h 591409"/>
              <a:gd name="connsiteX82" fmla="*/ 166751 w 607258"/>
              <a:gd name="connsiteY82" fmla="*/ 439244 h 591409"/>
              <a:gd name="connsiteX83" fmla="*/ 130643 w 607258"/>
              <a:gd name="connsiteY83" fmla="*/ 483700 h 591409"/>
              <a:gd name="connsiteX84" fmla="*/ 104264 w 607258"/>
              <a:gd name="connsiteY84" fmla="*/ 483700 h 591409"/>
              <a:gd name="connsiteX85" fmla="*/ 68343 w 607258"/>
              <a:gd name="connsiteY85" fmla="*/ 439244 h 591409"/>
              <a:gd name="connsiteX86" fmla="*/ 58053 w 607258"/>
              <a:gd name="connsiteY86" fmla="*/ 421592 h 591409"/>
              <a:gd name="connsiteX87" fmla="*/ 63198 w 607258"/>
              <a:gd name="connsiteY87" fmla="*/ 400391 h 591409"/>
              <a:gd name="connsiteX88" fmla="*/ 61046 w 607258"/>
              <a:gd name="connsiteY88" fmla="*/ 392639 h 591409"/>
              <a:gd name="connsiteX89" fmla="*/ 60953 w 607258"/>
              <a:gd name="connsiteY89" fmla="*/ 367889 h 591409"/>
              <a:gd name="connsiteX90" fmla="*/ 75452 w 607258"/>
              <a:gd name="connsiteY90" fmla="*/ 342485 h 591409"/>
              <a:gd name="connsiteX91" fmla="*/ 88922 w 607258"/>
              <a:gd name="connsiteY91" fmla="*/ 331371 h 591409"/>
              <a:gd name="connsiteX92" fmla="*/ 101831 w 607258"/>
              <a:gd name="connsiteY92" fmla="*/ 324646 h 591409"/>
              <a:gd name="connsiteX93" fmla="*/ 113711 w 607258"/>
              <a:gd name="connsiteY93" fmla="*/ 322405 h 591409"/>
              <a:gd name="connsiteX94" fmla="*/ 299632 w 607258"/>
              <a:gd name="connsiteY94" fmla="*/ 270867 h 591409"/>
              <a:gd name="connsiteX95" fmla="*/ 335085 w 607258"/>
              <a:gd name="connsiteY95" fmla="*/ 278338 h 591409"/>
              <a:gd name="connsiteX96" fmla="*/ 352298 w 607258"/>
              <a:gd name="connsiteY96" fmla="*/ 294401 h 591409"/>
              <a:gd name="connsiteX97" fmla="*/ 371194 w 607258"/>
              <a:gd name="connsiteY97" fmla="*/ 354447 h 591409"/>
              <a:gd name="connsiteX98" fmla="*/ 368761 w 607258"/>
              <a:gd name="connsiteY98" fmla="*/ 363693 h 591409"/>
              <a:gd name="connsiteX99" fmla="*/ 374842 w 607258"/>
              <a:gd name="connsiteY99" fmla="*/ 388813 h 591409"/>
              <a:gd name="connsiteX100" fmla="*/ 362588 w 607258"/>
              <a:gd name="connsiteY100" fmla="*/ 410105 h 591409"/>
              <a:gd name="connsiteX101" fmla="*/ 319744 w 607258"/>
              <a:gd name="connsiteY101" fmla="*/ 463055 h 591409"/>
              <a:gd name="connsiteX102" fmla="*/ 288313 w 607258"/>
              <a:gd name="connsiteY102" fmla="*/ 463148 h 591409"/>
              <a:gd name="connsiteX103" fmla="*/ 245469 w 607258"/>
              <a:gd name="connsiteY103" fmla="*/ 410199 h 591409"/>
              <a:gd name="connsiteX104" fmla="*/ 233308 w 607258"/>
              <a:gd name="connsiteY104" fmla="*/ 388907 h 591409"/>
              <a:gd name="connsiteX105" fmla="*/ 239482 w 607258"/>
              <a:gd name="connsiteY105" fmla="*/ 363786 h 591409"/>
              <a:gd name="connsiteX106" fmla="*/ 237050 w 607258"/>
              <a:gd name="connsiteY106" fmla="*/ 354541 h 591409"/>
              <a:gd name="connsiteX107" fmla="*/ 236863 w 607258"/>
              <a:gd name="connsiteY107" fmla="*/ 325031 h 591409"/>
              <a:gd name="connsiteX108" fmla="*/ 254075 w 607258"/>
              <a:gd name="connsiteY108" fmla="*/ 294774 h 591409"/>
              <a:gd name="connsiteX109" fmla="*/ 270071 w 607258"/>
              <a:gd name="connsiteY109" fmla="*/ 281607 h 591409"/>
              <a:gd name="connsiteX110" fmla="*/ 285506 w 607258"/>
              <a:gd name="connsiteY110" fmla="*/ 273669 h 591409"/>
              <a:gd name="connsiteX111" fmla="*/ 299632 w 607258"/>
              <a:gd name="connsiteY111" fmla="*/ 270867 h 591409"/>
              <a:gd name="connsiteX112" fmla="*/ 246074 w 607258"/>
              <a:gd name="connsiteY112" fmla="*/ 135486 h 591409"/>
              <a:gd name="connsiteX113" fmla="*/ 242708 w 607258"/>
              <a:gd name="connsiteY113" fmla="*/ 171715 h 591409"/>
              <a:gd name="connsiteX114" fmla="*/ 246168 w 607258"/>
              <a:gd name="connsiteY114" fmla="*/ 207944 h 591409"/>
              <a:gd name="connsiteX115" fmla="*/ 291334 w 607258"/>
              <a:gd name="connsiteY115" fmla="*/ 207944 h 591409"/>
              <a:gd name="connsiteX116" fmla="*/ 291334 w 607258"/>
              <a:gd name="connsiteY116" fmla="*/ 135486 h 591409"/>
              <a:gd name="connsiteX117" fmla="*/ 388399 w 607258"/>
              <a:gd name="connsiteY117" fmla="*/ 135299 h 591409"/>
              <a:gd name="connsiteX118" fmla="*/ 391391 w 607258"/>
              <a:gd name="connsiteY118" fmla="*/ 171528 h 591409"/>
              <a:gd name="connsiteX119" fmla="*/ 388399 w 607258"/>
              <a:gd name="connsiteY119" fmla="*/ 207757 h 591409"/>
              <a:gd name="connsiteX120" fmla="*/ 426926 w 607258"/>
              <a:gd name="connsiteY120" fmla="*/ 207757 h 591409"/>
              <a:gd name="connsiteX121" fmla="*/ 432162 w 607258"/>
              <a:gd name="connsiteY121" fmla="*/ 171528 h 591409"/>
              <a:gd name="connsiteX122" fmla="*/ 426926 w 607258"/>
              <a:gd name="connsiteY122" fmla="*/ 135299 h 591409"/>
              <a:gd name="connsiteX123" fmla="*/ 316956 w 607258"/>
              <a:gd name="connsiteY123" fmla="*/ 135299 h 591409"/>
              <a:gd name="connsiteX124" fmla="*/ 316956 w 607258"/>
              <a:gd name="connsiteY124" fmla="*/ 207757 h 591409"/>
              <a:gd name="connsiteX125" fmla="*/ 362216 w 607258"/>
              <a:gd name="connsiteY125" fmla="*/ 207757 h 591409"/>
              <a:gd name="connsiteX126" fmla="*/ 365582 w 607258"/>
              <a:gd name="connsiteY126" fmla="*/ 171528 h 591409"/>
              <a:gd name="connsiteX127" fmla="*/ 362122 w 607258"/>
              <a:gd name="connsiteY127" fmla="*/ 135299 h 591409"/>
              <a:gd name="connsiteX128" fmla="*/ 181177 w 607258"/>
              <a:gd name="connsiteY128" fmla="*/ 135299 h 591409"/>
              <a:gd name="connsiteX129" fmla="*/ 175940 w 607258"/>
              <a:gd name="connsiteY129" fmla="*/ 171528 h 591409"/>
              <a:gd name="connsiteX130" fmla="*/ 181177 w 607258"/>
              <a:gd name="connsiteY130" fmla="*/ 207757 h 591409"/>
              <a:gd name="connsiteX131" fmla="*/ 219704 w 607258"/>
              <a:gd name="connsiteY131" fmla="*/ 207757 h 591409"/>
              <a:gd name="connsiteX132" fmla="*/ 216712 w 607258"/>
              <a:gd name="connsiteY132" fmla="*/ 171528 h 591409"/>
              <a:gd name="connsiteX133" fmla="*/ 219704 w 607258"/>
              <a:gd name="connsiteY133" fmla="*/ 135299 h 591409"/>
              <a:gd name="connsiteX134" fmla="*/ 253368 w 607258"/>
              <a:gd name="connsiteY134" fmla="*/ 54157 h 591409"/>
              <a:gd name="connsiteX135" fmla="*/ 192024 w 607258"/>
              <a:gd name="connsiteY135" fmla="*/ 109715 h 591409"/>
              <a:gd name="connsiteX136" fmla="*/ 225876 w 607258"/>
              <a:gd name="connsiteY136" fmla="*/ 109715 h 591409"/>
              <a:gd name="connsiteX137" fmla="*/ 253368 w 607258"/>
              <a:gd name="connsiteY137" fmla="*/ 54157 h 591409"/>
              <a:gd name="connsiteX138" fmla="*/ 354922 w 607258"/>
              <a:gd name="connsiteY138" fmla="*/ 54064 h 591409"/>
              <a:gd name="connsiteX139" fmla="*/ 382414 w 607258"/>
              <a:gd name="connsiteY139" fmla="*/ 109528 h 591409"/>
              <a:gd name="connsiteX140" fmla="*/ 416266 w 607258"/>
              <a:gd name="connsiteY140" fmla="*/ 109528 h 591409"/>
              <a:gd name="connsiteX141" fmla="*/ 354922 w 607258"/>
              <a:gd name="connsiteY141" fmla="*/ 54064 h 591409"/>
              <a:gd name="connsiteX142" fmla="*/ 316956 w 607258"/>
              <a:gd name="connsiteY142" fmla="*/ 49301 h 591409"/>
              <a:gd name="connsiteX143" fmla="*/ 316956 w 607258"/>
              <a:gd name="connsiteY143" fmla="*/ 109715 h 591409"/>
              <a:gd name="connsiteX144" fmla="*/ 355109 w 607258"/>
              <a:gd name="connsiteY144" fmla="*/ 109715 h 591409"/>
              <a:gd name="connsiteX145" fmla="*/ 316956 w 607258"/>
              <a:gd name="connsiteY145" fmla="*/ 49301 h 591409"/>
              <a:gd name="connsiteX146" fmla="*/ 291334 w 607258"/>
              <a:gd name="connsiteY146" fmla="*/ 49021 h 591409"/>
              <a:gd name="connsiteX147" fmla="*/ 252994 w 607258"/>
              <a:gd name="connsiteY147" fmla="*/ 109528 h 591409"/>
              <a:gd name="connsiteX148" fmla="*/ 291334 w 607258"/>
              <a:gd name="connsiteY148" fmla="*/ 109528 h 591409"/>
              <a:gd name="connsiteX149" fmla="*/ 304145 w 607258"/>
              <a:gd name="connsiteY149" fmla="*/ 0 h 591409"/>
              <a:gd name="connsiteX150" fmla="*/ 476113 w 607258"/>
              <a:gd name="connsiteY150" fmla="*/ 171715 h 591409"/>
              <a:gd name="connsiteX151" fmla="*/ 396628 w 607258"/>
              <a:gd name="connsiteY151" fmla="*/ 316258 h 591409"/>
              <a:gd name="connsiteX152" fmla="*/ 384565 w 607258"/>
              <a:gd name="connsiteY152" fmla="*/ 287219 h 591409"/>
              <a:gd name="connsiteX153" fmla="*/ 374933 w 607258"/>
              <a:gd name="connsiteY153" fmla="*/ 277975 h 591409"/>
              <a:gd name="connsiteX154" fmla="*/ 416078 w 607258"/>
              <a:gd name="connsiteY154" fmla="*/ 233529 h 591409"/>
              <a:gd name="connsiteX155" fmla="*/ 382321 w 607258"/>
              <a:gd name="connsiteY155" fmla="*/ 233529 h 591409"/>
              <a:gd name="connsiteX156" fmla="*/ 365956 w 607258"/>
              <a:gd name="connsiteY156" fmla="*/ 271625 h 591409"/>
              <a:gd name="connsiteX157" fmla="*/ 347441 w 607258"/>
              <a:gd name="connsiteY157" fmla="*/ 257059 h 591409"/>
              <a:gd name="connsiteX158" fmla="*/ 345290 w 607258"/>
              <a:gd name="connsiteY158" fmla="*/ 255938 h 591409"/>
              <a:gd name="connsiteX159" fmla="*/ 355296 w 607258"/>
              <a:gd name="connsiteY159" fmla="*/ 233715 h 591409"/>
              <a:gd name="connsiteX160" fmla="*/ 316956 w 607258"/>
              <a:gd name="connsiteY160" fmla="*/ 233715 h 591409"/>
              <a:gd name="connsiteX161" fmla="*/ 316956 w 607258"/>
              <a:gd name="connsiteY161" fmla="*/ 246881 h 591409"/>
              <a:gd name="connsiteX162" fmla="*/ 305735 w 607258"/>
              <a:gd name="connsiteY162" fmla="*/ 246134 h 591409"/>
              <a:gd name="connsiteX163" fmla="*/ 298067 w 607258"/>
              <a:gd name="connsiteY163" fmla="*/ 246508 h 591409"/>
              <a:gd name="connsiteX164" fmla="*/ 291334 w 607258"/>
              <a:gd name="connsiteY164" fmla="*/ 247161 h 591409"/>
              <a:gd name="connsiteX165" fmla="*/ 291334 w 607258"/>
              <a:gd name="connsiteY165" fmla="*/ 233529 h 591409"/>
              <a:gd name="connsiteX166" fmla="*/ 253181 w 607258"/>
              <a:gd name="connsiteY166" fmla="*/ 233529 h 591409"/>
              <a:gd name="connsiteX167" fmla="*/ 263654 w 607258"/>
              <a:gd name="connsiteY167" fmla="*/ 256592 h 591409"/>
              <a:gd name="connsiteX168" fmla="*/ 256548 w 607258"/>
              <a:gd name="connsiteY168" fmla="*/ 261074 h 591409"/>
              <a:gd name="connsiteX169" fmla="*/ 242427 w 607258"/>
              <a:gd name="connsiteY169" fmla="*/ 271812 h 591409"/>
              <a:gd name="connsiteX170" fmla="*/ 225969 w 607258"/>
              <a:gd name="connsiteY170" fmla="*/ 233529 h 591409"/>
              <a:gd name="connsiteX171" fmla="*/ 192212 w 607258"/>
              <a:gd name="connsiteY171" fmla="*/ 233529 h 591409"/>
              <a:gd name="connsiteX172" fmla="*/ 234946 w 607258"/>
              <a:gd name="connsiteY172" fmla="*/ 279095 h 591409"/>
              <a:gd name="connsiteX173" fmla="*/ 213345 w 607258"/>
              <a:gd name="connsiteY173" fmla="*/ 317192 h 591409"/>
              <a:gd name="connsiteX174" fmla="*/ 132177 w 607258"/>
              <a:gd name="connsiteY174" fmla="*/ 171715 h 591409"/>
              <a:gd name="connsiteX175" fmla="*/ 304145 w 607258"/>
              <a:gd name="connsiteY175" fmla="*/ 0 h 5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607258" h="591409">
                <a:moveTo>
                  <a:pt x="254856" y="462909"/>
                </a:moveTo>
                <a:lnTo>
                  <a:pt x="281230" y="545836"/>
                </a:lnTo>
                <a:lnTo>
                  <a:pt x="284784" y="557043"/>
                </a:lnTo>
                <a:lnTo>
                  <a:pt x="296568" y="523797"/>
                </a:lnTo>
                <a:cubicBezTo>
                  <a:pt x="269446" y="486256"/>
                  <a:pt x="298626" y="484388"/>
                  <a:pt x="303676" y="484388"/>
                </a:cubicBezTo>
                <a:lnTo>
                  <a:pt x="303769" y="484388"/>
                </a:lnTo>
                <a:lnTo>
                  <a:pt x="303863" y="484388"/>
                </a:lnTo>
                <a:lnTo>
                  <a:pt x="304050" y="484388"/>
                </a:lnTo>
                <a:lnTo>
                  <a:pt x="304144" y="484388"/>
                </a:lnTo>
                <a:cubicBezTo>
                  <a:pt x="309287" y="484388"/>
                  <a:pt x="338280" y="486256"/>
                  <a:pt x="311252" y="523797"/>
                </a:cubicBezTo>
                <a:lnTo>
                  <a:pt x="322942" y="557043"/>
                </a:lnTo>
                <a:lnTo>
                  <a:pt x="326590" y="545836"/>
                </a:lnTo>
                <a:lnTo>
                  <a:pt x="352870" y="462909"/>
                </a:lnTo>
                <a:cubicBezTo>
                  <a:pt x="352870" y="462909"/>
                  <a:pt x="373352" y="476263"/>
                  <a:pt x="407395" y="489244"/>
                </a:cubicBezTo>
                <a:cubicBezTo>
                  <a:pt x="413662" y="491579"/>
                  <a:pt x="418712" y="494287"/>
                  <a:pt x="423014" y="497556"/>
                </a:cubicBezTo>
                <a:cubicBezTo>
                  <a:pt x="439942" y="489711"/>
                  <a:pt x="449575" y="483454"/>
                  <a:pt x="449575" y="483454"/>
                </a:cubicBezTo>
                <a:lnTo>
                  <a:pt x="471647" y="553214"/>
                </a:lnTo>
                <a:lnTo>
                  <a:pt x="474640" y="562646"/>
                </a:lnTo>
                <a:lnTo>
                  <a:pt x="484460" y="534630"/>
                </a:lnTo>
                <a:cubicBezTo>
                  <a:pt x="461733" y="503065"/>
                  <a:pt x="486237" y="501571"/>
                  <a:pt x="490446" y="501571"/>
                </a:cubicBezTo>
                <a:lnTo>
                  <a:pt x="490539" y="501571"/>
                </a:lnTo>
                <a:lnTo>
                  <a:pt x="490726" y="501571"/>
                </a:lnTo>
                <a:lnTo>
                  <a:pt x="490820" y="501571"/>
                </a:lnTo>
                <a:lnTo>
                  <a:pt x="490913" y="501571"/>
                </a:lnTo>
                <a:cubicBezTo>
                  <a:pt x="495215" y="501571"/>
                  <a:pt x="519625" y="503065"/>
                  <a:pt x="496899" y="534630"/>
                </a:cubicBezTo>
                <a:lnTo>
                  <a:pt x="506813" y="562646"/>
                </a:lnTo>
                <a:lnTo>
                  <a:pt x="509805" y="553214"/>
                </a:lnTo>
                <a:lnTo>
                  <a:pt x="531877" y="483454"/>
                </a:lnTo>
                <a:cubicBezTo>
                  <a:pt x="531877" y="483454"/>
                  <a:pt x="548899" y="494567"/>
                  <a:pt x="577611" y="505493"/>
                </a:cubicBezTo>
                <a:cubicBezTo>
                  <a:pt x="609129" y="516980"/>
                  <a:pt x="607165" y="542848"/>
                  <a:pt x="607258" y="591409"/>
                </a:cubicBezTo>
                <a:lnTo>
                  <a:pt x="490352" y="591409"/>
                </a:lnTo>
                <a:lnTo>
                  <a:pt x="484366" y="591409"/>
                </a:lnTo>
                <a:lnTo>
                  <a:pt x="442935" y="591409"/>
                </a:lnTo>
                <a:lnTo>
                  <a:pt x="373072" y="591409"/>
                </a:lnTo>
                <a:lnTo>
                  <a:pt x="303769" y="591409"/>
                </a:lnTo>
                <a:lnTo>
                  <a:pt x="296568" y="591409"/>
                </a:lnTo>
                <a:lnTo>
                  <a:pt x="234093" y="591409"/>
                </a:lnTo>
                <a:lnTo>
                  <a:pt x="164230" y="591409"/>
                </a:lnTo>
                <a:lnTo>
                  <a:pt x="117093" y="591409"/>
                </a:lnTo>
                <a:lnTo>
                  <a:pt x="111108" y="591409"/>
                </a:lnTo>
                <a:lnTo>
                  <a:pt x="0" y="591409"/>
                </a:lnTo>
                <a:cubicBezTo>
                  <a:pt x="655" y="542848"/>
                  <a:pt x="-1403" y="516980"/>
                  <a:pt x="30208" y="505493"/>
                </a:cubicBezTo>
                <a:cubicBezTo>
                  <a:pt x="58734" y="494661"/>
                  <a:pt x="75942" y="483454"/>
                  <a:pt x="75942" y="483454"/>
                </a:cubicBezTo>
                <a:lnTo>
                  <a:pt x="98014" y="553214"/>
                </a:lnTo>
                <a:lnTo>
                  <a:pt x="101007" y="562646"/>
                </a:lnTo>
                <a:lnTo>
                  <a:pt x="110827" y="534630"/>
                </a:lnTo>
                <a:cubicBezTo>
                  <a:pt x="88194" y="503065"/>
                  <a:pt x="112604" y="501571"/>
                  <a:pt x="116813" y="501571"/>
                </a:cubicBezTo>
                <a:lnTo>
                  <a:pt x="117000" y="501571"/>
                </a:lnTo>
                <a:lnTo>
                  <a:pt x="117093" y="501571"/>
                </a:lnTo>
                <a:lnTo>
                  <a:pt x="117187" y="501571"/>
                </a:lnTo>
                <a:lnTo>
                  <a:pt x="117374" y="501571"/>
                </a:lnTo>
                <a:cubicBezTo>
                  <a:pt x="121583" y="501571"/>
                  <a:pt x="145993" y="503065"/>
                  <a:pt x="123360" y="534630"/>
                </a:cubicBezTo>
                <a:lnTo>
                  <a:pt x="133180" y="562646"/>
                </a:lnTo>
                <a:lnTo>
                  <a:pt x="136172" y="553214"/>
                </a:lnTo>
                <a:lnTo>
                  <a:pt x="158244" y="483454"/>
                </a:lnTo>
                <a:cubicBezTo>
                  <a:pt x="158244" y="483454"/>
                  <a:pt x="167877" y="489804"/>
                  <a:pt x="184806" y="497556"/>
                </a:cubicBezTo>
                <a:cubicBezTo>
                  <a:pt x="189014" y="494194"/>
                  <a:pt x="194158" y="491485"/>
                  <a:pt x="200424" y="489244"/>
                </a:cubicBezTo>
                <a:cubicBezTo>
                  <a:pt x="234467" y="476263"/>
                  <a:pt x="254856" y="462909"/>
                  <a:pt x="254856" y="462909"/>
                </a:cubicBezTo>
                <a:close/>
                <a:moveTo>
                  <a:pt x="486780" y="322405"/>
                </a:moveTo>
                <a:cubicBezTo>
                  <a:pt x="499780" y="321284"/>
                  <a:pt x="509601" y="324553"/>
                  <a:pt x="516615" y="328662"/>
                </a:cubicBezTo>
                <a:cubicBezTo>
                  <a:pt x="527090" y="334546"/>
                  <a:pt x="531112" y="342111"/>
                  <a:pt x="531112" y="342111"/>
                </a:cubicBezTo>
                <a:cubicBezTo>
                  <a:pt x="531112" y="342111"/>
                  <a:pt x="555148" y="343699"/>
                  <a:pt x="547012" y="392546"/>
                </a:cubicBezTo>
                <a:cubicBezTo>
                  <a:pt x="546544" y="395067"/>
                  <a:pt x="545796" y="397682"/>
                  <a:pt x="544954" y="400297"/>
                </a:cubicBezTo>
                <a:cubicBezTo>
                  <a:pt x="549630" y="399737"/>
                  <a:pt x="555429" y="402632"/>
                  <a:pt x="550004" y="421405"/>
                </a:cubicBezTo>
                <a:cubicBezTo>
                  <a:pt x="546170" y="435134"/>
                  <a:pt x="542522" y="438964"/>
                  <a:pt x="539810" y="439244"/>
                </a:cubicBezTo>
                <a:cubicBezTo>
                  <a:pt x="537285" y="455588"/>
                  <a:pt x="524191" y="476322"/>
                  <a:pt x="503802" y="483700"/>
                </a:cubicBezTo>
                <a:cubicBezTo>
                  <a:pt x="495197" y="486689"/>
                  <a:pt x="485845" y="486689"/>
                  <a:pt x="477334" y="483700"/>
                </a:cubicBezTo>
                <a:cubicBezTo>
                  <a:pt x="456664" y="476509"/>
                  <a:pt x="443944" y="455681"/>
                  <a:pt x="441419" y="439244"/>
                </a:cubicBezTo>
                <a:cubicBezTo>
                  <a:pt x="438707" y="439150"/>
                  <a:pt x="435059" y="435228"/>
                  <a:pt x="431225" y="421405"/>
                </a:cubicBezTo>
                <a:cubicBezTo>
                  <a:pt x="425800" y="402632"/>
                  <a:pt x="431412" y="399737"/>
                  <a:pt x="436275" y="400297"/>
                </a:cubicBezTo>
                <a:cubicBezTo>
                  <a:pt x="435340" y="397682"/>
                  <a:pt x="434685" y="395161"/>
                  <a:pt x="434217" y="392546"/>
                </a:cubicBezTo>
                <a:cubicBezTo>
                  <a:pt x="432440" y="383860"/>
                  <a:pt x="431973" y="375641"/>
                  <a:pt x="434030" y="367795"/>
                </a:cubicBezTo>
                <a:cubicBezTo>
                  <a:pt x="436462" y="357335"/>
                  <a:pt x="442167" y="348836"/>
                  <a:pt x="448527" y="342392"/>
                </a:cubicBezTo>
                <a:cubicBezTo>
                  <a:pt x="452642" y="338095"/>
                  <a:pt x="457132" y="334360"/>
                  <a:pt x="461995" y="331277"/>
                </a:cubicBezTo>
                <a:cubicBezTo>
                  <a:pt x="466017" y="328569"/>
                  <a:pt x="470319" y="326141"/>
                  <a:pt x="475089" y="324553"/>
                </a:cubicBezTo>
                <a:cubicBezTo>
                  <a:pt x="478830" y="323152"/>
                  <a:pt x="482852" y="322405"/>
                  <a:pt x="486780" y="322405"/>
                </a:cubicBezTo>
                <a:close/>
                <a:moveTo>
                  <a:pt x="113711" y="322405"/>
                </a:moveTo>
                <a:cubicBezTo>
                  <a:pt x="126714" y="321284"/>
                  <a:pt x="136536" y="324553"/>
                  <a:pt x="143552" y="328662"/>
                </a:cubicBezTo>
                <a:cubicBezTo>
                  <a:pt x="154029" y="334546"/>
                  <a:pt x="157958" y="342111"/>
                  <a:pt x="157958" y="342111"/>
                </a:cubicBezTo>
                <a:cubicBezTo>
                  <a:pt x="157958" y="342111"/>
                  <a:pt x="182092" y="343699"/>
                  <a:pt x="173954" y="392546"/>
                </a:cubicBezTo>
                <a:cubicBezTo>
                  <a:pt x="173486" y="395067"/>
                  <a:pt x="172738" y="397682"/>
                  <a:pt x="171802" y="400297"/>
                </a:cubicBezTo>
                <a:cubicBezTo>
                  <a:pt x="176573" y="399737"/>
                  <a:pt x="182279" y="402632"/>
                  <a:pt x="176947" y="421405"/>
                </a:cubicBezTo>
                <a:cubicBezTo>
                  <a:pt x="173112" y="435134"/>
                  <a:pt x="169464" y="438964"/>
                  <a:pt x="166751" y="439244"/>
                </a:cubicBezTo>
                <a:cubicBezTo>
                  <a:pt x="164225" y="455588"/>
                  <a:pt x="151129" y="476322"/>
                  <a:pt x="130643" y="483700"/>
                </a:cubicBezTo>
                <a:cubicBezTo>
                  <a:pt x="122037" y="486689"/>
                  <a:pt x="112682" y="486689"/>
                  <a:pt x="104264" y="483700"/>
                </a:cubicBezTo>
                <a:cubicBezTo>
                  <a:pt x="83497" y="476509"/>
                  <a:pt x="70775" y="455681"/>
                  <a:pt x="68343" y="439244"/>
                </a:cubicBezTo>
                <a:cubicBezTo>
                  <a:pt x="65536" y="438964"/>
                  <a:pt x="61982" y="435134"/>
                  <a:pt x="58053" y="421592"/>
                </a:cubicBezTo>
                <a:cubicBezTo>
                  <a:pt x="52721" y="402726"/>
                  <a:pt x="58427" y="399924"/>
                  <a:pt x="63198" y="400391"/>
                </a:cubicBezTo>
                <a:cubicBezTo>
                  <a:pt x="62169" y="397776"/>
                  <a:pt x="61608" y="395254"/>
                  <a:pt x="61046" y="392639"/>
                </a:cubicBezTo>
                <a:cubicBezTo>
                  <a:pt x="59363" y="383953"/>
                  <a:pt x="58801" y="375734"/>
                  <a:pt x="60953" y="367889"/>
                </a:cubicBezTo>
                <a:cubicBezTo>
                  <a:pt x="63291" y="357428"/>
                  <a:pt x="69091" y="348929"/>
                  <a:pt x="75452" y="342485"/>
                </a:cubicBezTo>
                <a:cubicBezTo>
                  <a:pt x="79568" y="338282"/>
                  <a:pt x="84058" y="334546"/>
                  <a:pt x="88922" y="331371"/>
                </a:cubicBezTo>
                <a:cubicBezTo>
                  <a:pt x="92758" y="328662"/>
                  <a:pt x="97154" y="326327"/>
                  <a:pt x="101831" y="324646"/>
                </a:cubicBezTo>
                <a:cubicBezTo>
                  <a:pt x="105573" y="323432"/>
                  <a:pt x="109502" y="322685"/>
                  <a:pt x="113711" y="322405"/>
                </a:cubicBezTo>
                <a:close/>
                <a:moveTo>
                  <a:pt x="299632" y="270867"/>
                </a:moveTo>
                <a:cubicBezTo>
                  <a:pt x="314973" y="269560"/>
                  <a:pt x="326666" y="273389"/>
                  <a:pt x="335085" y="278338"/>
                </a:cubicBezTo>
                <a:cubicBezTo>
                  <a:pt x="347527" y="285342"/>
                  <a:pt x="352298" y="294401"/>
                  <a:pt x="352298" y="294401"/>
                </a:cubicBezTo>
                <a:cubicBezTo>
                  <a:pt x="352298" y="294401"/>
                  <a:pt x="380922" y="296455"/>
                  <a:pt x="371194" y="354447"/>
                </a:cubicBezTo>
                <a:cubicBezTo>
                  <a:pt x="370632" y="357436"/>
                  <a:pt x="369884" y="360517"/>
                  <a:pt x="368761" y="363693"/>
                </a:cubicBezTo>
                <a:cubicBezTo>
                  <a:pt x="374468" y="363039"/>
                  <a:pt x="381203" y="366401"/>
                  <a:pt x="374842" y="388813"/>
                </a:cubicBezTo>
                <a:cubicBezTo>
                  <a:pt x="370258" y="405249"/>
                  <a:pt x="365862" y="409825"/>
                  <a:pt x="362588" y="410105"/>
                </a:cubicBezTo>
                <a:cubicBezTo>
                  <a:pt x="359594" y="429529"/>
                  <a:pt x="344066" y="454276"/>
                  <a:pt x="319744" y="463055"/>
                </a:cubicBezTo>
                <a:cubicBezTo>
                  <a:pt x="309641" y="466790"/>
                  <a:pt x="298416" y="466790"/>
                  <a:pt x="288313" y="463148"/>
                </a:cubicBezTo>
                <a:cubicBezTo>
                  <a:pt x="263617" y="454557"/>
                  <a:pt x="248462" y="429809"/>
                  <a:pt x="245469" y="410199"/>
                </a:cubicBezTo>
                <a:cubicBezTo>
                  <a:pt x="242288" y="409825"/>
                  <a:pt x="237892" y="405342"/>
                  <a:pt x="233308" y="388907"/>
                </a:cubicBezTo>
                <a:cubicBezTo>
                  <a:pt x="226947" y="366494"/>
                  <a:pt x="233682" y="363319"/>
                  <a:pt x="239482" y="363786"/>
                </a:cubicBezTo>
                <a:cubicBezTo>
                  <a:pt x="238360" y="360704"/>
                  <a:pt x="237518" y="357716"/>
                  <a:pt x="237050" y="354541"/>
                </a:cubicBezTo>
                <a:cubicBezTo>
                  <a:pt x="234992" y="344082"/>
                  <a:pt x="234431" y="334370"/>
                  <a:pt x="236863" y="325031"/>
                </a:cubicBezTo>
                <a:cubicBezTo>
                  <a:pt x="239763" y="312517"/>
                  <a:pt x="246498" y="302525"/>
                  <a:pt x="254075" y="294774"/>
                </a:cubicBezTo>
                <a:cubicBezTo>
                  <a:pt x="258846" y="289731"/>
                  <a:pt x="264365" y="285249"/>
                  <a:pt x="270071" y="281607"/>
                </a:cubicBezTo>
                <a:cubicBezTo>
                  <a:pt x="274655" y="278338"/>
                  <a:pt x="279894" y="275537"/>
                  <a:pt x="285506" y="273669"/>
                </a:cubicBezTo>
                <a:cubicBezTo>
                  <a:pt x="289903" y="272175"/>
                  <a:pt x="294674" y="271148"/>
                  <a:pt x="299632" y="270867"/>
                </a:cubicBezTo>
                <a:close/>
                <a:moveTo>
                  <a:pt x="246074" y="135486"/>
                </a:moveTo>
                <a:cubicBezTo>
                  <a:pt x="243923" y="146504"/>
                  <a:pt x="242708" y="158643"/>
                  <a:pt x="242708" y="171715"/>
                </a:cubicBezTo>
                <a:cubicBezTo>
                  <a:pt x="242708" y="184787"/>
                  <a:pt x="244017" y="196833"/>
                  <a:pt x="246168" y="207944"/>
                </a:cubicBezTo>
                <a:lnTo>
                  <a:pt x="291334" y="207944"/>
                </a:lnTo>
                <a:lnTo>
                  <a:pt x="291334" y="135486"/>
                </a:lnTo>
                <a:close/>
                <a:moveTo>
                  <a:pt x="388399" y="135299"/>
                </a:moveTo>
                <a:cubicBezTo>
                  <a:pt x="390269" y="146504"/>
                  <a:pt x="391391" y="158643"/>
                  <a:pt x="391391" y="171528"/>
                </a:cubicBezTo>
                <a:cubicBezTo>
                  <a:pt x="391391" y="184507"/>
                  <a:pt x="390269" y="196459"/>
                  <a:pt x="388399" y="207757"/>
                </a:cubicBezTo>
                <a:lnTo>
                  <a:pt x="426926" y="207757"/>
                </a:lnTo>
                <a:cubicBezTo>
                  <a:pt x="430292" y="196366"/>
                  <a:pt x="432162" y="184134"/>
                  <a:pt x="432162" y="171528"/>
                </a:cubicBezTo>
                <a:cubicBezTo>
                  <a:pt x="432162" y="159016"/>
                  <a:pt x="430292" y="146784"/>
                  <a:pt x="426926" y="135299"/>
                </a:cubicBezTo>
                <a:close/>
                <a:moveTo>
                  <a:pt x="316956" y="135299"/>
                </a:moveTo>
                <a:lnTo>
                  <a:pt x="316956" y="207757"/>
                </a:lnTo>
                <a:lnTo>
                  <a:pt x="362216" y="207757"/>
                </a:lnTo>
                <a:cubicBezTo>
                  <a:pt x="364367" y="196739"/>
                  <a:pt x="365582" y="184601"/>
                  <a:pt x="365582" y="171528"/>
                </a:cubicBezTo>
                <a:cubicBezTo>
                  <a:pt x="365582" y="158456"/>
                  <a:pt x="364273" y="146411"/>
                  <a:pt x="362122" y="135299"/>
                </a:cubicBezTo>
                <a:close/>
                <a:moveTo>
                  <a:pt x="181177" y="135299"/>
                </a:moveTo>
                <a:cubicBezTo>
                  <a:pt x="177811" y="146784"/>
                  <a:pt x="175940" y="159016"/>
                  <a:pt x="175940" y="171528"/>
                </a:cubicBezTo>
                <a:cubicBezTo>
                  <a:pt x="175940" y="184134"/>
                  <a:pt x="177811" y="196366"/>
                  <a:pt x="181177" y="207757"/>
                </a:cubicBezTo>
                <a:lnTo>
                  <a:pt x="219704" y="207757"/>
                </a:lnTo>
                <a:cubicBezTo>
                  <a:pt x="217834" y="196553"/>
                  <a:pt x="216712" y="184507"/>
                  <a:pt x="216712" y="171528"/>
                </a:cubicBezTo>
                <a:cubicBezTo>
                  <a:pt x="216712" y="158643"/>
                  <a:pt x="217834" y="146691"/>
                  <a:pt x="219704" y="135299"/>
                </a:cubicBezTo>
                <a:close/>
                <a:moveTo>
                  <a:pt x="253368" y="54157"/>
                </a:moveTo>
                <a:cubicBezTo>
                  <a:pt x="227372" y="65362"/>
                  <a:pt x="205771" y="85064"/>
                  <a:pt x="192024" y="109715"/>
                </a:cubicBezTo>
                <a:lnTo>
                  <a:pt x="225876" y="109715"/>
                </a:lnTo>
                <a:cubicBezTo>
                  <a:pt x="232796" y="87118"/>
                  <a:pt x="242895" y="68723"/>
                  <a:pt x="253368" y="54157"/>
                </a:cubicBezTo>
                <a:close/>
                <a:moveTo>
                  <a:pt x="354922" y="54064"/>
                </a:moveTo>
                <a:cubicBezTo>
                  <a:pt x="365395" y="68630"/>
                  <a:pt x="375494" y="87025"/>
                  <a:pt x="382414" y="109528"/>
                </a:cubicBezTo>
                <a:lnTo>
                  <a:pt x="416266" y="109528"/>
                </a:lnTo>
                <a:cubicBezTo>
                  <a:pt x="402519" y="85064"/>
                  <a:pt x="380918" y="65362"/>
                  <a:pt x="354922" y="54064"/>
                </a:cubicBezTo>
                <a:close/>
                <a:moveTo>
                  <a:pt x="316956" y="49301"/>
                </a:moveTo>
                <a:lnTo>
                  <a:pt x="316956" y="109715"/>
                </a:lnTo>
                <a:lnTo>
                  <a:pt x="355109" y="109715"/>
                </a:lnTo>
                <a:cubicBezTo>
                  <a:pt x="344916" y="81702"/>
                  <a:pt x="329487" y="61907"/>
                  <a:pt x="316956" y="49301"/>
                </a:cubicBezTo>
                <a:close/>
                <a:moveTo>
                  <a:pt x="291334" y="49021"/>
                </a:moveTo>
                <a:cubicBezTo>
                  <a:pt x="278803" y="61534"/>
                  <a:pt x="263093" y="81422"/>
                  <a:pt x="252994" y="109528"/>
                </a:cubicBezTo>
                <a:lnTo>
                  <a:pt x="291334" y="109528"/>
                </a:lnTo>
                <a:close/>
                <a:moveTo>
                  <a:pt x="304145" y="0"/>
                </a:moveTo>
                <a:cubicBezTo>
                  <a:pt x="399059" y="0"/>
                  <a:pt x="476113" y="77034"/>
                  <a:pt x="476113" y="171715"/>
                </a:cubicBezTo>
                <a:cubicBezTo>
                  <a:pt x="476113" y="232315"/>
                  <a:pt x="444413" y="285725"/>
                  <a:pt x="396628" y="316258"/>
                </a:cubicBezTo>
                <a:cubicBezTo>
                  <a:pt x="394664" y="304680"/>
                  <a:pt x="390643" y="294969"/>
                  <a:pt x="384565" y="287219"/>
                </a:cubicBezTo>
                <a:cubicBezTo>
                  <a:pt x="381573" y="283484"/>
                  <a:pt x="378300" y="280496"/>
                  <a:pt x="374933" y="277975"/>
                </a:cubicBezTo>
                <a:cubicBezTo>
                  <a:pt x="392046" y="266677"/>
                  <a:pt x="406166" y="251457"/>
                  <a:pt x="416078" y="233529"/>
                </a:cubicBezTo>
                <a:lnTo>
                  <a:pt x="382321" y="233529"/>
                </a:lnTo>
                <a:cubicBezTo>
                  <a:pt x="377926" y="247908"/>
                  <a:pt x="372222" y="260607"/>
                  <a:pt x="365956" y="271625"/>
                </a:cubicBezTo>
                <a:cubicBezTo>
                  <a:pt x="361748" y="267050"/>
                  <a:pt x="355670" y="261728"/>
                  <a:pt x="347441" y="257059"/>
                </a:cubicBezTo>
                <a:cubicBezTo>
                  <a:pt x="346693" y="256685"/>
                  <a:pt x="346038" y="256312"/>
                  <a:pt x="345290" y="255938"/>
                </a:cubicBezTo>
                <a:cubicBezTo>
                  <a:pt x="348937" y="249216"/>
                  <a:pt x="352397" y="241746"/>
                  <a:pt x="355296" y="233715"/>
                </a:cubicBezTo>
                <a:lnTo>
                  <a:pt x="316956" y="233715"/>
                </a:lnTo>
                <a:lnTo>
                  <a:pt x="316956" y="246881"/>
                </a:lnTo>
                <a:cubicBezTo>
                  <a:pt x="313403" y="246414"/>
                  <a:pt x="309662" y="246134"/>
                  <a:pt x="305735" y="246134"/>
                </a:cubicBezTo>
                <a:cubicBezTo>
                  <a:pt x="303303" y="246134"/>
                  <a:pt x="300685" y="246228"/>
                  <a:pt x="298067" y="246508"/>
                </a:cubicBezTo>
                <a:cubicBezTo>
                  <a:pt x="295822" y="246508"/>
                  <a:pt x="293578" y="246788"/>
                  <a:pt x="291334" y="247161"/>
                </a:cubicBezTo>
                <a:lnTo>
                  <a:pt x="291334" y="233529"/>
                </a:lnTo>
                <a:lnTo>
                  <a:pt x="253181" y="233529"/>
                </a:lnTo>
                <a:cubicBezTo>
                  <a:pt x="256267" y="241932"/>
                  <a:pt x="259727" y="249589"/>
                  <a:pt x="263654" y="256592"/>
                </a:cubicBezTo>
                <a:cubicBezTo>
                  <a:pt x="261223" y="257993"/>
                  <a:pt x="258885" y="259487"/>
                  <a:pt x="256548" y="261074"/>
                </a:cubicBezTo>
                <a:cubicBezTo>
                  <a:pt x="251498" y="264155"/>
                  <a:pt x="246822" y="267797"/>
                  <a:pt x="242427" y="271812"/>
                </a:cubicBezTo>
                <a:cubicBezTo>
                  <a:pt x="236162" y="260701"/>
                  <a:pt x="230458" y="248002"/>
                  <a:pt x="225969" y="233529"/>
                </a:cubicBezTo>
                <a:lnTo>
                  <a:pt x="192212" y="233529"/>
                </a:lnTo>
                <a:cubicBezTo>
                  <a:pt x="202404" y="252017"/>
                  <a:pt x="217273" y="267704"/>
                  <a:pt x="234946" y="279095"/>
                </a:cubicBezTo>
                <a:cubicBezTo>
                  <a:pt x="224380" y="290487"/>
                  <a:pt x="216992" y="303279"/>
                  <a:pt x="213345" y="317192"/>
                </a:cubicBezTo>
                <a:cubicBezTo>
                  <a:pt x="164719" y="286939"/>
                  <a:pt x="132177" y="232968"/>
                  <a:pt x="132177" y="171715"/>
                </a:cubicBezTo>
                <a:cubicBezTo>
                  <a:pt x="132177" y="76940"/>
                  <a:pt x="209418" y="0"/>
                  <a:pt x="304145" y="0"/>
                </a:cubicBezTo>
                <a:close/>
              </a:path>
            </a:pathLst>
          </a:custGeom>
          <a:solidFill>
            <a:schemeClr val="bg1"/>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29" name="pyramid-chart_64746"/>
          <p:cNvSpPr>
            <a:spLocks noChangeAspect="1"/>
          </p:cNvSpPr>
          <p:nvPr>
            <p:custDataLst>
              <p:tags r:id="rId22"/>
            </p:custDataLst>
          </p:nvPr>
        </p:nvSpPr>
        <p:spPr bwMode="auto">
          <a:xfrm>
            <a:off x="9162256" y="3413082"/>
            <a:ext cx="238994" cy="238632"/>
          </a:xfrm>
          <a:custGeom>
            <a:avLst/>
            <a:gdLst>
              <a:gd name="connsiteX0" fmla="*/ 309263 w 606439"/>
              <a:gd name="connsiteY0" fmla="*/ 306068 h 605522"/>
              <a:gd name="connsiteX1" fmla="*/ 293894 w 606439"/>
              <a:gd name="connsiteY1" fmla="*/ 322586 h 605522"/>
              <a:gd name="connsiteX2" fmla="*/ 310436 w 606439"/>
              <a:gd name="connsiteY2" fmla="*/ 337933 h 605522"/>
              <a:gd name="connsiteX3" fmla="*/ 325805 w 606439"/>
              <a:gd name="connsiteY3" fmla="*/ 321415 h 605522"/>
              <a:gd name="connsiteX4" fmla="*/ 309263 w 606439"/>
              <a:gd name="connsiteY4" fmla="*/ 306068 h 605522"/>
              <a:gd name="connsiteX5" fmla="*/ 40594 w 606439"/>
              <a:gd name="connsiteY5" fmla="*/ 245205 h 605522"/>
              <a:gd name="connsiteX6" fmla="*/ 52669 w 606439"/>
              <a:gd name="connsiteY6" fmla="*/ 247005 h 605522"/>
              <a:gd name="connsiteX7" fmla="*/ 59935 w 606439"/>
              <a:gd name="connsiteY7" fmla="*/ 256605 h 605522"/>
              <a:gd name="connsiteX8" fmla="*/ 60069 w 606439"/>
              <a:gd name="connsiteY8" fmla="*/ 256782 h 605522"/>
              <a:gd name="connsiteX9" fmla="*/ 58353 w 606439"/>
              <a:gd name="connsiteY9" fmla="*/ 268980 h 605522"/>
              <a:gd name="connsiteX10" fmla="*/ 48456 w 606439"/>
              <a:gd name="connsiteY10" fmla="*/ 276344 h 605522"/>
              <a:gd name="connsiteX11" fmla="*/ 38313 w 606439"/>
              <a:gd name="connsiteY11" fmla="*/ 274843 h 605522"/>
              <a:gd name="connsiteX12" fmla="*/ 36297 w 606439"/>
              <a:gd name="connsiteY12" fmla="*/ 274544 h 605522"/>
              <a:gd name="connsiteX13" fmla="*/ 28979 w 606439"/>
              <a:gd name="connsiteY13" fmla="*/ 264748 h 605522"/>
              <a:gd name="connsiteX14" fmla="*/ 30692 w 606439"/>
              <a:gd name="connsiteY14" fmla="*/ 252608 h 605522"/>
              <a:gd name="connsiteX15" fmla="*/ 40594 w 606439"/>
              <a:gd name="connsiteY15" fmla="*/ 245185 h 605522"/>
              <a:gd name="connsiteX16" fmla="*/ 30695 w 606439"/>
              <a:gd name="connsiteY16" fmla="*/ 252594 h 605522"/>
              <a:gd name="connsiteX17" fmla="*/ 30692 w 606439"/>
              <a:gd name="connsiteY17" fmla="*/ 252608 h 605522"/>
              <a:gd name="connsiteX18" fmla="*/ 30691 w 606439"/>
              <a:gd name="connsiteY18" fmla="*/ 252610 h 605522"/>
              <a:gd name="connsiteX19" fmla="*/ 28974 w 606439"/>
              <a:gd name="connsiteY19" fmla="*/ 264755 h 605522"/>
              <a:gd name="connsiteX20" fmla="*/ 36296 w 606439"/>
              <a:gd name="connsiteY20" fmla="*/ 274544 h 605522"/>
              <a:gd name="connsiteX21" fmla="*/ 38313 w 606439"/>
              <a:gd name="connsiteY21" fmla="*/ 274843 h 605522"/>
              <a:gd name="connsiteX22" fmla="*/ 48454 w 606439"/>
              <a:gd name="connsiteY22" fmla="*/ 276345 h 605522"/>
              <a:gd name="connsiteX23" fmla="*/ 48456 w 606439"/>
              <a:gd name="connsiteY23" fmla="*/ 276344 h 605522"/>
              <a:gd name="connsiteX24" fmla="*/ 48459 w 606439"/>
              <a:gd name="connsiteY24" fmla="*/ 276344 h 605522"/>
              <a:gd name="connsiteX25" fmla="*/ 60079 w 606439"/>
              <a:gd name="connsiteY25" fmla="*/ 256795 h 605522"/>
              <a:gd name="connsiteX26" fmla="*/ 59935 w 606439"/>
              <a:gd name="connsiteY26" fmla="*/ 256605 h 605522"/>
              <a:gd name="connsiteX27" fmla="*/ 52663 w 606439"/>
              <a:gd name="connsiteY27" fmla="*/ 246986 h 605522"/>
              <a:gd name="connsiteX28" fmla="*/ 40594 w 606439"/>
              <a:gd name="connsiteY28" fmla="*/ 245185 h 605522"/>
              <a:gd name="connsiteX29" fmla="*/ 435733 w 606439"/>
              <a:gd name="connsiteY29" fmla="*/ 181800 h 605522"/>
              <a:gd name="connsiteX30" fmla="*/ 446058 w 606439"/>
              <a:gd name="connsiteY30" fmla="*/ 186106 h 605522"/>
              <a:gd name="connsiteX31" fmla="*/ 446058 w 606439"/>
              <a:gd name="connsiteY31" fmla="*/ 206607 h 605522"/>
              <a:gd name="connsiteX32" fmla="*/ 340705 w 606439"/>
              <a:gd name="connsiteY32" fmla="*/ 346251 h 605522"/>
              <a:gd name="connsiteX33" fmla="*/ 340470 w 606439"/>
              <a:gd name="connsiteY33" fmla="*/ 346016 h 605522"/>
              <a:gd name="connsiteX34" fmla="*/ 335895 w 606439"/>
              <a:gd name="connsiteY34" fmla="*/ 351640 h 605522"/>
              <a:gd name="connsiteX35" fmla="*/ 280285 w 606439"/>
              <a:gd name="connsiteY35" fmla="*/ 351640 h 605522"/>
              <a:gd name="connsiteX36" fmla="*/ 269492 w 606439"/>
              <a:gd name="connsiteY36" fmla="*/ 316846 h 605522"/>
              <a:gd name="connsiteX37" fmla="*/ 208251 w 606439"/>
              <a:gd name="connsiteY37" fmla="*/ 241401 h 605522"/>
              <a:gd name="connsiteX38" fmla="*/ 207665 w 606439"/>
              <a:gd name="connsiteY38" fmla="*/ 226874 h 605522"/>
              <a:gd name="connsiteX39" fmla="*/ 222212 w 606439"/>
              <a:gd name="connsiteY39" fmla="*/ 226405 h 605522"/>
              <a:gd name="connsiteX40" fmla="*/ 299878 w 606439"/>
              <a:gd name="connsiteY40" fmla="*/ 280529 h 605522"/>
              <a:gd name="connsiteX41" fmla="*/ 425409 w 606439"/>
              <a:gd name="connsiteY41" fmla="*/ 186106 h 605522"/>
              <a:gd name="connsiteX42" fmla="*/ 435733 w 606439"/>
              <a:gd name="connsiteY42" fmla="*/ 181800 h 605522"/>
              <a:gd name="connsiteX43" fmla="*/ 303278 w 606439"/>
              <a:gd name="connsiteY43" fmla="*/ 74972 h 605522"/>
              <a:gd name="connsiteX44" fmla="*/ 78841 w 606439"/>
              <a:gd name="connsiteY44" fmla="*/ 299071 h 605522"/>
              <a:gd name="connsiteX45" fmla="*/ 303278 w 606439"/>
              <a:gd name="connsiteY45" fmla="*/ 523169 h 605522"/>
              <a:gd name="connsiteX46" fmla="*/ 527598 w 606439"/>
              <a:gd name="connsiteY46" fmla="*/ 299071 h 605522"/>
              <a:gd name="connsiteX47" fmla="*/ 303278 w 606439"/>
              <a:gd name="connsiteY47" fmla="*/ 74972 h 605522"/>
              <a:gd name="connsiteX48" fmla="*/ 303278 w 606439"/>
              <a:gd name="connsiteY48" fmla="*/ 0 h 605522"/>
              <a:gd name="connsiteX49" fmla="*/ 496977 w 606439"/>
              <a:gd name="connsiteY49" fmla="*/ 70052 h 605522"/>
              <a:gd name="connsiteX50" fmla="*/ 510235 w 606439"/>
              <a:gd name="connsiteY50" fmla="*/ 56815 h 605522"/>
              <a:gd name="connsiteX51" fmla="*/ 505190 w 606439"/>
              <a:gd name="connsiteY51" fmla="*/ 51778 h 605522"/>
              <a:gd name="connsiteX52" fmla="*/ 505190 w 606439"/>
              <a:gd name="connsiteY52" fmla="*/ 36432 h 605522"/>
              <a:gd name="connsiteX53" fmla="*/ 524431 w 606439"/>
              <a:gd name="connsiteY53" fmla="*/ 17220 h 605522"/>
              <a:gd name="connsiteX54" fmla="*/ 539917 w 606439"/>
              <a:gd name="connsiteY54" fmla="*/ 17220 h 605522"/>
              <a:gd name="connsiteX55" fmla="*/ 585673 w 606439"/>
              <a:gd name="connsiteY55" fmla="*/ 63024 h 605522"/>
              <a:gd name="connsiteX56" fmla="*/ 585908 w 606439"/>
              <a:gd name="connsiteY56" fmla="*/ 63141 h 605522"/>
              <a:gd name="connsiteX57" fmla="*/ 585908 w 606439"/>
              <a:gd name="connsiteY57" fmla="*/ 78487 h 605522"/>
              <a:gd name="connsiteX58" fmla="*/ 566549 w 606439"/>
              <a:gd name="connsiteY58" fmla="*/ 97699 h 605522"/>
              <a:gd name="connsiteX59" fmla="*/ 551180 w 606439"/>
              <a:gd name="connsiteY59" fmla="*/ 97699 h 605522"/>
              <a:gd name="connsiteX60" fmla="*/ 546135 w 606439"/>
              <a:gd name="connsiteY60" fmla="*/ 92661 h 605522"/>
              <a:gd name="connsiteX61" fmla="*/ 533113 w 606439"/>
              <a:gd name="connsiteY61" fmla="*/ 105664 h 605522"/>
              <a:gd name="connsiteX62" fmla="*/ 606439 w 606439"/>
              <a:gd name="connsiteY62" fmla="*/ 302703 h 605522"/>
              <a:gd name="connsiteX63" fmla="*/ 303278 w 606439"/>
              <a:gd name="connsiteY63" fmla="*/ 605522 h 605522"/>
              <a:gd name="connsiteX64" fmla="*/ 0 w 606439"/>
              <a:gd name="connsiteY64" fmla="*/ 302703 h 605522"/>
              <a:gd name="connsiteX65" fmla="*/ 73326 w 606439"/>
              <a:gd name="connsiteY65" fmla="*/ 105664 h 605522"/>
              <a:gd name="connsiteX66" fmla="*/ 60304 w 606439"/>
              <a:gd name="connsiteY66" fmla="*/ 92544 h 605522"/>
              <a:gd name="connsiteX67" fmla="*/ 55259 w 606439"/>
              <a:gd name="connsiteY67" fmla="*/ 97699 h 605522"/>
              <a:gd name="connsiteX68" fmla="*/ 39890 w 606439"/>
              <a:gd name="connsiteY68" fmla="*/ 97699 h 605522"/>
              <a:gd name="connsiteX69" fmla="*/ 20649 w 606439"/>
              <a:gd name="connsiteY69" fmla="*/ 78487 h 605522"/>
              <a:gd name="connsiteX70" fmla="*/ 20649 w 606439"/>
              <a:gd name="connsiteY70" fmla="*/ 63141 h 605522"/>
              <a:gd name="connsiteX71" fmla="*/ 20766 w 606439"/>
              <a:gd name="connsiteY71" fmla="*/ 63024 h 605522"/>
              <a:gd name="connsiteX72" fmla="*/ 66522 w 606439"/>
              <a:gd name="connsiteY72" fmla="*/ 17220 h 605522"/>
              <a:gd name="connsiteX73" fmla="*/ 81891 w 606439"/>
              <a:gd name="connsiteY73" fmla="*/ 17220 h 605522"/>
              <a:gd name="connsiteX74" fmla="*/ 101249 w 606439"/>
              <a:gd name="connsiteY74" fmla="*/ 36432 h 605522"/>
              <a:gd name="connsiteX75" fmla="*/ 101249 w 606439"/>
              <a:gd name="connsiteY75" fmla="*/ 51778 h 605522"/>
              <a:gd name="connsiteX76" fmla="*/ 96204 w 606439"/>
              <a:gd name="connsiteY76" fmla="*/ 56815 h 605522"/>
              <a:gd name="connsiteX77" fmla="*/ 109462 w 606439"/>
              <a:gd name="connsiteY77" fmla="*/ 69935 h 605522"/>
              <a:gd name="connsiteX78" fmla="*/ 303278 w 606439"/>
              <a:gd name="connsiteY78" fmla="*/ 0 h 6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6439" h="605522">
                <a:moveTo>
                  <a:pt x="309263" y="306068"/>
                </a:moveTo>
                <a:cubicBezTo>
                  <a:pt x="300464" y="306302"/>
                  <a:pt x="293542" y="313683"/>
                  <a:pt x="293894" y="322586"/>
                </a:cubicBezTo>
                <a:cubicBezTo>
                  <a:pt x="294246" y="331373"/>
                  <a:pt x="301637" y="338284"/>
                  <a:pt x="310436" y="337933"/>
                </a:cubicBezTo>
                <a:cubicBezTo>
                  <a:pt x="319235" y="337582"/>
                  <a:pt x="326157" y="330201"/>
                  <a:pt x="325805" y="321415"/>
                </a:cubicBezTo>
                <a:cubicBezTo>
                  <a:pt x="325571" y="312628"/>
                  <a:pt x="318062" y="305717"/>
                  <a:pt x="309263" y="306068"/>
                </a:cubicBezTo>
                <a:close/>
                <a:moveTo>
                  <a:pt x="40594" y="245205"/>
                </a:moveTo>
                <a:cubicBezTo>
                  <a:pt x="44820" y="244152"/>
                  <a:pt x="49133" y="244913"/>
                  <a:pt x="52669" y="247005"/>
                </a:cubicBezTo>
                <a:lnTo>
                  <a:pt x="59935" y="256605"/>
                </a:lnTo>
                <a:lnTo>
                  <a:pt x="60069" y="256782"/>
                </a:lnTo>
                <a:cubicBezTo>
                  <a:pt x="61184" y="261116"/>
                  <a:pt x="60450" y="265451"/>
                  <a:pt x="58353" y="268980"/>
                </a:cubicBezTo>
                <a:lnTo>
                  <a:pt x="48456" y="276344"/>
                </a:lnTo>
                <a:lnTo>
                  <a:pt x="38313" y="274843"/>
                </a:lnTo>
                <a:lnTo>
                  <a:pt x="36297" y="274544"/>
                </a:lnTo>
                <a:cubicBezTo>
                  <a:pt x="32762" y="272450"/>
                  <a:pt x="30035" y="269024"/>
                  <a:pt x="28979" y="264748"/>
                </a:cubicBezTo>
                <a:lnTo>
                  <a:pt x="30692" y="252608"/>
                </a:lnTo>
                <a:close/>
                <a:moveTo>
                  <a:pt x="40594" y="245185"/>
                </a:moveTo>
                <a:cubicBezTo>
                  <a:pt x="36253" y="246298"/>
                  <a:pt x="32792" y="249050"/>
                  <a:pt x="30695" y="252594"/>
                </a:cubicBezTo>
                <a:lnTo>
                  <a:pt x="30692" y="252608"/>
                </a:lnTo>
                <a:lnTo>
                  <a:pt x="30691" y="252610"/>
                </a:lnTo>
                <a:cubicBezTo>
                  <a:pt x="28593" y="256151"/>
                  <a:pt x="27859" y="260482"/>
                  <a:pt x="28974" y="264755"/>
                </a:cubicBezTo>
                <a:cubicBezTo>
                  <a:pt x="30031" y="269028"/>
                  <a:pt x="32760" y="272452"/>
                  <a:pt x="36296" y="274544"/>
                </a:cubicBezTo>
                <a:lnTo>
                  <a:pt x="38313" y="274843"/>
                </a:lnTo>
                <a:lnTo>
                  <a:pt x="48454" y="276345"/>
                </a:lnTo>
                <a:lnTo>
                  <a:pt x="48456" y="276344"/>
                </a:lnTo>
                <a:lnTo>
                  <a:pt x="48459" y="276344"/>
                </a:lnTo>
                <a:cubicBezTo>
                  <a:pt x="57144" y="274120"/>
                  <a:pt x="62309" y="265457"/>
                  <a:pt x="60079" y="256795"/>
                </a:cubicBezTo>
                <a:lnTo>
                  <a:pt x="59935" y="256605"/>
                </a:lnTo>
                <a:lnTo>
                  <a:pt x="52663" y="246986"/>
                </a:lnTo>
                <a:cubicBezTo>
                  <a:pt x="49129" y="244892"/>
                  <a:pt x="44818" y="244130"/>
                  <a:pt x="40594" y="245185"/>
                </a:cubicBezTo>
                <a:close/>
                <a:moveTo>
                  <a:pt x="435733" y="181800"/>
                </a:moveTo>
                <a:cubicBezTo>
                  <a:pt x="439458" y="181800"/>
                  <a:pt x="443184" y="183236"/>
                  <a:pt x="446058" y="186106"/>
                </a:cubicBezTo>
                <a:cubicBezTo>
                  <a:pt x="451689" y="191729"/>
                  <a:pt x="451689" y="200984"/>
                  <a:pt x="446058" y="206607"/>
                </a:cubicBezTo>
                <a:lnTo>
                  <a:pt x="340705" y="346251"/>
                </a:lnTo>
                <a:lnTo>
                  <a:pt x="340470" y="346016"/>
                </a:lnTo>
                <a:cubicBezTo>
                  <a:pt x="339180" y="348008"/>
                  <a:pt x="337654" y="349882"/>
                  <a:pt x="335895" y="351640"/>
                </a:cubicBezTo>
                <a:cubicBezTo>
                  <a:pt x="320643" y="366869"/>
                  <a:pt x="295654" y="366869"/>
                  <a:pt x="280285" y="351640"/>
                </a:cubicBezTo>
                <a:cubicBezTo>
                  <a:pt x="270900" y="342150"/>
                  <a:pt x="267263" y="329030"/>
                  <a:pt x="269492" y="316846"/>
                </a:cubicBezTo>
                <a:lnTo>
                  <a:pt x="208251" y="241401"/>
                </a:lnTo>
                <a:cubicBezTo>
                  <a:pt x="204028" y="237535"/>
                  <a:pt x="203793" y="231092"/>
                  <a:pt x="207665" y="226874"/>
                </a:cubicBezTo>
                <a:cubicBezTo>
                  <a:pt x="211536" y="222657"/>
                  <a:pt x="218106" y="222422"/>
                  <a:pt x="222212" y="226405"/>
                </a:cubicBezTo>
                <a:lnTo>
                  <a:pt x="299878" y="280529"/>
                </a:lnTo>
                <a:lnTo>
                  <a:pt x="425409" y="186106"/>
                </a:lnTo>
                <a:cubicBezTo>
                  <a:pt x="428284" y="183236"/>
                  <a:pt x="432008" y="181800"/>
                  <a:pt x="435733" y="181800"/>
                </a:cubicBezTo>
                <a:close/>
                <a:moveTo>
                  <a:pt x="303278" y="74972"/>
                </a:moveTo>
                <a:cubicBezTo>
                  <a:pt x="179268" y="74972"/>
                  <a:pt x="78841" y="175366"/>
                  <a:pt x="78841" y="299071"/>
                </a:cubicBezTo>
                <a:cubicBezTo>
                  <a:pt x="78841" y="422893"/>
                  <a:pt x="179268" y="523169"/>
                  <a:pt x="303278" y="523169"/>
                </a:cubicBezTo>
                <a:cubicBezTo>
                  <a:pt x="427171" y="523169"/>
                  <a:pt x="527598" y="422893"/>
                  <a:pt x="527598" y="299071"/>
                </a:cubicBezTo>
                <a:cubicBezTo>
                  <a:pt x="527598" y="175366"/>
                  <a:pt x="427171" y="74972"/>
                  <a:pt x="303278" y="74972"/>
                </a:cubicBezTo>
                <a:close/>
                <a:moveTo>
                  <a:pt x="303278" y="0"/>
                </a:moveTo>
                <a:cubicBezTo>
                  <a:pt x="376957" y="0"/>
                  <a:pt x="444417" y="26357"/>
                  <a:pt x="496977" y="70052"/>
                </a:cubicBezTo>
                <a:lnTo>
                  <a:pt x="510235" y="56815"/>
                </a:lnTo>
                <a:lnTo>
                  <a:pt x="505190" y="51778"/>
                </a:lnTo>
                <a:cubicBezTo>
                  <a:pt x="500966" y="47561"/>
                  <a:pt x="500966" y="40649"/>
                  <a:pt x="505190" y="36432"/>
                </a:cubicBezTo>
                <a:lnTo>
                  <a:pt x="524431" y="17220"/>
                </a:lnTo>
                <a:cubicBezTo>
                  <a:pt x="528772" y="13003"/>
                  <a:pt x="535694" y="13003"/>
                  <a:pt x="539917" y="17220"/>
                </a:cubicBezTo>
                <a:lnTo>
                  <a:pt x="585673" y="63024"/>
                </a:lnTo>
                <a:lnTo>
                  <a:pt x="585908" y="63141"/>
                </a:lnTo>
                <a:cubicBezTo>
                  <a:pt x="590131" y="67358"/>
                  <a:pt x="590131" y="74270"/>
                  <a:pt x="585908" y="78487"/>
                </a:cubicBezTo>
                <a:lnTo>
                  <a:pt x="566549" y="97699"/>
                </a:lnTo>
                <a:cubicBezTo>
                  <a:pt x="562326" y="101916"/>
                  <a:pt x="555404" y="101916"/>
                  <a:pt x="551180" y="97699"/>
                </a:cubicBezTo>
                <a:lnTo>
                  <a:pt x="546135" y="92661"/>
                </a:lnTo>
                <a:lnTo>
                  <a:pt x="533113" y="105664"/>
                </a:lnTo>
                <a:cubicBezTo>
                  <a:pt x="578751" y="158614"/>
                  <a:pt x="606439" y="227378"/>
                  <a:pt x="606439" y="302703"/>
                </a:cubicBezTo>
                <a:cubicBezTo>
                  <a:pt x="606439" y="469986"/>
                  <a:pt x="470697" y="605522"/>
                  <a:pt x="303278" y="605522"/>
                </a:cubicBezTo>
                <a:cubicBezTo>
                  <a:pt x="135742" y="605522"/>
                  <a:pt x="0" y="469986"/>
                  <a:pt x="0" y="302703"/>
                </a:cubicBezTo>
                <a:cubicBezTo>
                  <a:pt x="0" y="227378"/>
                  <a:pt x="27688" y="158614"/>
                  <a:pt x="73326" y="105664"/>
                </a:cubicBezTo>
                <a:lnTo>
                  <a:pt x="60304" y="92544"/>
                </a:lnTo>
                <a:lnTo>
                  <a:pt x="55259" y="97699"/>
                </a:lnTo>
                <a:cubicBezTo>
                  <a:pt x="51035" y="101916"/>
                  <a:pt x="44113" y="101916"/>
                  <a:pt x="39890" y="97699"/>
                </a:cubicBezTo>
                <a:lnTo>
                  <a:pt x="20649" y="78487"/>
                </a:lnTo>
                <a:cubicBezTo>
                  <a:pt x="16308" y="74270"/>
                  <a:pt x="16308" y="67358"/>
                  <a:pt x="20649" y="63141"/>
                </a:cubicBezTo>
                <a:lnTo>
                  <a:pt x="20766" y="63024"/>
                </a:lnTo>
                <a:lnTo>
                  <a:pt x="66522" y="17220"/>
                </a:lnTo>
                <a:cubicBezTo>
                  <a:pt x="70863" y="13003"/>
                  <a:pt x="77667" y="13003"/>
                  <a:pt x="81891" y="17220"/>
                </a:cubicBezTo>
                <a:lnTo>
                  <a:pt x="101249" y="36432"/>
                </a:lnTo>
                <a:cubicBezTo>
                  <a:pt x="105355" y="40649"/>
                  <a:pt x="105355" y="47561"/>
                  <a:pt x="101249" y="51778"/>
                </a:cubicBezTo>
                <a:lnTo>
                  <a:pt x="96204" y="56815"/>
                </a:lnTo>
                <a:lnTo>
                  <a:pt x="109462" y="69935"/>
                </a:lnTo>
                <a:cubicBezTo>
                  <a:pt x="162022" y="26357"/>
                  <a:pt x="229482" y="0"/>
                  <a:pt x="303278" y="0"/>
                </a:cubicBezTo>
                <a:close/>
              </a:path>
            </a:pathLst>
          </a:custGeom>
          <a:solidFill>
            <a:schemeClr val="bg1"/>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30" name="pyramid-chart_64746"/>
          <p:cNvSpPr>
            <a:spLocks noChangeAspect="1"/>
          </p:cNvSpPr>
          <p:nvPr>
            <p:custDataLst>
              <p:tags r:id="rId23"/>
            </p:custDataLst>
          </p:nvPr>
        </p:nvSpPr>
        <p:spPr bwMode="auto">
          <a:xfrm>
            <a:off x="9596169" y="5034481"/>
            <a:ext cx="238994" cy="106409"/>
          </a:xfrm>
          <a:custGeom>
            <a:avLst/>
            <a:gdLst>
              <a:gd name="connsiteX0" fmla="*/ 545387 w 605637"/>
              <a:gd name="connsiteY0" fmla="*/ 233260 h 269653"/>
              <a:gd name="connsiteX1" fmla="*/ 540777 w 605637"/>
              <a:gd name="connsiteY1" fmla="*/ 235103 h 269653"/>
              <a:gd name="connsiteX2" fmla="*/ 540777 w 605637"/>
              <a:gd name="connsiteY2" fmla="*/ 249844 h 269653"/>
              <a:gd name="connsiteX3" fmla="*/ 555990 w 605637"/>
              <a:gd name="connsiteY3" fmla="*/ 243395 h 269653"/>
              <a:gd name="connsiteX4" fmla="*/ 527408 w 605637"/>
              <a:gd name="connsiteY4" fmla="*/ 233260 h 269653"/>
              <a:gd name="connsiteX5" fmla="*/ 516805 w 605637"/>
              <a:gd name="connsiteY5" fmla="*/ 243395 h 269653"/>
              <a:gd name="connsiteX6" fmla="*/ 532018 w 605637"/>
              <a:gd name="connsiteY6" fmla="*/ 249844 h 269653"/>
              <a:gd name="connsiteX7" fmla="*/ 532018 w 605637"/>
              <a:gd name="connsiteY7" fmla="*/ 235103 h 269653"/>
              <a:gd name="connsiteX8" fmla="*/ 527408 w 605637"/>
              <a:gd name="connsiteY8" fmla="*/ 233260 h 269653"/>
              <a:gd name="connsiteX9" fmla="*/ 117083 w 605637"/>
              <a:gd name="connsiteY9" fmla="*/ 233260 h 269653"/>
              <a:gd name="connsiteX10" fmla="*/ 112933 w 605637"/>
              <a:gd name="connsiteY10" fmla="*/ 235103 h 269653"/>
              <a:gd name="connsiteX11" fmla="*/ 112933 w 605637"/>
              <a:gd name="connsiteY11" fmla="*/ 249844 h 269653"/>
              <a:gd name="connsiteX12" fmla="*/ 127687 w 605637"/>
              <a:gd name="connsiteY12" fmla="*/ 243395 h 269653"/>
              <a:gd name="connsiteX13" fmla="*/ 99101 w 605637"/>
              <a:gd name="connsiteY13" fmla="*/ 233260 h 269653"/>
              <a:gd name="connsiteX14" fmla="*/ 88957 w 605637"/>
              <a:gd name="connsiteY14" fmla="*/ 243395 h 269653"/>
              <a:gd name="connsiteX15" fmla="*/ 103712 w 605637"/>
              <a:gd name="connsiteY15" fmla="*/ 249844 h 269653"/>
              <a:gd name="connsiteX16" fmla="*/ 103712 w 605637"/>
              <a:gd name="connsiteY16" fmla="*/ 235103 h 269653"/>
              <a:gd name="connsiteX17" fmla="*/ 99101 w 605637"/>
              <a:gd name="connsiteY17" fmla="*/ 233260 h 269653"/>
              <a:gd name="connsiteX18" fmla="*/ 553685 w 605637"/>
              <a:gd name="connsiteY18" fmla="*/ 222204 h 269653"/>
              <a:gd name="connsiteX19" fmla="*/ 551380 w 605637"/>
              <a:gd name="connsiteY19" fmla="*/ 226811 h 269653"/>
              <a:gd name="connsiteX20" fmla="*/ 561982 w 605637"/>
              <a:gd name="connsiteY20" fmla="*/ 237406 h 269653"/>
              <a:gd name="connsiteX21" fmla="*/ 568436 w 605637"/>
              <a:gd name="connsiteY21" fmla="*/ 222204 h 269653"/>
              <a:gd name="connsiteX22" fmla="*/ 503897 w 605637"/>
              <a:gd name="connsiteY22" fmla="*/ 222204 h 269653"/>
              <a:gd name="connsiteX23" fmla="*/ 510351 w 605637"/>
              <a:gd name="connsiteY23" fmla="*/ 237406 h 269653"/>
              <a:gd name="connsiteX24" fmla="*/ 520954 w 605637"/>
              <a:gd name="connsiteY24" fmla="*/ 226811 h 269653"/>
              <a:gd name="connsiteX25" fmla="*/ 519110 w 605637"/>
              <a:gd name="connsiteY25" fmla="*/ 222204 h 269653"/>
              <a:gd name="connsiteX26" fmla="*/ 125382 w 605637"/>
              <a:gd name="connsiteY26" fmla="*/ 222204 h 269653"/>
              <a:gd name="connsiteX27" fmla="*/ 123538 w 605637"/>
              <a:gd name="connsiteY27" fmla="*/ 226811 h 269653"/>
              <a:gd name="connsiteX28" fmla="*/ 134142 w 605637"/>
              <a:gd name="connsiteY28" fmla="*/ 237406 h 269653"/>
              <a:gd name="connsiteX29" fmla="*/ 140597 w 605637"/>
              <a:gd name="connsiteY29" fmla="*/ 222204 h 269653"/>
              <a:gd name="connsiteX30" fmla="*/ 76047 w 605637"/>
              <a:gd name="connsiteY30" fmla="*/ 222204 h 269653"/>
              <a:gd name="connsiteX31" fmla="*/ 82502 w 605637"/>
              <a:gd name="connsiteY31" fmla="*/ 237406 h 269653"/>
              <a:gd name="connsiteX32" fmla="*/ 93107 w 605637"/>
              <a:gd name="connsiteY32" fmla="*/ 226811 h 269653"/>
              <a:gd name="connsiteX33" fmla="*/ 91263 w 605637"/>
              <a:gd name="connsiteY33" fmla="*/ 222204 h 269653"/>
              <a:gd name="connsiteX34" fmla="*/ 561982 w 605637"/>
              <a:gd name="connsiteY34" fmla="*/ 198250 h 269653"/>
              <a:gd name="connsiteX35" fmla="*/ 551841 w 605637"/>
              <a:gd name="connsiteY35" fmla="*/ 208845 h 269653"/>
              <a:gd name="connsiteX36" fmla="*/ 553685 w 605637"/>
              <a:gd name="connsiteY36" fmla="*/ 213452 h 269653"/>
              <a:gd name="connsiteX37" fmla="*/ 568436 w 605637"/>
              <a:gd name="connsiteY37" fmla="*/ 213452 h 269653"/>
              <a:gd name="connsiteX38" fmla="*/ 561982 w 605637"/>
              <a:gd name="connsiteY38" fmla="*/ 198250 h 269653"/>
              <a:gd name="connsiteX39" fmla="*/ 510351 w 605637"/>
              <a:gd name="connsiteY39" fmla="*/ 198250 h 269653"/>
              <a:gd name="connsiteX40" fmla="*/ 504358 w 605637"/>
              <a:gd name="connsiteY40" fmla="*/ 213452 h 269653"/>
              <a:gd name="connsiteX41" fmla="*/ 519110 w 605637"/>
              <a:gd name="connsiteY41" fmla="*/ 213452 h 269653"/>
              <a:gd name="connsiteX42" fmla="*/ 520954 w 605637"/>
              <a:gd name="connsiteY42" fmla="*/ 208845 h 269653"/>
              <a:gd name="connsiteX43" fmla="*/ 134142 w 605637"/>
              <a:gd name="connsiteY43" fmla="*/ 198250 h 269653"/>
              <a:gd name="connsiteX44" fmla="*/ 123538 w 605637"/>
              <a:gd name="connsiteY44" fmla="*/ 208845 h 269653"/>
              <a:gd name="connsiteX45" fmla="*/ 125382 w 605637"/>
              <a:gd name="connsiteY45" fmla="*/ 213452 h 269653"/>
              <a:gd name="connsiteX46" fmla="*/ 140597 w 605637"/>
              <a:gd name="connsiteY46" fmla="*/ 213452 h 269653"/>
              <a:gd name="connsiteX47" fmla="*/ 134142 w 605637"/>
              <a:gd name="connsiteY47" fmla="*/ 198250 h 269653"/>
              <a:gd name="connsiteX48" fmla="*/ 82502 w 605637"/>
              <a:gd name="connsiteY48" fmla="*/ 198250 h 269653"/>
              <a:gd name="connsiteX49" fmla="*/ 76047 w 605637"/>
              <a:gd name="connsiteY49" fmla="*/ 213452 h 269653"/>
              <a:gd name="connsiteX50" fmla="*/ 91263 w 605637"/>
              <a:gd name="connsiteY50" fmla="*/ 213452 h 269653"/>
              <a:gd name="connsiteX51" fmla="*/ 93107 w 605637"/>
              <a:gd name="connsiteY51" fmla="*/ 208845 h 269653"/>
              <a:gd name="connsiteX52" fmla="*/ 540777 w 605637"/>
              <a:gd name="connsiteY52" fmla="*/ 185812 h 269653"/>
              <a:gd name="connsiteX53" fmla="*/ 540777 w 605637"/>
              <a:gd name="connsiteY53" fmla="*/ 200553 h 269653"/>
              <a:gd name="connsiteX54" fmla="*/ 545387 w 605637"/>
              <a:gd name="connsiteY54" fmla="*/ 202396 h 269653"/>
              <a:gd name="connsiteX55" fmla="*/ 555990 w 605637"/>
              <a:gd name="connsiteY55" fmla="*/ 191800 h 269653"/>
              <a:gd name="connsiteX56" fmla="*/ 540777 w 605637"/>
              <a:gd name="connsiteY56" fmla="*/ 185812 h 269653"/>
              <a:gd name="connsiteX57" fmla="*/ 532018 w 605637"/>
              <a:gd name="connsiteY57" fmla="*/ 185812 h 269653"/>
              <a:gd name="connsiteX58" fmla="*/ 516805 w 605637"/>
              <a:gd name="connsiteY58" fmla="*/ 191800 h 269653"/>
              <a:gd name="connsiteX59" fmla="*/ 527408 w 605637"/>
              <a:gd name="connsiteY59" fmla="*/ 202396 h 269653"/>
              <a:gd name="connsiteX60" fmla="*/ 532018 w 605637"/>
              <a:gd name="connsiteY60" fmla="*/ 200553 h 269653"/>
              <a:gd name="connsiteX61" fmla="*/ 112933 w 605637"/>
              <a:gd name="connsiteY61" fmla="*/ 185812 h 269653"/>
              <a:gd name="connsiteX62" fmla="*/ 112933 w 605637"/>
              <a:gd name="connsiteY62" fmla="*/ 200553 h 269653"/>
              <a:gd name="connsiteX63" fmla="*/ 117544 w 605637"/>
              <a:gd name="connsiteY63" fmla="*/ 202396 h 269653"/>
              <a:gd name="connsiteX64" fmla="*/ 127687 w 605637"/>
              <a:gd name="connsiteY64" fmla="*/ 191800 h 269653"/>
              <a:gd name="connsiteX65" fmla="*/ 112933 w 605637"/>
              <a:gd name="connsiteY65" fmla="*/ 185812 h 269653"/>
              <a:gd name="connsiteX66" fmla="*/ 103712 w 605637"/>
              <a:gd name="connsiteY66" fmla="*/ 185812 h 269653"/>
              <a:gd name="connsiteX67" fmla="*/ 88496 w 605637"/>
              <a:gd name="connsiteY67" fmla="*/ 191800 h 269653"/>
              <a:gd name="connsiteX68" fmla="*/ 99101 w 605637"/>
              <a:gd name="connsiteY68" fmla="*/ 202396 h 269653"/>
              <a:gd name="connsiteX69" fmla="*/ 103712 w 605637"/>
              <a:gd name="connsiteY69" fmla="*/ 200553 h 269653"/>
              <a:gd name="connsiteX70" fmla="*/ 536167 w 605637"/>
              <a:gd name="connsiteY70" fmla="*/ 166003 h 269653"/>
              <a:gd name="connsiteX71" fmla="*/ 588259 w 605637"/>
              <a:gd name="connsiteY71" fmla="*/ 217598 h 269653"/>
              <a:gd name="connsiteX72" fmla="*/ 587798 w 605637"/>
              <a:gd name="connsiteY72" fmla="*/ 222204 h 269653"/>
              <a:gd name="connsiteX73" fmla="*/ 536167 w 605637"/>
              <a:gd name="connsiteY73" fmla="*/ 269653 h 269653"/>
              <a:gd name="connsiteX74" fmla="*/ 484996 w 605637"/>
              <a:gd name="connsiteY74" fmla="*/ 224047 h 269653"/>
              <a:gd name="connsiteX75" fmla="*/ 484535 w 605637"/>
              <a:gd name="connsiteY75" fmla="*/ 217598 h 269653"/>
              <a:gd name="connsiteX76" fmla="*/ 536167 w 605637"/>
              <a:gd name="connsiteY76" fmla="*/ 166003 h 269653"/>
              <a:gd name="connsiteX77" fmla="*/ 108322 w 605637"/>
              <a:gd name="connsiteY77" fmla="*/ 166003 h 269653"/>
              <a:gd name="connsiteX78" fmla="*/ 159962 w 605637"/>
              <a:gd name="connsiteY78" fmla="*/ 217598 h 269653"/>
              <a:gd name="connsiteX79" fmla="*/ 159962 w 605637"/>
              <a:gd name="connsiteY79" fmla="*/ 222204 h 269653"/>
              <a:gd name="connsiteX80" fmla="*/ 108322 w 605637"/>
              <a:gd name="connsiteY80" fmla="*/ 269653 h 269653"/>
              <a:gd name="connsiteX81" fmla="*/ 57143 w 605637"/>
              <a:gd name="connsiteY81" fmla="*/ 224047 h 269653"/>
              <a:gd name="connsiteX82" fmla="*/ 56682 w 605637"/>
              <a:gd name="connsiteY82" fmla="*/ 217598 h 269653"/>
              <a:gd name="connsiteX83" fmla="*/ 108322 w 605637"/>
              <a:gd name="connsiteY83" fmla="*/ 166003 h 269653"/>
              <a:gd name="connsiteX84" fmla="*/ 422276 w 605637"/>
              <a:gd name="connsiteY84" fmla="*/ 20078 h 269653"/>
              <a:gd name="connsiteX85" fmla="*/ 430114 w 605637"/>
              <a:gd name="connsiteY85" fmla="*/ 87769 h 269653"/>
              <a:gd name="connsiteX86" fmla="*/ 491894 w 605637"/>
              <a:gd name="connsiteY86" fmla="*/ 77178 h 269653"/>
              <a:gd name="connsiteX87" fmla="*/ 515868 w 605637"/>
              <a:gd name="connsiteY87" fmla="*/ 39879 h 269653"/>
              <a:gd name="connsiteX88" fmla="*/ 422276 w 605637"/>
              <a:gd name="connsiteY88" fmla="*/ 20078 h 269653"/>
              <a:gd name="connsiteX89" fmla="*/ 384009 w 605637"/>
              <a:gd name="connsiteY89" fmla="*/ 20078 h 269653"/>
              <a:gd name="connsiteX90" fmla="*/ 219877 w 605637"/>
              <a:gd name="connsiteY90" fmla="*/ 62903 h 269653"/>
              <a:gd name="connsiteX91" fmla="*/ 214805 w 605637"/>
              <a:gd name="connsiteY91" fmla="*/ 77639 h 269653"/>
              <a:gd name="connsiteX92" fmla="*/ 216649 w 605637"/>
              <a:gd name="connsiteY92" fmla="*/ 104347 h 269653"/>
              <a:gd name="connsiteX93" fmla="*/ 385853 w 605637"/>
              <a:gd name="connsiteY93" fmla="*/ 91914 h 269653"/>
              <a:gd name="connsiteX94" fmla="*/ 394613 w 605637"/>
              <a:gd name="connsiteY94" fmla="*/ 20078 h 269653"/>
              <a:gd name="connsiteX95" fmla="*/ 449939 w 605637"/>
              <a:gd name="connsiteY95" fmla="*/ 1658 h 269653"/>
              <a:gd name="connsiteX96" fmla="*/ 533849 w 605637"/>
              <a:gd name="connsiteY96" fmla="*/ 23301 h 269653"/>
              <a:gd name="connsiteX97" fmla="*/ 585025 w 605637"/>
              <a:gd name="connsiteY97" fmla="*/ 98361 h 269653"/>
              <a:gd name="connsiteX98" fmla="*/ 584564 w 605637"/>
              <a:gd name="connsiteY98" fmla="*/ 130134 h 269653"/>
              <a:gd name="connsiteX99" fmla="*/ 605311 w 605637"/>
              <a:gd name="connsiteY99" fmla="*/ 179407 h 269653"/>
              <a:gd name="connsiteX100" fmla="*/ 599779 w 605637"/>
              <a:gd name="connsiteY100" fmla="*/ 208418 h 269653"/>
              <a:gd name="connsiteX101" fmla="*/ 536154 w 605637"/>
              <a:gd name="connsiteY101" fmla="*/ 153619 h 269653"/>
              <a:gd name="connsiteX102" fmla="*/ 472069 w 605637"/>
              <a:gd name="connsiteY102" fmla="*/ 217627 h 269653"/>
              <a:gd name="connsiteX103" fmla="*/ 472069 w 605637"/>
              <a:gd name="connsiteY103" fmla="*/ 222232 h 269653"/>
              <a:gd name="connsiteX104" fmla="*/ 171467 w 605637"/>
              <a:gd name="connsiteY104" fmla="*/ 226837 h 269653"/>
              <a:gd name="connsiteX105" fmla="*/ 172389 w 605637"/>
              <a:gd name="connsiteY105" fmla="*/ 223153 h 269653"/>
              <a:gd name="connsiteX106" fmla="*/ 172389 w 605637"/>
              <a:gd name="connsiteY106" fmla="*/ 217627 h 269653"/>
              <a:gd name="connsiteX107" fmla="*/ 108303 w 605637"/>
              <a:gd name="connsiteY107" fmla="*/ 153619 h 269653"/>
              <a:gd name="connsiteX108" fmla="*/ 44218 w 605637"/>
              <a:gd name="connsiteY108" fmla="*/ 217627 h 269653"/>
              <a:gd name="connsiteX109" fmla="*/ 44679 w 605637"/>
              <a:gd name="connsiteY109" fmla="*/ 225916 h 269653"/>
              <a:gd name="connsiteX110" fmla="*/ 45140 w 605637"/>
              <a:gd name="connsiteY110" fmla="*/ 229140 h 269653"/>
              <a:gd name="connsiteX111" fmla="*/ 3646 w 605637"/>
              <a:gd name="connsiteY111" fmla="*/ 229600 h 269653"/>
              <a:gd name="connsiteX112" fmla="*/ 7795 w 605637"/>
              <a:gd name="connsiteY112" fmla="*/ 164671 h 269653"/>
              <a:gd name="connsiteX113" fmla="*/ 58049 w 605637"/>
              <a:gd name="connsiteY113" fmla="*/ 117701 h 269653"/>
              <a:gd name="connsiteX114" fmla="*/ 128128 w 605637"/>
              <a:gd name="connsiteY114" fmla="*/ 88230 h 269653"/>
              <a:gd name="connsiteX115" fmla="*/ 276124 w 605637"/>
              <a:gd name="connsiteY115" fmla="*/ 15933 h 269653"/>
              <a:gd name="connsiteX116" fmla="*/ 449939 w 605637"/>
              <a:gd name="connsiteY116" fmla="*/ 1658 h 26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05637" h="269653">
                <a:moveTo>
                  <a:pt x="545387" y="233260"/>
                </a:moveTo>
                <a:cubicBezTo>
                  <a:pt x="544004" y="233721"/>
                  <a:pt x="542160" y="234642"/>
                  <a:pt x="540777" y="235103"/>
                </a:cubicBezTo>
                <a:lnTo>
                  <a:pt x="540777" y="249844"/>
                </a:lnTo>
                <a:cubicBezTo>
                  <a:pt x="546309" y="248923"/>
                  <a:pt x="551380" y="247080"/>
                  <a:pt x="555990" y="243395"/>
                </a:cubicBezTo>
                <a:close/>
                <a:moveTo>
                  <a:pt x="527408" y="233260"/>
                </a:moveTo>
                <a:lnTo>
                  <a:pt x="516805" y="243395"/>
                </a:lnTo>
                <a:cubicBezTo>
                  <a:pt x="520954" y="247080"/>
                  <a:pt x="526025" y="248923"/>
                  <a:pt x="532018" y="249844"/>
                </a:cubicBezTo>
                <a:lnTo>
                  <a:pt x="532018" y="235103"/>
                </a:lnTo>
                <a:cubicBezTo>
                  <a:pt x="530174" y="234642"/>
                  <a:pt x="528791" y="233721"/>
                  <a:pt x="527408" y="233260"/>
                </a:cubicBezTo>
                <a:close/>
                <a:moveTo>
                  <a:pt x="117083" y="233260"/>
                </a:moveTo>
                <a:cubicBezTo>
                  <a:pt x="115699" y="233721"/>
                  <a:pt x="114316" y="234642"/>
                  <a:pt x="112933" y="235103"/>
                </a:cubicBezTo>
                <a:lnTo>
                  <a:pt x="112933" y="249844"/>
                </a:lnTo>
                <a:cubicBezTo>
                  <a:pt x="118466" y="248923"/>
                  <a:pt x="123538" y="247080"/>
                  <a:pt x="127687" y="243395"/>
                </a:cubicBezTo>
                <a:close/>
                <a:moveTo>
                  <a:pt x="99101" y="233260"/>
                </a:moveTo>
                <a:lnTo>
                  <a:pt x="88957" y="243395"/>
                </a:lnTo>
                <a:cubicBezTo>
                  <a:pt x="93107" y="247080"/>
                  <a:pt x="98179" y="248923"/>
                  <a:pt x="103712" y="249844"/>
                </a:cubicBezTo>
                <a:lnTo>
                  <a:pt x="103712" y="235103"/>
                </a:lnTo>
                <a:cubicBezTo>
                  <a:pt x="102328" y="234642"/>
                  <a:pt x="100484" y="233721"/>
                  <a:pt x="99101" y="233260"/>
                </a:cubicBezTo>
                <a:close/>
                <a:moveTo>
                  <a:pt x="553685" y="222204"/>
                </a:moveTo>
                <a:cubicBezTo>
                  <a:pt x="553224" y="224047"/>
                  <a:pt x="552302" y="225429"/>
                  <a:pt x="551380" y="226811"/>
                </a:cubicBezTo>
                <a:lnTo>
                  <a:pt x="561982" y="237406"/>
                </a:lnTo>
                <a:cubicBezTo>
                  <a:pt x="565670" y="233260"/>
                  <a:pt x="567514" y="227732"/>
                  <a:pt x="568436" y="222204"/>
                </a:cubicBezTo>
                <a:close/>
                <a:moveTo>
                  <a:pt x="503897" y="222204"/>
                </a:moveTo>
                <a:cubicBezTo>
                  <a:pt x="504819" y="227732"/>
                  <a:pt x="507124" y="233260"/>
                  <a:pt x="510351" y="237406"/>
                </a:cubicBezTo>
                <a:lnTo>
                  <a:pt x="520954" y="226811"/>
                </a:lnTo>
                <a:cubicBezTo>
                  <a:pt x="520032" y="225429"/>
                  <a:pt x="519571" y="224047"/>
                  <a:pt x="519110" y="222204"/>
                </a:cubicBezTo>
                <a:close/>
                <a:moveTo>
                  <a:pt x="125382" y="222204"/>
                </a:moveTo>
                <a:cubicBezTo>
                  <a:pt x="124921" y="224047"/>
                  <a:pt x="124460" y="225429"/>
                  <a:pt x="123538" y="226811"/>
                </a:cubicBezTo>
                <a:lnTo>
                  <a:pt x="134142" y="237406"/>
                </a:lnTo>
                <a:cubicBezTo>
                  <a:pt x="137370" y="233260"/>
                  <a:pt x="139675" y="227732"/>
                  <a:pt x="140597" y="222204"/>
                </a:cubicBezTo>
                <a:close/>
                <a:moveTo>
                  <a:pt x="76047" y="222204"/>
                </a:moveTo>
                <a:cubicBezTo>
                  <a:pt x="76969" y="227732"/>
                  <a:pt x="79275" y="233260"/>
                  <a:pt x="82502" y="237406"/>
                </a:cubicBezTo>
                <a:lnTo>
                  <a:pt x="93107" y="226811"/>
                </a:lnTo>
                <a:cubicBezTo>
                  <a:pt x="92185" y="225429"/>
                  <a:pt x="91724" y="224047"/>
                  <a:pt x="91263" y="222204"/>
                </a:cubicBezTo>
                <a:close/>
                <a:moveTo>
                  <a:pt x="561982" y="198250"/>
                </a:moveTo>
                <a:lnTo>
                  <a:pt x="551841" y="208845"/>
                </a:lnTo>
                <a:cubicBezTo>
                  <a:pt x="552302" y="210227"/>
                  <a:pt x="553224" y="211609"/>
                  <a:pt x="553685" y="213452"/>
                </a:cubicBezTo>
                <a:lnTo>
                  <a:pt x="568436" y="213452"/>
                </a:lnTo>
                <a:cubicBezTo>
                  <a:pt x="567514" y="207924"/>
                  <a:pt x="565670" y="202396"/>
                  <a:pt x="561982" y="198250"/>
                </a:cubicBezTo>
                <a:close/>
                <a:moveTo>
                  <a:pt x="510351" y="198250"/>
                </a:moveTo>
                <a:cubicBezTo>
                  <a:pt x="507124" y="202396"/>
                  <a:pt x="504819" y="207924"/>
                  <a:pt x="504358" y="213452"/>
                </a:cubicBezTo>
                <a:lnTo>
                  <a:pt x="519110" y="213452"/>
                </a:lnTo>
                <a:cubicBezTo>
                  <a:pt x="519571" y="211609"/>
                  <a:pt x="520032" y="210227"/>
                  <a:pt x="520954" y="208845"/>
                </a:cubicBezTo>
                <a:close/>
                <a:moveTo>
                  <a:pt x="134142" y="198250"/>
                </a:moveTo>
                <a:lnTo>
                  <a:pt x="123538" y="208845"/>
                </a:lnTo>
                <a:cubicBezTo>
                  <a:pt x="124460" y="210227"/>
                  <a:pt x="124921" y="211609"/>
                  <a:pt x="125382" y="213452"/>
                </a:cubicBezTo>
                <a:lnTo>
                  <a:pt x="140597" y="213452"/>
                </a:lnTo>
                <a:cubicBezTo>
                  <a:pt x="139675" y="207924"/>
                  <a:pt x="137370" y="202396"/>
                  <a:pt x="134142" y="198250"/>
                </a:cubicBezTo>
                <a:close/>
                <a:moveTo>
                  <a:pt x="82502" y="198250"/>
                </a:moveTo>
                <a:cubicBezTo>
                  <a:pt x="79275" y="202396"/>
                  <a:pt x="76969" y="207924"/>
                  <a:pt x="76047" y="213452"/>
                </a:cubicBezTo>
                <a:lnTo>
                  <a:pt x="91263" y="213452"/>
                </a:lnTo>
                <a:cubicBezTo>
                  <a:pt x="91263" y="211609"/>
                  <a:pt x="92185" y="210227"/>
                  <a:pt x="93107" y="208845"/>
                </a:cubicBezTo>
                <a:close/>
                <a:moveTo>
                  <a:pt x="540777" y="185812"/>
                </a:moveTo>
                <a:lnTo>
                  <a:pt x="540777" y="200553"/>
                </a:lnTo>
                <a:cubicBezTo>
                  <a:pt x="542621" y="201014"/>
                  <a:pt x="544004" y="201474"/>
                  <a:pt x="545387" y="202396"/>
                </a:cubicBezTo>
                <a:lnTo>
                  <a:pt x="555990" y="191800"/>
                </a:lnTo>
                <a:cubicBezTo>
                  <a:pt x="551380" y="188576"/>
                  <a:pt x="546309" y="186272"/>
                  <a:pt x="540777" y="185812"/>
                </a:cubicBezTo>
                <a:close/>
                <a:moveTo>
                  <a:pt x="532018" y="185812"/>
                </a:moveTo>
                <a:cubicBezTo>
                  <a:pt x="526025" y="186272"/>
                  <a:pt x="520954" y="188576"/>
                  <a:pt x="516805" y="191800"/>
                </a:cubicBezTo>
                <a:lnTo>
                  <a:pt x="527408" y="202396"/>
                </a:lnTo>
                <a:cubicBezTo>
                  <a:pt x="528791" y="201474"/>
                  <a:pt x="530174" y="201014"/>
                  <a:pt x="532018" y="200553"/>
                </a:cubicBezTo>
                <a:close/>
                <a:moveTo>
                  <a:pt x="112933" y="185812"/>
                </a:moveTo>
                <a:lnTo>
                  <a:pt x="112933" y="200553"/>
                </a:lnTo>
                <a:cubicBezTo>
                  <a:pt x="114316" y="201014"/>
                  <a:pt x="115699" y="201474"/>
                  <a:pt x="117544" y="202396"/>
                </a:cubicBezTo>
                <a:lnTo>
                  <a:pt x="127687" y="191800"/>
                </a:lnTo>
                <a:cubicBezTo>
                  <a:pt x="123538" y="188576"/>
                  <a:pt x="118466" y="186272"/>
                  <a:pt x="112933" y="185812"/>
                </a:cubicBezTo>
                <a:close/>
                <a:moveTo>
                  <a:pt x="103712" y="185812"/>
                </a:moveTo>
                <a:cubicBezTo>
                  <a:pt x="98179" y="186272"/>
                  <a:pt x="93107" y="188576"/>
                  <a:pt x="88496" y="191800"/>
                </a:cubicBezTo>
                <a:lnTo>
                  <a:pt x="99101" y="202396"/>
                </a:lnTo>
                <a:cubicBezTo>
                  <a:pt x="100484" y="201474"/>
                  <a:pt x="102328" y="201014"/>
                  <a:pt x="103712" y="200553"/>
                </a:cubicBezTo>
                <a:close/>
                <a:moveTo>
                  <a:pt x="536167" y="166003"/>
                </a:moveTo>
                <a:cubicBezTo>
                  <a:pt x="564748" y="166003"/>
                  <a:pt x="588259" y="189036"/>
                  <a:pt x="588259" y="217598"/>
                </a:cubicBezTo>
                <a:cubicBezTo>
                  <a:pt x="588259" y="218980"/>
                  <a:pt x="587798" y="220822"/>
                  <a:pt x="587798" y="222204"/>
                </a:cubicBezTo>
                <a:cubicBezTo>
                  <a:pt x="585493" y="248462"/>
                  <a:pt x="563365" y="269653"/>
                  <a:pt x="536167" y="269653"/>
                </a:cubicBezTo>
                <a:cubicBezTo>
                  <a:pt x="509890" y="269653"/>
                  <a:pt x="488223" y="249844"/>
                  <a:pt x="484996" y="224047"/>
                </a:cubicBezTo>
                <a:cubicBezTo>
                  <a:pt x="484535" y="222204"/>
                  <a:pt x="484535" y="219901"/>
                  <a:pt x="484535" y="217598"/>
                </a:cubicBezTo>
                <a:cubicBezTo>
                  <a:pt x="484535" y="189036"/>
                  <a:pt x="507585" y="166003"/>
                  <a:pt x="536167" y="166003"/>
                </a:cubicBezTo>
                <a:close/>
                <a:moveTo>
                  <a:pt x="108322" y="166003"/>
                </a:moveTo>
                <a:cubicBezTo>
                  <a:pt x="136909" y="166003"/>
                  <a:pt x="159962" y="189036"/>
                  <a:pt x="159962" y="217598"/>
                </a:cubicBezTo>
                <a:cubicBezTo>
                  <a:pt x="159962" y="218980"/>
                  <a:pt x="159962" y="220822"/>
                  <a:pt x="159962" y="222204"/>
                </a:cubicBezTo>
                <a:cubicBezTo>
                  <a:pt x="157657" y="248462"/>
                  <a:pt x="135525" y="269653"/>
                  <a:pt x="108322" y="269653"/>
                </a:cubicBezTo>
                <a:cubicBezTo>
                  <a:pt x="82041" y="269653"/>
                  <a:pt x="60371" y="249844"/>
                  <a:pt x="57143" y="224047"/>
                </a:cubicBezTo>
                <a:cubicBezTo>
                  <a:pt x="56682" y="222204"/>
                  <a:pt x="56682" y="219901"/>
                  <a:pt x="56682" y="217598"/>
                </a:cubicBezTo>
                <a:cubicBezTo>
                  <a:pt x="56682" y="189036"/>
                  <a:pt x="79736" y="166003"/>
                  <a:pt x="108322" y="166003"/>
                </a:cubicBezTo>
                <a:close/>
                <a:moveTo>
                  <a:pt x="422276" y="20078"/>
                </a:moveTo>
                <a:lnTo>
                  <a:pt x="430114" y="87769"/>
                </a:lnTo>
                <a:cubicBezTo>
                  <a:pt x="463309" y="84086"/>
                  <a:pt x="480829" y="82244"/>
                  <a:pt x="491894" y="77178"/>
                </a:cubicBezTo>
                <a:cubicBezTo>
                  <a:pt x="506186" y="70731"/>
                  <a:pt x="518634" y="49088"/>
                  <a:pt x="515868" y="39879"/>
                </a:cubicBezTo>
                <a:cubicBezTo>
                  <a:pt x="512180" y="24682"/>
                  <a:pt x="466075" y="20999"/>
                  <a:pt x="422276" y="20078"/>
                </a:cubicBezTo>
                <a:close/>
                <a:moveTo>
                  <a:pt x="384009" y="20078"/>
                </a:moveTo>
                <a:cubicBezTo>
                  <a:pt x="309781" y="20078"/>
                  <a:pt x="279352" y="31129"/>
                  <a:pt x="219877" y="62903"/>
                </a:cubicBezTo>
                <a:lnTo>
                  <a:pt x="214805" y="77639"/>
                </a:lnTo>
                <a:cubicBezTo>
                  <a:pt x="214805" y="77639"/>
                  <a:pt x="224026" y="89611"/>
                  <a:pt x="216649" y="104347"/>
                </a:cubicBezTo>
                <a:cubicBezTo>
                  <a:pt x="216649" y="104347"/>
                  <a:pt x="308397" y="98821"/>
                  <a:pt x="385853" y="91914"/>
                </a:cubicBezTo>
                <a:lnTo>
                  <a:pt x="394613" y="20078"/>
                </a:lnTo>
                <a:close/>
                <a:moveTo>
                  <a:pt x="449939" y="1658"/>
                </a:moveTo>
                <a:cubicBezTo>
                  <a:pt x="503420" y="4421"/>
                  <a:pt x="516329" y="12249"/>
                  <a:pt x="533849" y="23301"/>
                </a:cubicBezTo>
                <a:cubicBezTo>
                  <a:pt x="558284" y="38958"/>
                  <a:pt x="582259" y="84546"/>
                  <a:pt x="585025" y="98361"/>
                </a:cubicBezTo>
                <a:cubicBezTo>
                  <a:pt x="587791" y="112636"/>
                  <a:pt x="583181" y="120464"/>
                  <a:pt x="584564" y="130134"/>
                </a:cubicBezTo>
                <a:cubicBezTo>
                  <a:pt x="585486" y="139805"/>
                  <a:pt x="603006" y="159606"/>
                  <a:pt x="605311" y="179407"/>
                </a:cubicBezTo>
                <a:cubicBezTo>
                  <a:pt x="606694" y="189998"/>
                  <a:pt x="603467" y="200589"/>
                  <a:pt x="599779" y="208418"/>
                </a:cubicBezTo>
                <a:cubicBezTo>
                  <a:pt x="595168" y="177565"/>
                  <a:pt x="568427" y="153619"/>
                  <a:pt x="536154" y="153619"/>
                </a:cubicBezTo>
                <a:cubicBezTo>
                  <a:pt x="500654" y="153619"/>
                  <a:pt x="472069" y="182630"/>
                  <a:pt x="472069" y="217627"/>
                </a:cubicBezTo>
                <a:cubicBezTo>
                  <a:pt x="472069" y="219009"/>
                  <a:pt x="472069" y="220851"/>
                  <a:pt x="472069" y="222232"/>
                </a:cubicBezTo>
                <a:lnTo>
                  <a:pt x="171467" y="226837"/>
                </a:lnTo>
                <a:cubicBezTo>
                  <a:pt x="171928" y="225916"/>
                  <a:pt x="171928" y="224535"/>
                  <a:pt x="172389" y="223153"/>
                </a:cubicBezTo>
                <a:cubicBezTo>
                  <a:pt x="172389" y="221311"/>
                  <a:pt x="172389" y="219469"/>
                  <a:pt x="172389" y="217627"/>
                </a:cubicBezTo>
                <a:cubicBezTo>
                  <a:pt x="172389" y="182630"/>
                  <a:pt x="143804" y="153619"/>
                  <a:pt x="108303" y="153619"/>
                </a:cubicBezTo>
                <a:cubicBezTo>
                  <a:pt x="72803" y="153619"/>
                  <a:pt x="44218" y="182630"/>
                  <a:pt x="44218" y="217627"/>
                </a:cubicBezTo>
                <a:cubicBezTo>
                  <a:pt x="44218" y="220390"/>
                  <a:pt x="44218" y="222693"/>
                  <a:pt x="44679" y="225916"/>
                </a:cubicBezTo>
                <a:cubicBezTo>
                  <a:pt x="44679" y="226837"/>
                  <a:pt x="45140" y="227758"/>
                  <a:pt x="45140" y="229140"/>
                </a:cubicBezTo>
                <a:lnTo>
                  <a:pt x="3646" y="229600"/>
                </a:lnTo>
                <a:cubicBezTo>
                  <a:pt x="-3731" y="200589"/>
                  <a:pt x="1341" y="180328"/>
                  <a:pt x="7795" y="164671"/>
                </a:cubicBezTo>
                <a:cubicBezTo>
                  <a:pt x="14250" y="148554"/>
                  <a:pt x="31309" y="127372"/>
                  <a:pt x="58049" y="117701"/>
                </a:cubicBezTo>
                <a:cubicBezTo>
                  <a:pt x="81102" y="109412"/>
                  <a:pt x="94472" y="106650"/>
                  <a:pt x="128128" y="88230"/>
                </a:cubicBezTo>
                <a:cubicBezTo>
                  <a:pt x="156252" y="72573"/>
                  <a:pt x="248922" y="24222"/>
                  <a:pt x="276124" y="15933"/>
                </a:cubicBezTo>
                <a:cubicBezTo>
                  <a:pt x="321768" y="2119"/>
                  <a:pt x="373866" y="-2947"/>
                  <a:pt x="449939" y="1658"/>
                </a:cubicBezTo>
                <a:close/>
              </a:path>
            </a:pathLst>
          </a:custGeom>
          <a:solidFill>
            <a:schemeClr val="bg1"/>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32" name="矩形 31"/>
          <p:cNvSpPr/>
          <p:nvPr>
            <p:custDataLst>
              <p:tags r:id="rId24"/>
            </p:custDataLst>
          </p:nvPr>
        </p:nvSpPr>
        <p:spPr>
          <a:xfrm>
            <a:off x="124440" y="1764987"/>
            <a:ext cx="1900209" cy="300990"/>
          </a:xfrm>
          <a:prstGeom prst="rect">
            <a:avLst/>
          </a:prstGeom>
        </p:spPr>
        <p:txBody>
          <a:bodyPr wrap="square">
            <a:spAutoFit/>
          </a:bodyPr>
          <a:lstStyle/>
          <a:p>
            <a:pPr algn="r">
              <a:lnSpc>
                <a:spcPct val="130000"/>
              </a:lnSpc>
            </a:pPr>
            <a:r>
              <a:rPr lang="zh-CN" altLang="en-US" sz="1050">
                <a:solidFill>
                  <a:srgbClr val="5C5A5D"/>
                </a:solidFill>
                <a:latin typeface="微软雅黑 Light" panose="020B0502040204020203" pitchFamily="34" charset="-122"/>
                <a:ea typeface="微软雅黑 Light" panose="020B0502040204020203" pitchFamily="34" charset="-122"/>
              </a:rPr>
              <a:t>寄存器-寄存器操作</a:t>
            </a:r>
            <a:endParaRPr lang="zh-CN" altLang="en-US" sz="1050">
              <a:solidFill>
                <a:srgbClr val="5C5A5D"/>
              </a:solidFill>
              <a:latin typeface="微软雅黑 Light" panose="020B0502040204020203" pitchFamily="34" charset="-122"/>
              <a:ea typeface="微软雅黑 Light" panose="020B0502040204020203" pitchFamily="34" charset="-122"/>
            </a:endParaRPr>
          </a:p>
        </p:txBody>
      </p:sp>
      <p:sp>
        <p:nvSpPr>
          <p:cNvPr id="33" name="矩形 32"/>
          <p:cNvSpPr/>
          <p:nvPr>
            <p:custDataLst>
              <p:tags r:id="rId25"/>
            </p:custDataLst>
          </p:nvPr>
        </p:nvSpPr>
        <p:spPr>
          <a:xfrm>
            <a:off x="1008156" y="1537025"/>
            <a:ext cx="1016493" cy="306705"/>
          </a:xfrm>
          <a:prstGeom prst="rect">
            <a:avLst/>
          </a:prstGeom>
          <a:noFill/>
        </p:spPr>
        <p:txBody>
          <a:bodyPr wrap="square" rtlCol="0">
            <a:spAutoFit/>
          </a:bodyPr>
          <a:lstStyle/>
          <a:p>
            <a:pPr algn="r"/>
            <a:r>
              <a:rPr lang="zh-CN" altLang="en-US" sz="1400" dirty="0">
                <a:solidFill>
                  <a:srgbClr val="988563"/>
                </a:solidFill>
                <a:latin typeface="微软雅黑 Light" panose="020B0502040204020203" pitchFamily="34" charset="-122"/>
                <a:ea typeface="微软雅黑 Light" panose="020B0502040204020203" pitchFamily="34" charset="-122"/>
              </a:rPr>
              <a:t>R类</a:t>
            </a:r>
            <a:endParaRPr lang="zh-CN" altLang="en-US" sz="1400" dirty="0">
              <a:solidFill>
                <a:srgbClr val="988563"/>
              </a:solidFill>
              <a:latin typeface="微软雅黑 Light" panose="020B0502040204020203" pitchFamily="34" charset="-122"/>
              <a:ea typeface="微软雅黑 Light" panose="020B0502040204020203" pitchFamily="34" charset="-122"/>
            </a:endParaRPr>
          </a:p>
        </p:txBody>
      </p:sp>
      <p:sp>
        <p:nvSpPr>
          <p:cNvPr id="35" name="矩形 34"/>
          <p:cNvSpPr/>
          <p:nvPr>
            <p:custDataLst>
              <p:tags r:id="rId26"/>
            </p:custDataLst>
          </p:nvPr>
        </p:nvSpPr>
        <p:spPr>
          <a:xfrm>
            <a:off x="576129" y="3383067"/>
            <a:ext cx="1900209" cy="300990"/>
          </a:xfrm>
          <a:prstGeom prst="rect">
            <a:avLst/>
          </a:prstGeom>
        </p:spPr>
        <p:txBody>
          <a:bodyPr wrap="square">
            <a:spAutoFit/>
          </a:bodyPr>
          <a:lstStyle/>
          <a:p>
            <a:pPr algn="r">
              <a:lnSpc>
                <a:spcPct val="130000"/>
              </a:lnSpc>
            </a:pPr>
            <a:r>
              <a:rPr lang="zh-CN" altLang="en-US" sz="1050">
                <a:solidFill>
                  <a:srgbClr val="5C5A5D"/>
                </a:solidFill>
                <a:latin typeface="微软雅黑 Light" panose="020B0502040204020203" pitchFamily="34" charset="-122"/>
                <a:ea typeface="微软雅黑 Light" panose="020B0502040204020203" pitchFamily="34" charset="-122"/>
              </a:rPr>
              <a:t>短立即数-load操作</a:t>
            </a:r>
            <a:endParaRPr lang="zh-CN" altLang="en-US" sz="1050">
              <a:solidFill>
                <a:srgbClr val="5C5A5D"/>
              </a:solidFill>
              <a:latin typeface="微软雅黑 Light" panose="020B0502040204020203" pitchFamily="34" charset="-122"/>
              <a:ea typeface="微软雅黑 Light" panose="020B0502040204020203" pitchFamily="34" charset="-122"/>
            </a:endParaRPr>
          </a:p>
        </p:txBody>
      </p:sp>
      <p:sp>
        <p:nvSpPr>
          <p:cNvPr id="36" name="矩形 35"/>
          <p:cNvSpPr/>
          <p:nvPr>
            <p:custDataLst>
              <p:tags r:id="rId27"/>
            </p:custDataLst>
          </p:nvPr>
        </p:nvSpPr>
        <p:spPr>
          <a:xfrm>
            <a:off x="1459845" y="3155105"/>
            <a:ext cx="1016493" cy="306705"/>
          </a:xfrm>
          <a:prstGeom prst="rect">
            <a:avLst/>
          </a:prstGeom>
          <a:noFill/>
        </p:spPr>
        <p:txBody>
          <a:bodyPr wrap="square" rtlCol="0">
            <a:spAutoFit/>
          </a:bodyPr>
          <a:lstStyle/>
          <a:p>
            <a:pPr algn="r"/>
            <a:r>
              <a:rPr lang="zh-CN" altLang="en-US" sz="1400" dirty="0">
                <a:solidFill>
                  <a:srgbClr val="988563"/>
                </a:solidFill>
                <a:latin typeface="微软雅黑 Light" panose="020B0502040204020203" pitchFamily="34" charset="-122"/>
                <a:ea typeface="微软雅黑 Light" panose="020B0502040204020203" pitchFamily="34" charset="-122"/>
              </a:rPr>
              <a:t>I类</a:t>
            </a:r>
            <a:endParaRPr lang="zh-CN" altLang="en-US" sz="1400" dirty="0">
              <a:solidFill>
                <a:srgbClr val="988563"/>
              </a:solidFill>
              <a:latin typeface="微软雅黑 Light" panose="020B0502040204020203" pitchFamily="34" charset="-122"/>
              <a:ea typeface="微软雅黑 Light" panose="020B0502040204020203" pitchFamily="34" charset="-122"/>
            </a:endParaRPr>
          </a:p>
        </p:txBody>
      </p:sp>
      <p:sp>
        <p:nvSpPr>
          <p:cNvPr id="38" name="矩形 37"/>
          <p:cNvSpPr/>
          <p:nvPr>
            <p:custDataLst>
              <p:tags r:id="rId28"/>
            </p:custDataLst>
          </p:nvPr>
        </p:nvSpPr>
        <p:spPr>
          <a:xfrm>
            <a:off x="177391" y="4935382"/>
            <a:ext cx="1900209" cy="300990"/>
          </a:xfrm>
          <a:prstGeom prst="rect">
            <a:avLst/>
          </a:prstGeom>
        </p:spPr>
        <p:txBody>
          <a:bodyPr wrap="square">
            <a:spAutoFit/>
          </a:bodyPr>
          <a:lstStyle/>
          <a:p>
            <a:pPr algn="r">
              <a:lnSpc>
                <a:spcPct val="130000"/>
              </a:lnSpc>
            </a:pPr>
            <a:r>
              <a:rPr lang="zh-CN" altLang="en-US" sz="1050">
                <a:solidFill>
                  <a:srgbClr val="5C5A5D"/>
                </a:solidFill>
                <a:latin typeface="微软雅黑 Light" panose="020B0502040204020203" pitchFamily="34" charset="-122"/>
                <a:ea typeface="微软雅黑 Light" panose="020B0502040204020203" pitchFamily="34" charset="-122"/>
              </a:rPr>
              <a:t>store操作</a:t>
            </a:r>
            <a:endParaRPr lang="zh-CN" altLang="en-US" sz="1050">
              <a:solidFill>
                <a:srgbClr val="5C5A5D"/>
              </a:solidFill>
              <a:latin typeface="微软雅黑 Light" panose="020B0502040204020203" pitchFamily="34" charset="-122"/>
              <a:ea typeface="微软雅黑 Light" panose="020B0502040204020203" pitchFamily="34" charset="-122"/>
            </a:endParaRPr>
          </a:p>
        </p:txBody>
      </p:sp>
      <p:sp>
        <p:nvSpPr>
          <p:cNvPr id="39" name="矩形 38"/>
          <p:cNvSpPr/>
          <p:nvPr>
            <p:custDataLst>
              <p:tags r:id="rId29"/>
            </p:custDataLst>
          </p:nvPr>
        </p:nvSpPr>
        <p:spPr>
          <a:xfrm>
            <a:off x="1061107" y="4707420"/>
            <a:ext cx="1016493" cy="306705"/>
          </a:xfrm>
          <a:prstGeom prst="rect">
            <a:avLst/>
          </a:prstGeom>
          <a:noFill/>
        </p:spPr>
        <p:txBody>
          <a:bodyPr wrap="square" rtlCol="0">
            <a:spAutoFit/>
          </a:bodyPr>
          <a:lstStyle/>
          <a:p>
            <a:pPr algn="r"/>
            <a:r>
              <a:rPr lang="zh-CN" altLang="en-US" sz="1400" dirty="0">
                <a:solidFill>
                  <a:srgbClr val="988563"/>
                </a:solidFill>
                <a:latin typeface="微软雅黑 Light" panose="020B0502040204020203" pitchFamily="34" charset="-122"/>
                <a:ea typeface="微软雅黑 Light" panose="020B0502040204020203" pitchFamily="34" charset="-122"/>
              </a:rPr>
              <a:t>S类</a:t>
            </a:r>
            <a:endParaRPr lang="zh-CN" altLang="en-US" sz="1400" dirty="0">
              <a:solidFill>
                <a:srgbClr val="988563"/>
              </a:solidFill>
              <a:latin typeface="微软雅黑 Light" panose="020B0502040204020203" pitchFamily="34" charset="-122"/>
              <a:ea typeface="微软雅黑 Light" panose="020B0502040204020203" pitchFamily="34" charset="-122"/>
            </a:endParaRPr>
          </a:p>
        </p:txBody>
      </p:sp>
      <p:sp>
        <p:nvSpPr>
          <p:cNvPr id="41" name="矩形 40"/>
          <p:cNvSpPr/>
          <p:nvPr>
            <p:custDataLst>
              <p:tags r:id="rId30"/>
            </p:custDataLst>
          </p:nvPr>
        </p:nvSpPr>
        <p:spPr>
          <a:xfrm>
            <a:off x="10167351" y="1816700"/>
            <a:ext cx="1900209" cy="300990"/>
          </a:xfrm>
          <a:prstGeom prst="rect">
            <a:avLst/>
          </a:prstGeom>
        </p:spPr>
        <p:txBody>
          <a:bodyPr wrap="square">
            <a:spAutoFit/>
          </a:bodyPr>
          <a:lstStyle/>
          <a:p>
            <a:pPr>
              <a:lnSpc>
                <a:spcPct val="130000"/>
              </a:lnSpc>
            </a:pPr>
            <a:r>
              <a:rPr lang="zh-CN" altLang="en-US" sz="1050">
                <a:solidFill>
                  <a:srgbClr val="5C5A5D"/>
                </a:solidFill>
                <a:latin typeface="微软雅黑 Light" panose="020B0502040204020203" pitchFamily="34" charset="-122"/>
                <a:ea typeface="微软雅黑 Light" panose="020B0502040204020203" pitchFamily="34" charset="-122"/>
              </a:rPr>
              <a:t>长立即数操作</a:t>
            </a:r>
            <a:endParaRPr lang="zh-CN" altLang="en-US" sz="1050">
              <a:solidFill>
                <a:srgbClr val="5C5A5D"/>
              </a:solidFill>
              <a:latin typeface="微软雅黑 Light" panose="020B0502040204020203" pitchFamily="34" charset="-122"/>
              <a:ea typeface="微软雅黑 Light" panose="020B0502040204020203" pitchFamily="34" charset="-122"/>
            </a:endParaRPr>
          </a:p>
        </p:txBody>
      </p:sp>
      <p:sp>
        <p:nvSpPr>
          <p:cNvPr id="42" name="矩形 41"/>
          <p:cNvSpPr/>
          <p:nvPr>
            <p:custDataLst>
              <p:tags r:id="rId31"/>
            </p:custDataLst>
          </p:nvPr>
        </p:nvSpPr>
        <p:spPr>
          <a:xfrm>
            <a:off x="10176890" y="1582837"/>
            <a:ext cx="1016493" cy="306705"/>
          </a:xfrm>
          <a:prstGeom prst="rect">
            <a:avLst/>
          </a:prstGeom>
          <a:noFill/>
        </p:spPr>
        <p:txBody>
          <a:bodyPr wrap="square" rtlCol="0">
            <a:spAutoFit/>
          </a:bodyPr>
          <a:lstStyle/>
          <a:p>
            <a:r>
              <a:rPr lang="zh-CN" altLang="en-US" sz="1400" dirty="0">
                <a:solidFill>
                  <a:srgbClr val="B8AA92"/>
                </a:solidFill>
                <a:latin typeface="微软雅黑 Light" panose="020B0502040204020203" pitchFamily="34" charset="-122"/>
                <a:ea typeface="微软雅黑 Light" panose="020B0502040204020203" pitchFamily="34" charset="-122"/>
              </a:rPr>
              <a:t>U类</a:t>
            </a:r>
            <a:endParaRPr lang="zh-CN" altLang="en-US" sz="1400" dirty="0">
              <a:solidFill>
                <a:srgbClr val="B8AA92"/>
              </a:solidFill>
              <a:latin typeface="微软雅黑 Light" panose="020B0502040204020203" pitchFamily="34" charset="-122"/>
              <a:ea typeface="微软雅黑 Light" panose="020B0502040204020203" pitchFamily="34" charset="-122"/>
            </a:endParaRPr>
          </a:p>
        </p:txBody>
      </p:sp>
      <p:sp>
        <p:nvSpPr>
          <p:cNvPr id="44" name="矩形 43"/>
          <p:cNvSpPr/>
          <p:nvPr>
            <p:custDataLst>
              <p:tags r:id="rId32"/>
            </p:custDataLst>
          </p:nvPr>
        </p:nvSpPr>
        <p:spPr>
          <a:xfrm>
            <a:off x="9689432" y="3356227"/>
            <a:ext cx="1900209" cy="300990"/>
          </a:xfrm>
          <a:prstGeom prst="rect">
            <a:avLst/>
          </a:prstGeom>
        </p:spPr>
        <p:txBody>
          <a:bodyPr wrap="square">
            <a:spAutoFit/>
          </a:bodyPr>
          <a:lstStyle/>
          <a:p>
            <a:pPr>
              <a:lnSpc>
                <a:spcPct val="130000"/>
              </a:lnSpc>
            </a:pPr>
            <a:r>
              <a:rPr lang="zh-CN" altLang="en-US" sz="1050">
                <a:solidFill>
                  <a:srgbClr val="5C5A5D"/>
                </a:solidFill>
                <a:latin typeface="微软雅黑 Light" panose="020B0502040204020203" pitchFamily="34" charset="-122"/>
                <a:ea typeface="微软雅黑 Light" panose="020B0502040204020203" pitchFamily="34" charset="-122"/>
                <a:sym typeface="+mn-ea"/>
              </a:rPr>
              <a:t>条件跳转操作</a:t>
            </a:r>
            <a:endParaRPr lang="zh-CN" altLang="en-US" sz="1050" dirty="0">
              <a:solidFill>
                <a:srgbClr val="5C5A5D"/>
              </a:solidFill>
              <a:latin typeface="微软雅黑 Light" panose="020B0502040204020203" pitchFamily="34" charset="-122"/>
              <a:ea typeface="微软雅黑 Light" panose="020B0502040204020203" pitchFamily="34" charset="-122"/>
            </a:endParaRPr>
          </a:p>
        </p:txBody>
      </p:sp>
      <p:sp>
        <p:nvSpPr>
          <p:cNvPr id="45" name="矩形 44"/>
          <p:cNvSpPr/>
          <p:nvPr>
            <p:custDataLst>
              <p:tags r:id="rId33"/>
            </p:custDataLst>
          </p:nvPr>
        </p:nvSpPr>
        <p:spPr>
          <a:xfrm>
            <a:off x="9698971" y="3122364"/>
            <a:ext cx="1016493" cy="306705"/>
          </a:xfrm>
          <a:prstGeom prst="rect">
            <a:avLst/>
          </a:prstGeom>
          <a:noFill/>
        </p:spPr>
        <p:txBody>
          <a:bodyPr wrap="square" rtlCol="0">
            <a:spAutoFit/>
          </a:bodyPr>
          <a:lstStyle/>
          <a:p>
            <a:r>
              <a:rPr lang="en-US" altLang="zh-CN" sz="1400" dirty="0">
                <a:solidFill>
                  <a:srgbClr val="B8AA92"/>
                </a:solidFill>
                <a:latin typeface="微软雅黑 Light" panose="020B0502040204020203" pitchFamily="34" charset="-122"/>
                <a:ea typeface="微软雅黑 Light" panose="020B0502040204020203" pitchFamily="34" charset="-122"/>
              </a:rPr>
              <a:t>B</a:t>
            </a:r>
            <a:r>
              <a:rPr lang="zh-CN" altLang="en-US" sz="1400" dirty="0">
                <a:solidFill>
                  <a:srgbClr val="B8AA92"/>
                </a:solidFill>
                <a:latin typeface="微软雅黑 Light" panose="020B0502040204020203" pitchFamily="34" charset="-122"/>
                <a:ea typeface="微软雅黑 Light" panose="020B0502040204020203" pitchFamily="34" charset="-122"/>
              </a:rPr>
              <a:t>类</a:t>
            </a:r>
            <a:endParaRPr lang="zh-CN" altLang="en-US" sz="1400" dirty="0">
              <a:solidFill>
                <a:srgbClr val="B8AA92"/>
              </a:solidFill>
              <a:latin typeface="微软雅黑 Light" panose="020B0502040204020203" pitchFamily="34" charset="-122"/>
              <a:ea typeface="微软雅黑 Light" panose="020B0502040204020203" pitchFamily="34" charset="-122"/>
            </a:endParaRPr>
          </a:p>
        </p:txBody>
      </p:sp>
      <p:sp>
        <p:nvSpPr>
          <p:cNvPr id="47" name="矩形 46"/>
          <p:cNvSpPr/>
          <p:nvPr>
            <p:custDataLst>
              <p:tags r:id="rId34"/>
            </p:custDataLst>
          </p:nvPr>
        </p:nvSpPr>
        <p:spPr>
          <a:xfrm>
            <a:off x="10198365" y="4885586"/>
            <a:ext cx="1900209" cy="510540"/>
          </a:xfrm>
          <a:prstGeom prst="rect">
            <a:avLst/>
          </a:prstGeom>
        </p:spPr>
        <p:txBody>
          <a:bodyPr wrap="square">
            <a:spAutoFit/>
          </a:bodyPr>
          <a:lstStyle/>
          <a:p>
            <a:pPr>
              <a:lnSpc>
                <a:spcPct val="130000"/>
              </a:lnSpc>
            </a:pPr>
            <a:r>
              <a:rPr lang="zh-CN" altLang="en-US" sz="1050">
                <a:solidFill>
                  <a:srgbClr val="5C5A5D"/>
                </a:solidFill>
                <a:latin typeface="微软雅黑 Light" panose="020B0502040204020203" pitchFamily="34" charset="-122"/>
                <a:ea typeface="微软雅黑 Light" panose="020B0502040204020203" pitchFamily="34" charset="-122"/>
                <a:sym typeface="+mn-ea"/>
              </a:rPr>
              <a:t>无条件跳转操作</a:t>
            </a:r>
            <a:endParaRPr lang="zh-CN" altLang="en-US" sz="1050">
              <a:solidFill>
                <a:srgbClr val="5C5A5D"/>
              </a:solidFill>
              <a:latin typeface="微软雅黑 Light" panose="020B0502040204020203" pitchFamily="34" charset="-122"/>
              <a:ea typeface="微软雅黑 Light" panose="020B0502040204020203" pitchFamily="34" charset="-122"/>
            </a:endParaRPr>
          </a:p>
          <a:p>
            <a:pPr>
              <a:lnSpc>
                <a:spcPct val="130000"/>
              </a:lnSpc>
            </a:pPr>
            <a:endParaRPr lang="zh-CN" altLang="en-US" sz="1050" dirty="0">
              <a:solidFill>
                <a:srgbClr val="5C5A5D"/>
              </a:solidFill>
              <a:latin typeface="微软雅黑 Light" panose="020B0502040204020203" pitchFamily="34" charset="-122"/>
              <a:ea typeface="微软雅黑 Light" panose="020B0502040204020203" pitchFamily="34" charset="-122"/>
            </a:endParaRPr>
          </a:p>
        </p:txBody>
      </p:sp>
      <p:sp>
        <p:nvSpPr>
          <p:cNvPr id="48" name="矩形 47"/>
          <p:cNvSpPr/>
          <p:nvPr>
            <p:custDataLst>
              <p:tags r:id="rId35"/>
            </p:custDataLst>
          </p:nvPr>
        </p:nvSpPr>
        <p:spPr>
          <a:xfrm>
            <a:off x="10207904" y="4651723"/>
            <a:ext cx="1016493" cy="306705"/>
          </a:xfrm>
          <a:prstGeom prst="rect">
            <a:avLst/>
          </a:prstGeom>
          <a:noFill/>
        </p:spPr>
        <p:txBody>
          <a:bodyPr wrap="square" rtlCol="0">
            <a:spAutoFit/>
          </a:bodyPr>
          <a:lstStyle/>
          <a:p>
            <a:r>
              <a:rPr lang="en-US" altLang="zh-CN" sz="1400" dirty="0">
                <a:solidFill>
                  <a:srgbClr val="B8AA92"/>
                </a:solidFill>
                <a:latin typeface="微软雅黑 Light" panose="020B0502040204020203" pitchFamily="34" charset="-122"/>
                <a:ea typeface="微软雅黑 Light" panose="020B0502040204020203" pitchFamily="34" charset="-122"/>
              </a:rPr>
              <a:t>J</a:t>
            </a:r>
            <a:r>
              <a:rPr lang="zh-CN" altLang="en-US" sz="1400" dirty="0">
                <a:solidFill>
                  <a:srgbClr val="B8AA92"/>
                </a:solidFill>
                <a:latin typeface="微软雅黑 Light" panose="020B0502040204020203" pitchFamily="34" charset="-122"/>
                <a:ea typeface="微软雅黑 Light" panose="020B0502040204020203" pitchFamily="34" charset="-122"/>
              </a:rPr>
              <a:t>类</a:t>
            </a:r>
            <a:endParaRPr lang="zh-CN" altLang="en-US" sz="1400" dirty="0">
              <a:solidFill>
                <a:srgbClr val="B8AA92"/>
              </a:solidFill>
              <a:latin typeface="微软雅黑 Light" panose="020B0502040204020203" pitchFamily="34" charset="-122"/>
              <a:ea typeface="微软雅黑 Light" panose="020B0502040204020203" pitchFamily="34" charset="-122"/>
            </a:endParaRPr>
          </a:p>
        </p:txBody>
      </p:sp>
      <p:sp>
        <p:nvSpPr>
          <p:cNvPr id="49" name="standing-frontal-man-silhouette_10633"/>
          <p:cNvSpPr>
            <a:spLocks noChangeAspect="1"/>
          </p:cNvSpPr>
          <p:nvPr>
            <p:custDataLst>
              <p:tags r:id="rId36"/>
            </p:custDataLst>
          </p:nvPr>
        </p:nvSpPr>
        <p:spPr bwMode="auto">
          <a:xfrm>
            <a:off x="4691524" y="2829859"/>
            <a:ext cx="709932" cy="1394164"/>
          </a:xfrm>
          <a:custGeom>
            <a:avLst/>
            <a:gdLst>
              <a:gd name="connsiteX0" fmla="*/ 163385 w 291742"/>
              <a:gd name="connsiteY0" fmla="*/ 108960 h 572922"/>
              <a:gd name="connsiteX1" fmla="*/ 206766 w 291742"/>
              <a:gd name="connsiteY1" fmla="*/ 123264 h 572922"/>
              <a:gd name="connsiteX2" fmla="*/ 291511 w 291742"/>
              <a:gd name="connsiteY2" fmla="*/ 302160 h 572922"/>
              <a:gd name="connsiteX3" fmla="*/ 241471 w 291742"/>
              <a:gd name="connsiteY3" fmla="*/ 302160 h 572922"/>
              <a:gd name="connsiteX4" fmla="*/ 209994 w 291742"/>
              <a:gd name="connsiteY4" fmla="*/ 191760 h 572922"/>
              <a:gd name="connsiteX5" fmla="*/ 209994 w 291742"/>
              <a:gd name="connsiteY5" fmla="*/ 233664 h 572922"/>
              <a:gd name="connsiteX6" fmla="*/ 208380 w 291742"/>
              <a:gd name="connsiteY6" fmla="*/ 407725 h 572922"/>
              <a:gd name="connsiteX7" fmla="*/ 208380 w 291742"/>
              <a:gd name="connsiteY7" fmla="*/ 547135 h 572922"/>
              <a:gd name="connsiteX8" fmla="*/ 158340 w 291742"/>
              <a:gd name="connsiteY8" fmla="*/ 547135 h 572922"/>
              <a:gd name="connsiteX9" fmla="*/ 158340 w 291742"/>
              <a:gd name="connsiteY9" fmla="*/ 348899 h 572922"/>
              <a:gd name="connsiteX10" fmla="*/ 133321 w 291742"/>
              <a:gd name="connsiteY10" fmla="*/ 348899 h 572922"/>
              <a:gd name="connsiteX11" fmla="*/ 133321 w 291742"/>
              <a:gd name="connsiteY11" fmla="*/ 546330 h 572922"/>
              <a:gd name="connsiteX12" fmla="*/ 105879 w 291742"/>
              <a:gd name="connsiteY12" fmla="*/ 572922 h 572922"/>
              <a:gd name="connsiteX13" fmla="*/ 79245 w 291742"/>
              <a:gd name="connsiteY13" fmla="*/ 546330 h 572922"/>
              <a:gd name="connsiteX14" fmla="*/ 79245 w 291742"/>
              <a:gd name="connsiteY14" fmla="*/ 407725 h 572922"/>
              <a:gd name="connsiteX15" fmla="*/ 80053 w 291742"/>
              <a:gd name="connsiteY15" fmla="*/ 233664 h 572922"/>
              <a:gd name="connsiteX16" fmla="*/ 80053 w 291742"/>
              <a:gd name="connsiteY16" fmla="*/ 197401 h 572922"/>
              <a:gd name="connsiteX17" fmla="*/ 50190 w 291742"/>
              <a:gd name="connsiteY17" fmla="*/ 304578 h 572922"/>
              <a:gd name="connsiteX18" fmla="*/ 150 w 291742"/>
              <a:gd name="connsiteY18" fmla="*/ 304578 h 572922"/>
              <a:gd name="connsiteX19" fmla="*/ 65525 w 291742"/>
              <a:gd name="connsiteY19" fmla="*/ 134545 h 572922"/>
              <a:gd name="connsiteX20" fmla="*/ 163385 w 291742"/>
              <a:gd name="connsiteY20" fmla="*/ 108960 h 572922"/>
              <a:gd name="connsiteX21" fmla="*/ 145846 w 291742"/>
              <a:gd name="connsiteY21" fmla="*/ 0 h 572922"/>
              <a:gd name="connsiteX22" fmla="*/ 193069 w 291742"/>
              <a:gd name="connsiteY22" fmla="*/ 47158 h 572922"/>
              <a:gd name="connsiteX23" fmla="*/ 145846 w 291742"/>
              <a:gd name="connsiteY23" fmla="*/ 94316 h 572922"/>
              <a:gd name="connsiteX24" fmla="*/ 98623 w 291742"/>
              <a:gd name="connsiteY24" fmla="*/ 47158 h 572922"/>
              <a:gd name="connsiteX25" fmla="*/ 145846 w 291742"/>
              <a:gd name="connsiteY25" fmla="*/ 0 h 57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91742" h="572922">
                <a:moveTo>
                  <a:pt x="163385" y="108960"/>
                </a:moveTo>
                <a:cubicBezTo>
                  <a:pt x="189615" y="112788"/>
                  <a:pt x="206766" y="123264"/>
                  <a:pt x="206766" y="123264"/>
                </a:cubicBezTo>
                <a:cubicBezTo>
                  <a:pt x="206766" y="123264"/>
                  <a:pt x="278597" y="152274"/>
                  <a:pt x="291511" y="302160"/>
                </a:cubicBezTo>
                <a:cubicBezTo>
                  <a:pt x="295546" y="333588"/>
                  <a:pt x="245506" y="333588"/>
                  <a:pt x="241471" y="302160"/>
                </a:cubicBezTo>
                <a:cubicBezTo>
                  <a:pt x="236628" y="263480"/>
                  <a:pt x="230172" y="223994"/>
                  <a:pt x="209994" y="191760"/>
                </a:cubicBezTo>
                <a:cubicBezTo>
                  <a:pt x="209994" y="202236"/>
                  <a:pt x="209994" y="216741"/>
                  <a:pt x="209994" y="233664"/>
                </a:cubicBezTo>
                <a:lnTo>
                  <a:pt x="208380" y="407725"/>
                </a:lnTo>
                <a:lnTo>
                  <a:pt x="208380" y="547135"/>
                </a:lnTo>
                <a:cubicBezTo>
                  <a:pt x="208380" y="579369"/>
                  <a:pt x="158340" y="579369"/>
                  <a:pt x="158340" y="547135"/>
                </a:cubicBezTo>
                <a:lnTo>
                  <a:pt x="158340" y="348899"/>
                </a:lnTo>
                <a:lnTo>
                  <a:pt x="133321" y="348899"/>
                </a:lnTo>
                <a:lnTo>
                  <a:pt x="133321" y="546330"/>
                </a:lnTo>
                <a:cubicBezTo>
                  <a:pt x="133321" y="560835"/>
                  <a:pt x="121214" y="572922"/>
                  <a:pt x="105879" y="572922"/>
                </a:cubicBezTo>
                <a:cubicBezTo>
                  <a:pt x="90545" y="572922"/>
                  <a:pt x="79245" y="560835"/>
                  <a:pt x="79245" y="546330"/>
                </a:cubicBezTo>
                <a:lnTo>
                  <a:pt x="79245" y="407725"/>
                </a:lnTo>
                <a:lnTo>
                  <a:pt x="80053" y="233664"/>
                </a:lnTo>
                <a:lnTo>
                  <a:pt x="80053" y="197401"/>
                </a:lnTo>
                <a:cubicBezTo>
                  <a:pt x="61489" y="229635"/>
                  <a:pt x="55033" y="267509"/>
                  <a:pt x="50190" y="304578"/>
                </a:cubicBezTo>
                <a:cubicBezTo>
                  <a:pt x="46962" y="336811"/>
                  <a:pt x="-3078" y="336811"/>
                  <a:pt x="150" y="304578"/>
                </a:cubicBezTo>
                <a:cubicBezTo>
                  <a:pt x="8221" y="241722"/>
                  <a:pt x="18714" y="177255"/>
                  <a:pt x="65525" y="134545"/>
                </a:cubicBezTo>
                <a:cubicBezTo>
                  <a:pt x="101844" y="107953"/>
                  <a:pt x="137154" y="105132"/>
                  <a:pt x="163385" y="108960"/>
                </a:cubicBezTo>
                <a:close/>
                <a:moveTo>
                  <a:pt x="145846" y="0"/>
                </a:moveTo>
                <a:cubicBezTo>
                  <a:pt x="171927" y="0"/>
                  <a:pt x="193069" y="21113"/>
                  <a:pt x="193069" y="47158"/>
                </a:cubicBezTo>
                <a:cubicBezTo>
                  <a:pt x="193069" y="73203"/>
                  <a:pt x="171927" y="94316"/>
                  <a:pt x="145846" y="94316"/>
                </a:cubicBezTo>
                <a:cubicBezTo>
                  <a:pt x="119765" y="94316"/>
                  <a:pt x="98623" y="73203"/>
                  <a:pt x="98623" y="47158"/>
                </a:cubicBezTo>
                <a:cubicBezTo>
                  <a:pt x="98623" y="21113"/>
                  <a:pt x="119765" y="0"/>
                  <a:pt x="145846" y="0"/>
                </a:cubicBezTo>
                <a:close/>
              </a:path>
            </a:pathLst>
          </a:custGeom>
          <a:solidFill>
            <a:srgbClr val="B8AA92"/>
          </a:solidFill>
          <a:ln>
            <a:noFill/>
          </a:ln>
        </p:spPr>
      </p:sp>
      <p:sp>
        <p:nvSpPr>
          <p:cNvPr id="50" name="standing-frontal-man-silhouette_10633"/>
          <p:cNvSpPr>
            <a:spLocks noChangeAspect="1"/>
          </p:cNvSpPr>
          <p:nvPr>
            <p:custDataLst>
              <p:tags r:id="rId37"/>
            </p:custDataLst>
          </p:nvPr>
        </p:nvSpPr>
        <p:spPr bwMode="auto">
          <a:xfrm>
            <a:off x="6782348" y="2829859"/>
            <a:ext cx="710188" cy="1394164"/>
          </a:xfrm>
          <a:custGeom>
            <a:avLst/>
            <a:gdLst>
              <a:gd name="connsiteX0" fmla="*/ 113100 w 309065"/>
              <a:gd name="connsiteY0" fmla="*/ 121373 h 606722"/>
              <a:gd name="connsiteX1" fmla="*/ 195976 w 309065"/>
              <a:gd name="connsiteY1" fmla="*/ 121373 h 606722"/>
              <a:gd name="connsiteX2" fmla="*/ 251079 w 309065"/>
              <a:gd name="connsiteY2" fmla="*/ 169899 h 606722"/>
              <a:gd name="connsiteX3" fmla="*/ 307606 w 309065"/>
              <a:gd name="connsiteY3" fmla="*/ 327209 h 606722"/>
              <a:gd name="connsiteX4" fmla="*/ 293363 w 309065"/>
              <a:gd name="connsiteY4" fmla="*/ 357693 h 606722"/>
              <a:gd name="connsiteX5" fmla="*/ 262830 w 309065"/>
              <a:gd name="connsiteY5" fmla="*/ 343562 h 606722"/>
              <a:gd name="connsiteX6" fmla="*/ 216718 w 309065"/>
              <a:gd name="connsiteY6" fmla="*/ 215937 h 606722"/>
              <a:gd name="connsiteX7" fmla="*/ 206926 w 309065"/>
              <a:gd name="connsiteY7" fmla="*/ 229712 h 606722"/>
              <a:gd name="connsiteX8" fmla="*/ 206926 w 309065"/>
              <a:gd name="connsiteY8" fmla="*/ 264641 h 606722"/>
              <a:gd name="connsiteX9" fmla="*/ 247874 w 309065"/>
              <a:gd name="connsiteY9" fmla="*/ 367914 h 606722"/>
              <a:gd name="connsiteX10" fmla="*/ 241020 w 309065"/>
              <a:gd name="connsiteY10" fmla="*/ 381245 h 606722"/>
              <a:gd name="connsiteX11" fmla="*/ 217964 w 309065"/>
              <a:gd name="connsiteY11" fmla="*/ 386933 h 606722"/>
              <a:gd name="connsiteX12" fmla="*/ 217964 w 309065"/>
              <a:gd name="connsiteY12" fmla="*/ 578104 h 606722"/>
              <a:gd name="connsiteX13" fmla="*/ 189300 w 309065"/>
              <a:gd name="connsiteY13" fmla="*/ 606722 h 606722"/>
              <a:gd name="connsiteX14" fmla="*/ 160725 w 309065"/>
              <a:gd name="connsiteY14" fmla="*/ 578104 h 606722"/>
              <a:gd name="connsiteX15" fmla="*/ 160725 w 309065"/>
              <a:gd name="connsiteY15" fmla="*/ 400442 h 606722"/>
              <a:gd name="connsiteX16" fmla="*/ 148351 w 309065"/>
              <a:gd name="connsiteY16" fmla="*/ 400442 h 606722"/>
              <a:gd name="connsiteX17" fmla="*/ 148351 w 309065"/>
              <a:gd name="connsiteY17" fmla="*/ 578104 h 606722"/>
              <a:gd name="connsiteX18" fmla="*/ 119687 w 309065"/>
              <a:gd name="connsiteY18" fmla="*/ 606722 h 606722"/>
              <a:gd name="connsiteX19" fmla="*/ 91112 w 309065"/>
              <a:gd name="connsiteY19" fmla="*/ 578104 h 606722"/>
              <a:gd name="connsiteX20" fmla="*/ 91112 w 309065"/>
              <a:gd name="connsiteY20" fmla="*/ 386933 h 606722"/>
              <a:gd name="connsiteX21" fmla="*/ 68056 w 309065"/>
              <a:gd name="connsiteY21" fmla="*/ 381334 h 606722"/>
              <a:gd name="connsiteX22" fmla="*/ 61113 w 309065"/>
              <a:gd name="connsiteY22" fmla="*/ 367914 h 606722"/>
              <a:gd name="connsiteX23" fmla="*/ 102150 w 309065"/>
              <a:gd name="connsiteY23" fmla="*/ 264641 h 606722"/>
              <a:gd name="connsiteX24" fmla="*/ 102061 w 309065"/>
              <a:gd name="connsiteY24" fmla="*/ 229712 h 606722"/>
              <a:gd name="connsiteX25" fmla="*/ 92358 w 309065"/>
              <a:gd name="connsiteY25" fmla="*/ 215937 h 606722"/>
              <a:gd name="connsiteX26" fmla="*/ 46246 w 309065"/>
              <a:gd name="connsiteY26" fmla="*/ 343562 h 606722"/>
              <a:gd name="connsiteX27" fmla="*/ 15624 w 309065"/>
              <a:gd name="connsiteY27" fmla="*/ 357693 h 606722"/>
              <a:gd name="connsiteX28" fmla="*/ 1470 w 309065"/>
              <a:gd name="connsiteY28" fmla="*/ 327209 h 606722"/>
              <a:gd name="connsiteX29" fmla="*/ 57908 w 309065"/>
              <a:gd name="connsiteY29" fmla="*/ 169899 h 606722"/>
              <a:gd name="connsiteX30" fmla="*/ 113100 w 309065"/>
              <a:gd name="connsiteY30" fmla="*/ 121373 h 606722"/>
              <a:gd name="connsiteX31" fmla="*/ 154538 w 309065"/>
              <a:gd name="connsiteY31" fmla="*/ 0 h 606722"/>
              <a:gd name="connsiteX32" fmla="*/ 206651 w 309065"/>
              <a:gd name="connsiteY32" fmla="*/ 52042 h 606722"/>
              <a:gd name="connsiteX33" fmla="*/ 154538 w 309065"/>
              <a:gd name="connsiteY33" fmla="*/ 104084 h 606722"/>
              <a:gd name="connsiteX34" fmla="*/ 102425 w 309065"/>
              <a:gd name="connsiteY34" fmla="*/ 52042 h 606722"/>
              <a:gd name="connsiteX35" fmla="*/ 154538 w 309065"/>
              <a:gd name="connsiteY3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09065" h="606722">
                <a:moveTo>
                  <a:pt x="113100" y="121373"/>
                </a:moveTo>
                <a:lnTo>
                  <a:pt x="195976" y="121373"/>
                </a:lnTo>
                <a:cubicBezTo>
                  <a:pt x="221436" y="121373"/>
                  <a:pt x="240041" y="137726"/>
                  <a:pt x="251079" y="169899"/>
                </a:cubicBezTo>
                <a:cubicBezTo>
                  <a:pt x="268260" y="219670"/>
                  <a:pt x="307250" y="326142"/>
                  <a:pt x="307606" y="327209"/>
                </a:cubicBezTo>
                <a:cubicBezTo>
                  <a:pt x="312146" y="339563"/>
                  <a:pt x="305737" y="353160"/>
                  <a:pt x="293363" y="357693"/>
                </a:cubicBezTo>
                <a:cubicBezTo>
                  <a:pt x="280990" y="362226"/>
                  <a:pt x="267281" y="355916"/>
                  <a:pt x="262830" y="343562"/>
                </a:cubicBezTo>
                <a:cubicBezTo>
                  <a:pt x="262474" y="342673"/>
                  <a:pt x="235768" y="269706"/>
                  <a:pt x="216718" y="215937"/>
                </a:cubicBezTo>
                <a:cubicBezTo>
                  <a:pt x="215026" y="221536"/>
                  <a:pt x="211555" y="226335"/>
                  <a:pt x="206926" y="229712"/>
                </a:cubicBezTo>
                <a:lnTo>
                  <a:pt x="206926" y="264641"/>
                </a:lnTo>
                <a:lnTo>
                  <a:pt x="247874" y="367914"/>
                </a:lnTo>
                <a:cubicBezTo>
                  <a:pt x="250189" y="373602"/>
                  <a:pt x="246806" y="379912"/>
                  <a:pt x="241020" y="381245"/>
                </a:cubicBezTo>
                <a:cubicBezTo>
                  <a:pt x="234878" y="382756"/>
                  <a:pt x="226777" y="384711"/>
                  <a:pt x="217964" y="386933"/>
                </a:cubicBezTo>
                <a:lnTo>
                  <a:pt x="217964" y="578104"/>
                </a:lnTo>
                <a:cubicBezTo>
                  <a:pt x="217964" y="593924"/>
                  <a:pt x="205145" y="606722"/>
                  <a:pt x="189300" y="606722"/>
                </a:cubicBezTo>
                <a:cubicBezTo>
                  <a:pt x="173544" y="606722"/>
                  <a:pt x="160725" y="593924"/>
                  <a:pt x="160725" y="578104"/>
                </a:cubicBezTo>
                <a:lnTo>
                  <a:pt x="160725" y="400442"/>
                </a:lnTo>
                <a:cubicBezTo>
                  <a:pt x="156630" y="400798"/>
                  <a:pt x="152446" y="400798"/>
                  <a:pt x="148351" y="400442"/>
                </a:cubicBezTo>
                <a:lnTo>
                  <a:pt x="148351" y="578104"/>
                </a:lnTo>
                <a:cubicBezTo>
                  <a:pt x="148351" y="593924"/>
                  <a:pt x="135533" y="606722"/>
                  <a:pt x="119687" y="606722"/>
                </a:cubicBezTo>
                <a:cubicBezTo>
                  <a:pt x="103931" y="606722"/>
                  <a:pt x="91112" y="593924"/>
                  <a:pt x="91112" y="578104"/>
                </a:cubicBezTo>
                <a:lnTo>
                  <a:pt x="91112" y="386933"/>
                </a:lnTo>
                <a:cubicBezTo>
                  <a:pt x="82299" y="384800"/>
                  <a:pt x="74198" y="382756"/>
                  <a:pt x="68056" y="381334"/>
                </a:cubicBezTo>
                <a:cubicBezTo>
                  <a:pt x="62181" y="379912"/>
                  <a:pt x="58887" y="373602"/>
                  <a:pt x="61113" y="367914"/>
                </a:cubicBezTo>
                <a:lnTo>
                  <a:pt x="102150" y="264641"/>
                </a:lnTo>
                <a:lnTo>
                  <a:pt x="102061" y="229712"/>
                </a:lnTo>
                <a:cubicBezTo>
                  <a:pt x="97521" y="226335"/>
                  <a:pt x="94050" y="221536"/>
                  <a:pt x="92358" y="215937"/>
                </a:cubicBezTo>
                <a:cubicBezTo>
                  <a:pt x="73308" y="269706"/>
                  <a:pt x="46602" y="342673"/>
                  <a:pt x="46246" y="343562"/>
                </a:cubicBezTo>
                <a:cubicBezTo>
                  <a:pt x="41706" y="355916"/>
                  <a:pt x="27997" y="362226"/>
                  <a:pt x="15624" y="357693"/>
                </a:cubicBezTo>
                <a:cubicBezTo>
                  <a:pt x="3250" y="353160"/>
                  <a:pt x="-3070" y="339563"/>
                  <a:pt x="1470" y="327209"/>
                </a:cubicBezTo>
                <a:cubicBezTo>
                  <a:pt x="1826" y="326142"/>
                  <a:pt x="40816" y="219670"/>
                  <a:pt x="57908" y="169899"/>
                </a:cubicBezTo>
                <a:cubicBezTo>
                  <a:pt x="69035" y="137726"/>
                  <a:pt x="87551" y="121373"/>
                  <a:pt x="113100" y="121373"/>
                </a:cubicBezTo>
                <a:close/>
                <a:moveTo>
                  <a:pt x="154538" y="0"/>
                </a:moveTo>
                <a:cubicBezTo>
                  <a:pt x="183319" y="0"/>
                  <a:pt x="206651" y="23300"/>
                  <a:pt x="206651" y="52042"/>
                </a:cubicBezTo>
                <a:cubicBezTo>
                  <a:pt x="206651" y="80784"/>
                  <a:pt x="183319" y="104084"/>
                  <a:pt x="154538" y="104084"/>
                </a:cubicBezTo>
                <a:cubicBezTo>
                  <a:pt x="125757" y="104084"/>
                  <a:pt x="102425" y="80784"/>
                  <a:pt x="102425" y="52042"/>
                </a:cubicBezTo>
                <a:cubicBezTo>
                  <a:pt x="102425" y="23300"/>
                  <a:pt x="125757" y="0"/>
                  <a:pt x="154538" y="0"/>
                </a:cubicBezTo>
                <a:close/>
              </a:path>
            </a:pathLst>
          </a:custGeom>
          <a:solidFill>
            <a:srgbClr val="E1DBD1"/>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pic>
        <p:nvPicPr>
          <p:cNvPr id="2" name="图片 1" descr="无背景logo"/>
          <p:cNvPicPr>
            <a:picLocks noChangeAspect="1"/>
          </p:cNvPicPr>
          <p:nvPr>
            <p:custDataLst>
              <p:tags r:id="rId38"/>
            </p:custDataLst>
          </p:nvPr>
        </p:nvPicPr>
        <p:blipFill>
          <a:blip r:embed="rId39"/>
          <a:stretch>
            <a:fillRect/>
          </a:stretch>
        </p:blipFill>
        <p:spPr>
          <a:xfrm>
            <a:off x="10072370" y="76200"/>
            <a:ext cx="1689735" cy="858520"/>
          </a:xfrm>
          <a:prstGeom prst="rect">
            <a:avLst/>
          </a:prstGeom>
        </p:spPr>
      </p:pic>
      <p:pic>
        <p:nvPicPr>
          <p:cNvPr id="40" name="图片 2"/>
          <p:cNvPicPr>
            <a:picLocks noChangeAspect="1"/>
          </p:cNvPicPr>
          <p:nvPr/>
        </p:nvPicPr>
        <p:blipFill>
          <a:blip r:embed="rId40"/>
          <a:stretch>
            <a:fillRect/>
          </a:stretch>
        </p:blipFill>
        <p:spPr>
          <a:xfrm>
            <a:off x="337185" y="2418715"/>
            <a:ext cx="3261360" cy="276860"/>
          </a:xfrm>
          <a:prstGeom prst="rect">
            <a:avLst/>
          </a:prstGeom>
          <a:noFill/>
          <a:ln>
            <a:noFill/>
          </a:ln>
        </p:spPr>
      </p:pic>
      <p:pic>
        <p:nvPicPr>
          <p:cNvPr id="43" name="图片 4" descr="IMG_256"/>
          <p:cNvPicPr>
            <a:picLocks noChangeAspect="1"/>
          </p:cNvPicPr>
          <p:nvPr/>
        </p:nvPicPr>
        <p:blipFill>
          <a:blip r:embed="rId41"/>
          <a:srcRect b="41123"/>
          <a:stretch>
            <a:fillRect/>
          </a:stretch>
        </p:blipFill>
        <p:spPr>
          <a:xfrm>
            <a:off x="281940" y="4060190"/>
            <a:ext cx="3670935" cy="315595"/>
          </a:xfrm>
          <a:prstGeom prst="rect">
            <a:avLst/>
          </a:prstGeom>
          <a:noFill/>
          <a:ln w="9525">
            <a:noFill/>
          </a:ln>
        </p:spPr>
      </p:pic>
      <p:pic>
        <p:nvPicPr>
          <p:cNvPr id="46" name="图片 45" descr="IMG_256"/>
          <p:cNvPicPr>
            <a:picLocks noChangeAspect="1"/>
          </p:cNvPicPr>
          <p:nvPr/>
        </p:nvPicPr>
        <p:blipFill>
          <a:blip r:embed="rId42"/>
          <a:srcRect t="61328" b="11628"/>
          <a:stretch>
            <a:fillRect/>
          </a:stretch>
        </p:blipFill>
        <p:spPr>
          <a:xfrm>
            <a:off x="337185" y="5497195"/>
            <a:ext cx="3615690" cy="324485"/>
          </a:xfrm>
          <a:prstGeom prst="rect">
            <a:avLst/>
          </a:prstGeom>
          <a:noFill/>
          <a:ln w="9525">
            <a:noFill/>
          </a:ln>
        </p:spPr>
      </p:pic>
      <p:pic>
        <p:nvPicPr>
          <p:cNvPr id="51" name="图片 4" descr="IMG_256"/>
          <p:cNvPicPr>
            <a:picLocks noChangeAspect="1"/>
          </p:cNvPicPr>
          <p:nvPr/>
        </p:nvPicPr>
        <p:blipFill>
          <a:blip r:embed="rId43"/>
          <a:srcRect t="14181" b="35330"/>
          <a:stretch>
            <a:fillRect/>
          </a:stretch>
        </p:blipFill>
        <p:spPr>
          <a:xfrm>
            <a:off x="8288655" y="2372360"/>
            <a:ext cx="3915410" cy="361315"/>
          </a:xfrm>
          <a:prstGeom prst="rect">
            <a:avLst/>
          </a:prstGeom>
          <a:noFill/>
          <a:ln w="9525">
            <a:noFill/>
          </a:ln>
        </p:spPr>
      </p:pic>
      <p:pic>
        <p:nvPicPr>
          <p:cNvPr id="52" name="图片 5" descr="IMG_256"/>
          <p:cNvPicPr>
            <a:picLocks noChangeAspect="1"/>
          </p:cNvPicPr>
          <p:nvPr/>
        </p:nvPicPr>
        <p:blipFill>
          <a:blip r:embed="rId44"/>
          <a:srcRect t="6705" b="51056"/>
          <a:stretch>
            <a:fillRect/>
          </a:stretch>
        </p:blipFill>
        <p:spPr>
          <a:xfrm>
            <a:off x="8288655" y="4088765"/>
            <a:ext cx="3854450" cy="321310"/>
          </a:xfrm>
          <a:prstGeom prst="rect">
            <a:avLst/>
          </a:prstGeom>
          <a:noFill/>
          <a:ln w="9525">
            <a:noFill/>
          </a:ln>
        </p:spPr>
      </p:pic>
      <p:pic>
        <p:nvPicPr>
          <p:cNvPr id="53" name="图片 6" descr="IMG_256"/>
          <p:cNvPicPr>
            <a:picLocks noChangeAspect="1"/>
          </p:cNvPicPr>
          <p:nvPr/>
        </p:nvPicPr>
        <p:blipFill>
          <a:blip r:embed="rId45"/>
          <a:srcRect l="216" t="-105" r="1844" b="44228"/>
          <a:stretch>
            <a:fillRect/>
          </a:stretch>
        </p:blipFill>
        <p:spPr>
          <a:xfrm>
            <a:off x="7678420" y="5396230"/>
            <a:ext cx="4420235" cy="345440"/>
          </a:xfrm>
          <a:prstGeom prst="rect">
            <a:avLst/>
          </a:prstGeom>
          <a:noFill/>
          <a:ln w="9525">
            <a:noFill/>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34035"/>
          </a:xfrm>
          <a:prstGeom prst="rect">
            <a:avLst/>
          </a:prstGeom>
          <a:noFill/>
        </p:spPr>
        <p:txBody>
          <a:bodyPr wrap="square" rtlCol="0">
            <a:spAutoFit/>
          </a:bodyPr>
          <a:lstStyle/>
          <a:p>
            <a:pPr>
              <a:lnSpc>
                <a:spcPct val="120000"/>
              </a:lnSpc>
            </a:pPr>
            <a:r>
              <a:rPr lang="zh-CN" sz="2400" spc="100">
                <a:solidFill>
                  <a:schemeClr val="accent4">
                    <a:lumMod val="50000"/>
                  </a:schemeClr>
                </a:solidFill>
                <a:latin typeface="微软雅黑 Light" panose="020B0502040204020203" pitchFamily="34" charset="-122"/>
                <a:ea typeface="微软雅黑 Light" panose="020B0502040204020203" pitchFamily="34" charset="-122"/>
                <a:sym typeface="+mn-ea"/>
              </a:rPr>
              <a:t>RISC-V指令集设计</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170493" y="578048"/>
            <a:ext cx="4028790" cy="306705"/>
          </a:xfrm>
          <a:prstGeom prst="rect">
            <a:avLst/>
          </a:prstGeom>
          <a:noFill/>
        </p:spPr>
        <p:txBody>
          <a:bodyPr wrap="square" rtlCol="0">
            <a:spAutoFit/>
          </a:bodyPr>
          <a:lstStyle/>
          <a:p>
            <a:pPr algn="dist"/>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基础指令集</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rPr>
              <a:t>				</a:t>
            </a:r>
            <a:endPar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9" name="矩形: 圆角 41"/>
          <p:cNvSpPr/>
          <p:nvPr>
            <p:custDataLst>
              <p:tags r:id="rId1"/>
            </p:custDataLst>
          </p:nvPr>
        </p:nvSpPr>
        <p:spPr>
          <a:xfrm>
            <a:off x="1274445" y="1628775"/>
            <a:ext cx="4472940" cy="3585210"/>
          </a:xfrm>
          <a:prstGeom prst="roundRect">
            <a:avLst>
              <a:gd name="adj" fmla="val 1970"/>
            </a:avLst>
          </a:prstGeom>
          <a:solidFill>
            <a:schemeClr val="bg1"/>
          </a:solidFill>
          <a:ln>
            <a:noFill/>
          </a:ln>
          <a:effectLst>
            <a:outerShdw blurRad="190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10" name="矩形: 圆角 42"/>
          <p:cNvSpPr/>
          <p:nvPr>
            <p:custDataLst>
              <p:tags r:id="rId2"/>
            </p:custDataLst>
          </p:nvPr>
        </p:nvSpPr>
        <p:spPr>
          <a:xfrm>
            <a:off x="6151245" y="1628775"/>
            <a:ext cx="4653915" cy="3585210"/>
          </a:xfrm>
          <a:prstGeom prst="roundRect">
            <a:avLst>
              <a:gd name="adj" fmla="val 1970"/>
            </a:avLst>
          </a:prstGeom>
          <a:solidFill>
            <a:schemeClr val="bg1"/>
          </a:solidFill>
          <a:ln>
            <a:noFill/>
          </a:ln>
          <a:effectLst>
            <a:outerShdw blurRad="190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Light" panose="020B0502040204020203" pitchFamily="34" charset="-122"/>
              <a:ea typeface="微软雅黑 Light" panose="020B0502040204020203" pitchFamily="34" charset="-122"/>
            </a:endParaRPr>
          </a:p>
        </p:txBody>
      </p:sp>
      <p:sp>
        <p:nvSpPr>
          <p:cNvPr id="16" name="文本框 15"/>
          <p:cNvSpPr txBox="1"/>
          <p:nvPr>
            <p:custDataLst>
              <p:tags r:id="rId3"/>
            </p:custDataLst>
          </p:nvPr>
        </p:nvSpPr>
        <p:spPr>
          <a:xfrm>
            <a:off x="1551940" y="3084195"/>
            <a:ext cx="4020185" cy="595630"/>
          </a:xfrm>
          <a:prstGeom prst="rect">
            <a:avLst/>
          </a:prstGeom>
          <a:noFill/>
        </p:spPr>
        <p:txBody>
          <a:bodyPr wrap="square" rtlCol="0">
            <a:no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1800" b="0">
                <a:solidFill>
                  <a:schemeClr val="tx1"/>
                </a:solidFill>
                <a:latin typeface="微软雅黑 Light" panose="020B0502040204020203" pitchFamily="34" charset="-122"/>
                <a:ea typeface="微软雅黑 Light" panose="020B0502040204020203" pitchFamily="34" charset="-122"/>
                <a:sym typeface="+mn-ea"/>
              </a:rPr>
              <a:t>RV32E</a:t>
            </a:r>
            <a:endParaRPr lang="en-US" altLang="zh-CN" sz="1800" b="0" dirty="0">
              <a:solidFill>
                <a:schemeClr val="tx1"/>
              </a:solidFill>
              <a:latin typeface="微软雅黑 Light" panose="020B0502040204020203" pitchFamily="34" charset="-122"/>
              <a:ea typeface="微软雅黑 Light" panose="020B0502040204020203" pitchFamily="34" charset="-122"/>
              <a:sym typeface="+mn-ea"/>
            </a:endParaRPr>
          </a:p>
        </p:txBody>
      </p:sp>
      <p:sp>
        <p:nvSpPr>
          <p:cNvPr id="17" name="矩形 16"/>
          <p:cNvSpPr/>
          <p:nvPr>
            <p:custDataLst>
              <p:tags r:id="rId4"/>
            </p:custDataLst>
          </p:nvPr>
        </p:nvSpPr>
        <p:spPr>
          <a:xfrm>
            <a:off x="1608455" y="3651250"/>
            <a:ext cx="4020185" cy="1029970"/>
          </a:xfrm>
          <a:prstGeom prst="rect">
            <a:avLst/>
          </a:prstGeom>
        </p:spPr>
        <p:txBody>
          <a:bodyPr wrap="square">
            <a:noAutofit/>
          </a:bodyPr>
          <a:lstStyle/>
          <a:p>
            <a:pPr algn="ctr">
              <a:lnSpc>
                <a:spcPct val="130000"/>
              </a:lnSpc>
            </a:pPr>
            <a:r>
              <a:rPr lang="zh-CN" altLang="en-US" sz="1100">
                <a:solidFill>
                  <a:srgbClr val="59595B"/>
                </a:solidFill>
                <a:latin typeface="微软雅黑 Light" panose="020B0502040204020203" pitchFamily="34" charset="-122"/>
                <a:ea typeface="微软雅黑 Light" panose="020B0502040204020203" pitchFamily="34" charset="-122"/>
              </a:rPr>
              <a:t>RV32E使用与RV32I相同的指令集编码，它是RV32I为嵌入式系统而设计的简化版本。RV32E针对对资源有限的嵌入式系统设计。它通常包含较少的通用寄存器和简化的指令集，以降低硬件成本和功耗。</a:t>
            </a:r>
            <a:endParaRPr lang="zh-CN" altLang="en-US" sz="1100">
              <a:solidFill>
                <a:srgbClr val="59595B"/>
              </a:solidFill>
              <a:latin typeface="微软雅黑 Light" panose="020B0502040204020203" pitchFamily="34" charset="-122"/>
              <a:ea typeface="微软雅黑 Light" panose="020B0502040204020203" pitchFamily="34" charset="-122"/>
            </a:endParaRPr>
          </a:p>
        </p:txBody>
      </p:sp>
      <p:sp>
        <p:nvSpPr>
          <p:cNvPr id="18" name="bar-chart_232597"/>
          <p:cNvSpPr>
            <a:spLocks noChangeAspect="1"/>
          </p:cNvSpPr>
          <p:nvPr>
            <p:custDataLst>
              <p:tags r:id="rId5"/>
            </p:custDataLst>
          </p:nvPr>
        </p:nvSpPr>
        <p:spPr bwMode="auto">
          <a:xfrm>
            <a:off x="3369310" y="2446655"/>
            <a:ext cx="497840" cy="391795"/>
          </a:xfrm>
          <a:custGeom>
            <a:avLst/>
            <a:gdLst>
              <a:gd name="T0" fmla="*/ 2297 w 2795"/>
              <a:gd name="T1" fmla="*/ 2201 h 2201"/>
              <a:gd name="T2" fmla="*/ 1968 w 2795"/>
              <a:gd name="T3" fmla="*/ 2201 h 2201"/>
              <a:gd name="T4" fmla="*/ 124 w 2795"/>
              <a:gd name="T5" fmla="*/ 1973 h 2201"/>
              <a:gd name="T6" fmla="*/ 352 w 2795"/>
              <a:gd name="T7" fmla="*/ 1495 h 2201"/>
              <a:gd name="T8" fmla="*/ 2190 w 2795"/>
              <a:gd name="T9" fmla="*/ 1495 h 2201"/>
              <a:gd name="T10" fmla="*/ 2364 w 2795"/>
              <a:gd name="T11" fmla="*/ 1562 h 2201"/>
              <a:gd name="T12" fmla="*/ 2257 w 2795"/>
              <a:gd name="T13" fmla="*/ 1628 h 2201"/>
              <a:gd name="T14" fmla="*/ 2297 w 2795"/>
              <a:gd name="T15" fmla="*/ 2067 h 2201"/>
              <a:gd name="T16" fmla="*/ 2649 w 2795"/>
              <a:gd name="T17" fmla="*/ 1342 h 2201"/>
              <a:gd name="T18" fmla="*/ 2483 w 2795"/>
              <a:gd name="T19" fmla="*/ 1409 h 2201"/>
              <a:gd name="T20" fmla="*/ 913 w 2795"/>
              <a:gd name="T21" fmla="*/ 1409 h 2201"/>
              <a:gd name="T22" fmla="*/ 701 w 2795"/>
              <a:gd name="T23" fmla="*/ 1019 h 2201"/>
              <a:gd name="T24" fmla="*/ 2253 w 2795"/>
              <a:gd name="T25" fmla="*/ 807 h 2201"/>
              <a:gd name="T26" fmla="*/ 2583 w 2795"/>
              <a:gd name="T27" fmla="*/ 807 h 2201"/>
              <a:gd name="T28" fmla="*/ 2583 w 2795"/>
              <a:gd name="T29" fmla="*/ 940 h 2201"/>
              <a:gd name="T30" fmla="*/ 2549 w 2795"/>
              <a:gd name="T31" fmla="*/ 1275 h 2201"/>
              <a:gd name="T32" fmla="*/ 2649 w 2795"/>
              <a:gd name="T33" fmla="*/ 1342 h 2201"/>
              <a:gd name="T34" fmla="*/ 2253 w 2795"/>
              <a:gd name="T35" fmla="*/ 1275 h 2201"/>
              <a:gd name="T36" fmla="*/ 2416 w 2795"/>
              <a:gd name="T37" fmla="*/ 940 h 2201"/>
              <a:gd name="T38" fmla="*/ 913 w 2795"/>
              <a:gd name="T39" fmla="*/ 940 h 2201"/>
              <a:gd name="T40" fmla="*/ 834 w 2795"/>
              <a:gd name="T41" fmla="*/ 1197 h 2201"/>
              <a:gd name="T42" fmla="*/ 2728 w 2795"/>
              <a:gd name="T43" fmla="*/ 0 h 2201"/>
              <a:gd name="T44" fmla="*/ 638 w 2795"/>
              <a:gd name="T45" fmla="*/ 0 h 2201"/>
              <a:gd name="T46" fmla="*/ 0 w 2795"/>
              <a:gd name="T47" fmla="*/ 67 h 2201"/>
              <a:gd name="T48" fmla="*/ 124 w 2795"/>
              <a:gd name="T49" fmla="*/ 134 h 2201"/>
              <a:gd name="T50" fmla="*/ 73 w 2795"/>
              <a:gd name="T51" fmla="*/ 800 h 2201"/>
              <a:gd name="T52" fmla="*/ 308 w 2795"/>
              <a:gd name="T53" fmla="*/ 800 h 2201"/>
              <a:gd name="T54" fmla="*/ 257 w 2795"/>
              <a:gd name="T55" fmla="*/ 134 h 2201"/>
              <a:gd name="T56" fmla="*/ 571 w 2795"/>
              <a:gd name="T57" fmla="*/ 659 h 2201"/>
              <a:gd name="T58" fmla="*/ 2157 w 2795"/>
              <a:gd name="T59" fmla="*/ 726 h 2201"/>
              <a:gd name="T60" fmla="*/ 2224 w 2795"/>
              <a:gd name="T61" fmla="*/ 134 h 2201"/>
              <a:gd name="T62" fmla="*/ 2795 w 2795"/>
              <a:gd name="T63" fmla="*/ 67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5" h="2201">
                <a:moveTo>
                  <a:pt x="2364" y="2134"/>
                </a:moveTo>
                <a:cubicBezTo>
                  <a:pt x="2364" y="2171"/>
                  <a:pt x="2334" y="2201"/>
                  <a:pt x="2297" y="2201"/>
                </a:cubicBezTo>
                <a:lnTo>
                  <a:pt x="2190" y="2201"/>
                </a:lnTo>
                <a:lnTo>
                  <a:pt x="1968" y="2201"/>
                </a:lnTo>
                <a:lnTo>
                  <a:pt x="352" y="2201"/>
                </a:lnTo>
                <a:cubicBezTo>
                  <a:pt x="226" y="2201"/>
                  <a:pt x="124" y="2098"/>
                  <a:pt x="124" y="1973"/>
                </a:cubicBezTo>
                <a:lnTo>
                  <a:pt x="124" y="1723"/>
                </a:lnTo>
                <a:cubicBezTo>
                  <a:pt x="124" y="1597"/>
                  <a:pt x="226" y="1495"/>
                  <a:pt x="352" y="1495"/>
                </a:cubicBezTo>
                <a:lnTo>
                  <a:pt x="1968" y="1495"/>
                </a:lnTo>
                <a:lnTo>
                  <a:pt x="2190" y="1495"/>
                </a:lnTo>
                <a:lnTo>
                  <a:pt x="2297" y="1495"/>
                </a:lnTo>
                <a:cubicBezTo>
                  <a:pt x="2334" y="1495"/>
                  <a:pt x="2364" y="1525"/>
                  <a:pt x="2364" y="1562"/>
                </a:cubicBezTo>
                <a:cubicBezTo>
                  <a:pt x="2364" y="1599"/>
                  <a:pt x="2334" y="1628"/>
                  <a:pt x="2297" y="1628"/>
                </a:cubicBezTo>
                <a:lnTo>
                  <a:pt x="2257" y="1628"/>
                </a:lnTo>
                <a:lnTo>
                  <a:pt x="2257" y="2067"/>
                </a:lnTo>
                <a:lnTo>
                  <a:pt x="2297" y="2067"/>
                </a:lnTo>
                <a:cubicBezTo>
                  <a:pt x="2334" y="2067"/>
                  <a:pt x="2364" y="2097"/>
                  <a:pt x="2364" y="2134"/>
                </a:cubicBezTo>
                <a:close/>
                <a:moveTo>
                  <a:pt x="2649" y="1342"/>
                </a:moveTo>
                <a:cubicBezTo>
                  <a:pt x="2649" y="1379"/>
                  <a:pt x="2620" y="1409"/>
                  <a:pt x="2583" y="1409"/>
                </a:cubicBezTo>
                <a:lnTo>
                  <a:pt x="2483" y="1409"/>
                </a:lnTo>
                <a:lnTo>
                  <a:pt x="2254" y="1409"/>
                </a:lnTo>
                <a:lnTo>
                  <a:pt x="913" y="1409"/>
                </a:lnTo>
                <a:cubicBezTo>
                  <a:pt x="796" y="1409"/>
                  <a:pt x="701" y="1314"/>
                  <a:pt x="701" y="1197"/>
                </a:cubicBezTo>
                <a:lnTo>
                  <a:pt x="701" y="1019"/>
                </a:lnTo>
                <a:cubicBezTo>
                  <a:pt x="701" y="902"/>
                  <a:pt x="796" y="807"/>
                  <a:pt x="913" y="807"/>
                </a:cubicBezTo>
                <a:lnTo>
                  <a:pt x="2253" y="807"/>
                </a:lnTo>
                <a:lnTo>
                  <a:pt x="2483" y="807"/>
                </a:lnTo>
                <a:lnTo>
                  <a:pt x="2583" y="807"/>
                </a:lnTo>
                <a:cubicBezTo>
                  <a:pt x="2620" y="807"/>
                  <a:pt x="2649" y="837"/>
                  <a:pt x="2649" y="874"/>
                </a:cubicBezTo>
                <a:cubicBezTo>
                  <a:pt x="2649" y="911"/>
                  <a:pt x="2620" y="940"/>
                  <a:pt x="2583" y="940"/>
                </a:cubicBezTo>
                <a:lnTo>
                  <a:pt x="2549" y="940"/>
                </a:lnTo>
                <a:lnTo>
                  <a:pt x="2549" y="1275"/>
                </a:lnTo>
                <a:lnTo>
                  <a:pt x="2583" y="1275"/>
                </a:lnTo>
                <a:cubicBezTo>
                  <a:pt x="2620" y="1275"/>
                  <a:pt x="2649" y="1305"/>
                  <a:pt x="2649" y="1342"/>
                </a:cubicBezTo>
                <a:close/>
                <a:moveTo>
                  <a:pt x="913" y="1275"/>
                </a:moveTo>
                <a:lnTo>
                  <a:pt x="2253" y="1275"/>
                </a:lnTo>
                <a:lnTo>
                  <a:pt x="2416" y="1275"/>
                </a:lnTo>
                <a:lnTo>
                  <a:pt x="2416" y="940"/>
                </a:lnTo>
                <a:lnTo>
                  <a:pt x="2253" y="940"/>
                </a:lnTo>
                <a:lnTo>
                  <a:pt x="913" y="940"/>
                </a:lnTo>
                <a:cubicBezTo>
                  <a:pt x="869" y="940"/>
                  <a:pt x="834" y="976"/>
                  <a:pt x="834" y="1019"/>
                </a:cubicBezTo>
                <a:lnTo>
                  <a:pt x="834" y="1197"/>
                </a:lnTo>
                <a:cubicBezTo>
                  <a:pt x="834" y="1240"/>
                  <a:pt x="869" y="1275"/>
                  <a:pt x="913" y="1275"/>
                </a:cubicBezTo>
                <a:close/>
                <a:moveTo>
                  <a:pt x="2728" y="0"/>
                </a:moveTo>
                <a:lnTo>
                  <a:pt x="2157" y="0"/>
                </a:lnTo>
                <a:lnTo>
                  <a:pt x="638" y="0"/>
                </a:lnTo>
                <a:lnTo>
                  <a:pt x="67" y="0"/>
                </a:lnTo>
                <a:cubicBezTo>
                  <a:pt x="30" y="0"/>
                  <a:pt x="0" y="30"/>
                  <a:pt x="0" y="67"/>
                </a:cubicBezTo>
                <a:cubicBezTo>
                  <a:pt x="0" y="104"/>
                  <a:pt x="30" y="134"/>
                  <a:pt x="67" y="134"/>
                </a:cubicBezTo>
                <a:lnTo>
                  <a:pt x="124" y="134"/>
                </a:lnTo>
                <a:lnTo>
                  <a:pt x="124" y="704"/>
                </a:lnTo>
                <a:cubicBezTo>
                  <a:pt x="93" y="725"/>
                  <a:pt x="73" y="760"/>
                  <a:pt x="73" y="800"/>
                </a:cubicBezTo>
                <a:cubicBezTo>
                  <a:pt x="73" y="865"/>
                  <a:pt x="126" y="917"/>
                  <a:pt x="191" y="917"/>
                </a:cubicBezTo>
                <a:cubicBezTo>
                  <a:pt x="255" y="917"/>
                  <a:pt x="308" y="865"/>
                  <a:pt x="308" y="800"/>
                </a:cubicBezTo>
                <a:cubicBezTo>
                  <a:pt x="308" y="760"/>
                  <a:pt x="288" y="725"/>
                  <a:pt x="257" y="704"/>
                </a:cubicBezTo>
                <a:lnTo>
                  <a:pt x="257" y="134"/>
                </a:lnTo>
                <a:lnTo>
                  <a:pt x="571" y="134"/>
                </a:lnTo>
                <a:lnTo>
                  <a:pt x="571" y="659"/>
                </a:lnTo>
                <a:cubicBezTo>
                  <a:pt x="571" y="696"/>
                  <a:pt x="601" y="726"/>
                  <a:pt x="638" y="726"/>
                </a:cubicBezTo>
                <a:lnTo>
                  <a:pt x="2157" y="726"/>
                </a:lnTo>
                <a:cubicBezTo>
                  <a:pt x="2194" y="726"/>
                  <a:pt x="2224" y="696"/>
                  <a:pt x="2224" y="659"/>
                </a:cubicBezTo>
                <a:lnTo>
                  <a:pt x="2224" y="134"/>
                </a:lnTo>
                <a:lnTo>
                  <a:pt x="2728" y="134"/>
                </a:lnTo>
                <a:cubicBezTo>
                  <a:pt x="2765" y="134"/>
                  <a:pt x="2795" y="104"/>
                  <a:pt x="2795" y="67"/>
                </a:cubicBezTo>
                <a:cubicBezTo>
                  <a:pt x="2795" y="30"/>
                  <a:pt x="2765" y="0"/>
                  <a:pt x="2728" y="0"/>
                </a:cubicBezTo>
                <a:close/>
              </a:path>
            </a:pathLst>
          </a:custGeom>
          <a:solidFill>
            <a:srgbClr val="59595B"/>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19" name="文本框 18"/>
          <p:cNvSpPr txBox="1"/>
          <p:nvPr>
            <p:custDataLst>
              <p:tags r:id="rId6"/>
            </p:custDataLst>
          </p:nvPr>
        </p:nvSpPr>
        <p:spPr>
          <a:xfrm>
            <a:off x="6877050" y="3067050"/>
            <a:ext cx="3376295" cy="525780"/>
          </a:xfrm>
          <a:prstGeom prst="rect">
            <a:avLst/>
          </a:prstGeom>
          <a:noFill/>
        </p:spPr>
        <p:txBody>
          <a:bodyPr wrap="square" rtlCol="0">
            <a:no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1800" b="0">
                <a:solidFill>
                  <a:srgbClr val="59595B"/>
                </a:solidFill>
                <a:latin typeface="微软雅黑 Light" panose="020B0502040204020203" pitchFamily="34" charset="-122"/>
                <a:ea typeface="微软雅黑 Light" panose="020B0502040204020203" pitchFamily="34" charset="-122"/>
              </a:rPr>
              <a:t>RV64I和RV128I</a:t>
            </a:r>
            <a:endParaRPr lang="zh-CN" altLang="en-US" sz="1800" b="0">
              <a:solidFill>
                <a:srgbClr val="59595B"/>
              </a:solidFill>
              <a:latin typeface="微软雅黑 Light" panose="020B0502040204020203" pitchFamily="34" charset="-122"/>
              <a:ea typeface="微软雅黑 Light" panose="020B0502040204020203" pitchFamily="34" charset="-122"/>
            </a:endParaRPr>
          </a:p>
        </p:txBody>
      </p:sp>
      <p:sp>
        <p:nvSpPr>
          <p:cNvPr id="20" name="矩形 19"/>
          <p:cNvSpPr/>
          <p:nvPr>
            <p:custDataLst>
              <p:tags r:id="rId7"/>
            </p:custDataLst>
          </p:nvPr>
        </p:nvSpPr>
        <p:spPr>
          <a:xfrm>
            <a:off x="6454775" y="3772535"/>
            <a:ext cx="4005580" cy="908685"/>
          </a:xfrm>
          <a:prstGeom prst="rect">
            <a:avLst/>
          </a:prstGeom>
        </p:spPr>
        <p:txBody>
          <a:bodyPr wrap="square">
            <a:noAutofit/>
          </a:bodyPr>
          <a:lstStyle/>
          <a:p>
            <a:pPr algn="ctr">
              <a:lnSpc>
                <a:spcPct val="130000"/>
              </a:lnSpc>
            </a:pPr>
            <a:r>
              <a:rPr lang="zh-CN" altLang="en-US" sz="1100">
                <a:solidFill>
                  <a:srgbClr val="59595B"/>
                </a:solidFill>
                <a:latin typeface="微软雅黑 Light" panose="020B0502040204020203" pitchFamily="34" charset="-122"/>
                <a:ea typeface="微软雅黑 Light" panose="020B0502040204020203" pitchFamily="34" charset="-122"/>
              </a:rPr>
              <a:t>RV64I、RV128I与RV32I指令集的区别并不大，分别适用于64位和128位架构的处理器，它们具有更大的通用寄存器和地址空间，可用于处理需要更大内存空间和更高精度计算的应用场景，支持更多的指令集扩展。</a:t>
            </a:r>
            <a:endParaRPr lang="zh-CN" altLang="en-US" sz="1100">
              <a:solidFill>
                <a:srgbClr val="59595B"/>
              </a:solidFill>
              <a:latin typeface="微软雅黑 Light" panose="020B0502040204020203" pitchFamily="34" charset="-122"/>
              <a:ea typeface="微软雅黑 Light" panose="020B0502040204020203" pitchFamily="34" charset="-122"/>
            </a:endParaRPr>
          </a:p>
        </p:txBody>
      </p:sp>
      <p:sp>
        <p:nvSpPr>
          <p:cNvPr id="21" name="bar-chart_232597"/>
          <p:cNvSpPr>
            <a:spLocks noChangeAspect="1"/>
          </p:cNvSpPr>
          <p:nvPr>
            <p:custDataLst>
              <p:tags r:id="rId8"/>
            </p:custDataLst>
          </p:nvPr>
        </p:nvSpPr>
        <p:spPr bwMode="auto">
          <a:xfrm>
            <a:off x="8391525" y="2463165"/>
            <a:ext cx="379095" cy="424180"/>
          </a:xfrm>
          <a:custGeom>
            <a:avLst/>
            <a:gdLst>
              <a:gd name="T0" fmla="*/ 3046 w 3696"/>
              <a:gd name="T1" fmla="*/ 888 h 4137"/>
              <a:gd name="T2" fmla="*/ 3219 w 3696"/>
              <a:gd name="T3" fmla="*/ 716 h 4137"/>
              <a:gd name="T4" fmla="*/ 3219 w 3696"/>
              <a:gd name="T5" fmla="*/ 480 h 4137"/>
              <a:gd name="T6" fmla="*/ 2983 w 3696"/>
              <a:gd name="T7" fmla="*/ 480 h 4137"/>
              <a:gd name="T8" fmla="*/ 2811 w 3696"/>
              <a:gd name="T9" fmla="*/ 652 h 4137"/>
              <a:gd name="T10" fmla="*/ 342 w 3696"/>
              <a:gd name="T11" fmla="*/ 494 h 4137"/>
              <a:gd name="T12" fmla="*/ 281 w 3696"/>
              <a:gd name="T13" fmla="*/ 616 h 4137"/>
              <a:gd name="T14" fmla="*/ 357 w 3696"/>
              <a:gd name="T15" fmla="*/ 728 h 4137"/>
              <a:gd name="T16" fmla="*/ 737 w 3696"/>
              <a:gd name="T17" fmla="*/ 1005 h 4137"/>
              <a:gd name="T18" fmla="*/ 1072 w 3696"/>
              <a:gd name="T19" fmla="*/ 1546 h 4137"/>
              <a:gd name="T20" fmla="*/ 1173 w 3696"/>
              <a:gd name="T21" fmla="*/ 1647 h 4137"/>
              <a:gd name="T22" fmla="*/ 1591 w 3696"/>
              <a:gd name="T23" fmla="*/ 1871 h 4137"/>
              <a:gd name="T24" fmla="*/ 187 w 3696"/>
              <a:gd name="T25" fmla="*/ 3273 h 4137"/>
              <a:gd name="T26" fmla="*/ 187 w 3696"/>
              <a:gd name="T27" fmla="*/ 3951 h 4137"/>
              <a:gd name="T28" fmla="*/ 865 w 3696"/>
              <a:gd name="T29" fmla="*/ 3951 h 4137"/>
              <a:gd name="T30" fmla="*/ 1032 w 3696"/>
              <a:gd name="T31" fmla="*/ 3783 h 4137"/>
              <a:gd name="T32" fmla="*/ 1032 w 3696"/>
              <a:gd name="T33" fmla="*/ 3548 h 4137"/>
              <a:gd name="T34" fmla="*/ 796 w 3696"/>
              <a:gd name="T35" fmla="*/ 3548 h 4137"/>
              <a:gd name="T36" fmla="*/ 629 w 3696"/>
              <a:gd name="T37" fmla="*/ 3715 h 4137"/>
              <a:gd name="T38" fmla="*/ 423 w 3696"/>
              <a:gd name="T39" fmla="*/ 3715 h 4137"/>
              <a:gd name="T40" fmla="*/ 423 w 3696"/>
              <a:gd name="T41" fmla="*/ 3509 h 4137"/>
              <a:gd name="T42" fmla="*/ 1826 w 3696"/>
              <a:gd name="T43" fmla="*/ 2107 h 4137"/>
              <a:gd name="T44" fmla="*/ 2049 w 3696"/>
              <a:gd name="T45" fmla="*/ 2523 h 4137"/>
              <a:gd name="T46" fmla="*/ 2150 w 3696"/>
              <a:gd name="T47" fmla="*/ 2624 h 4137"/>
              <a:gd name="T48" fmla="*/ 2691 w 3696"/>
              <a:gd name="T49" fmla="*/ 2959 h 4137"/>
              <a:gd name="T50" fmla="*/ 2968 w 3696"/>
              <a:gd name="T51" fmla="*/ 3339 h 4137"/>
              <a:gd name="T52" fmla="*/ 3080 w 3696"/>
              <a:gd name="T53" fmla="*/ 3415 h 4137"/>
              <a:gd name="T54" fmla="*/ 3201 w 3696"/>
              <a:gd name="T55" fmla="*/ 3354 h 4137"/>
              <a:gd name="T56" fmla="*/ 3046 w 3696"/>
              <a:gd name="T57" fmla="*/ 888 h 4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96" h="4137">
                <a:moveTo>
                  <a:pt x="3046" y="888"/>
                </a:moveTo>
                <a:lnTo>
                  <a:pt x="3219" y="716"/>
                </a:lnTo>
                <a:cubicBezTo>
                  <a:pt x="3284" y="651"/>
                  <a:pt x="3284" y="545"/>
                  <a:pt x="3219" y="480"/>
                </a:cubicBezTo>
                <a:cubicBezTo>
                  <a:pt x="3154" y="415"/>
                  <a:pt x="3048" y="415"/>
                  <a:pt x="2983" y="480"/>
                </a:cubicBezTo>
                <a:lnTo>
                  <a:pt x="2811" y="652"/>
                </a:lnTo>
                <a:cubicBezTo>
                  <a:pt x="2108" y="52"/>
                  <a:pt x="1099" y="0"/>
                  <a:pt x="342" y="494"/>
                </a:cubicBezTo>
                <a:cubicBezTo>
                  <a:pt x="301" y="521"/>
                  <a:pt x="278" y="567"/>
                  <a:pt x="281" y="616"/>
                </a:cubicBezTo>
                <a:cubicBezTo>
                  <a:pt x="285" y="664"/>
                  <a:pt x="314" y="707"/>
                  <a:pt x="357" y="728"/>
                </a:cubicBezTo>
                <a:cubicBezTo>
                  <a:pt x="481" y="787"/>
                  <a:pt x="613" y="882"/>
                  <a:pt x="737" y="1005"/>
                </a:cubicBezTo>
                <a:cubicBezTo>
                  <a:pt x="916" y="1184"/>
                  <a:pt x="1035" y="1384"/>
                  <a:pt x="1072" y="1546"/>
                </a:cubicBezTo>
                <a:cubicBezTo>
                  <a:pt x="1083" y="1596"/>
                  <a:pt x="1122" y="1636"/>
                  <a:pt x="1173" y="1647"/>
                </a:cubicBezTo>
                <a:cubicBezTo>
                  <a:pt x="1298" y="1676"/>
                  <a:pt x="1447" y="1754"/>
                  <a:pt x="1591" y="1871"/>
                </a:cubicBezTo>
                <a:lnTo>
                  <a:pt x="187" y="3273"/>
                </a:lnTo>
                <a:cubicBezTo>
                  <a:pt x="0" y="3460"/>
                  <a:pt x="0" y="3763"/>
                  <a:pt x="187" y="3951"/>
                </a:cubicBezTo>
                <a:cubicBezTo>
                  <a:pt x="374" y="4137"/>
                  <a:pt x="678" y="4137"/>
                  <a:pt x="865" y="3951"/>
                </a:cubicBezTo>
                <a:lnTo>
                  <a:pt x="1032" y="3783"/>
                </a:lnTo>
                <a:cubicBezTo>
                  <a:pt x="1097" y="3718"/>
                  <a:pt x="1097" y="3613"/>
                  <a:pt x="1032" y="3548"/>
                </a:cubicBezTo>
                <a:cubicBezTo>
                  <a:pt x="967" y="3482"/>
                  <a:pt x="861" y="3482"/>
                  <a:pt x="796" y="3548"/>
                </a:cubicBezTo>
                <a:lnTo>
                  <a:pt x="629" y="3715"/>
                </a:lnTo>
                <a:cubicBezTo>
                  <a:pt x="572" y="3772"/>
                  <a:pt x="480" y="3772"/>
                  <a:pt x="423" y="3715"/>
                </a:cubicBezTo>
                <a:cubicBezTo>
                  <a:pt x="366" y="3658"/>
                  <a:pt x="366" y="3566"/>
                  <a:pt x="423" y="3509"/>
                </a:cubicBezTo>
                <a:lnTo>
                  <a:pt x="1826" y="2107"/>
                </a:lnTo>
                <a:cubicBezTo>
                  <a:pt x="1943" y="2251"/>
                  <a:pt x="2020" y="2398"/>
                  <a:pt x="2049" y="2523"/>
                </a:cubicBezTo>
                <a:cubicBezTo>
                  <a:pt x="2060" y="2574"/>
                  <a:pt x="2100" y="2613"/>
                  <a:pt x="2150" y="2624"/>
                </a:cubicBezTo>
                <a:cubicBezTo>
                  <a:pt x="2312" y="2661"/>
                  <a:pt x="2511" y="2780"/>
                  <a:pt x="2691" y="2959"/>
                </a:cubicBezTo>
                <a:cubicBezTo>
                  <a:pt x="2814" y="3083"/>
                  <a:pt x="2909" y="3215"/>
                  <a:pt x="2968" y="3339"/>
                </a:cubicBezTo>
                <a:cubicBezTo>
                  <a:pt x="2989" y="3382"/>
                  <a:pt x="3032" y="3411"/>
                  <a:pt x="3080" y="3415"/>
                </a:cubicBezTo>
                <a:cubicBezTo>
                  <a:pt x="3129" y="3418"/>
                  <a:pt x="3175" y="3395"/>
                  <a:pt x="3201" y="3354"/>
                </a:cubicBezTo>
                <a:cubicBezTo>
                  <a:pt x="3696" y="2599"/>
                  <a:pt x="3644" y="1591"/>
                  <a:pt x="3046" y="888"/>
                </a:cubicBezTo>
                <a:close/>
              </a:path>
            </a:pathLst>
          </a:custGeom>
          <a:solidFill>
            <a:srgbClr val="59595B"/>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pic>
        <p:nvPicPr>
          <p:cNvPr id="2" name="图片 1" descr="无背景logo"/>
          <p:cNvPicPr>
            <a:picLocks noChangeAspect="1"/>
          </p:cNvPicPr>
          <p:nvPr>
            <p:custDataLst>
              <p:tags r:id="rId9"/>
            </p:custDataLst>
          </p:nvPr>
        </p:nvPicPr>
        <p:blipFill>
          <a:blip r:embed="rId10"/>
          <a:stretch>
            <a:fillRect/>
          </a:stretch>
        </p:blipFill>
        <p:spPr>
          <a:xfrm>
            <a:off x="10072370" y="76200"/>
            <a:ext cx="1689735" cy="858520"/>
          </a:xfrm>
          <a:prstGeom prst="rect">
            <a:avLst/>
          </a:prstGeom>
        </p:spPr>
      </p:pic>
    </p:spTree>
  </p:cSld>
  <p:clrMapOvr>
    <a:masterClrMapping/>
  </p:clrMapOvr>
  <p:transition/>
</p:sld>
</file>

<file path=ppt/tags/tag1.xml><?xml version="1.0" encoding="utf-8"?>
<p:tagLst xmlns:p="http://schemas.openxmlformats.org/presentationml/2006/main">
  <p:tag name="KSO_WM_DIAGRAM_VIRTUALLY_FRAME" val="{&quot;height&quot;:387.29055118110233,&quot;left&quot;:80.5,&quot;top&quot;:101.41488188976376,&quot;width&quot;:384.60488188976376}"/>
</p:tagLst>
</file>

<file path=ppt/tags/tag10.xml><?xml version="1.0" encoding="utf-8"?>
<p:tagLst xmlns:p="http://schemas.openxmlformats.org/presentationml/2006/main">
  <p:tag name="KSO_WM_DIAGRAM_VIRTUALLY_FRAME" val="{&quot;height&quot;:387.29055118110233,&quot;left&quot;:80.5,&quot;top&quot;:101.41488188976376,&quot;width&quot;:384.60488188976376}"/>
</p:tagLst>
</file>

<file path=ppt/tags/tag100.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01.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02.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03.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04.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05.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06.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07.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08.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09.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1.xml><?xml version="1.0" encoding="utf-8"?>
<p:tagLst xmlns:p="http://schemas.openxmlformats.org/presentationml/2006/main">
  <p:tag name="KSO_WM_DIAGRAM_VIRTUALLY_FRAME" val="{&quot;height&quot;:387.29055118110233,&quot;left&quot;:80.5,&quot;top&quot;:101.41488188976376,&quot;width&quot;:384.60488188976376}"/>
</p:tagLst>
</file>

<file path=ppt/tags/tag110.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11.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12.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13.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14.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15.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16.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17.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18.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19.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2.xml><?xml version="1.0" encoding="utf-8"?>
<p:tagLst xmlns:p="http://schemas.openxmlformats.org/presentationml/2006/main">
  <p:tag name="KSO_WM_DIAGRAM_VIRTUALLY_FRAME" val="{&quot;height&quot;:387.29055118110233,&quot;left&quot;:80.5,&quot;top&quot;:101.41488188976376,&quot;width&quot;:384.60488188976376}"/>
</p:tagLst>
</file>

<file path=ppt/tags/tag120.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21.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22.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23.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24.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25.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26.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27.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28.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DIAGRAM_VIRTUALLY_FRAME" val="{&quot;height&quot;:387.29055118110233,&quot;left&quot;:80.5,&quot;top&quot;:101.41488188976376,&quot;width&quot;:384.60488188976376}"/>
</p:tagLst>
</file>

<file path=ppt/tags/tag130.xml><?xml version="1.0" encoding="utf-8"?>
<p:tagLst xmlns:p="http://schemas.openxmlformats.org/presentationml/2006/main">
  <p:tag name="KSO_WM_DIAGRAM_VIRTUALLY_FRAME" val="{&quot;height&quot;:261.7059842519686,&quot;left&quot;:76.2,&quot;top&quot;:289.50346456692915,&quot;width&quot;:853.275039370079}"/>
</p:tagLst>
</file>

<file path=ppt/tags/tag131.xml><?xml version="1.0" encoding="utf-8"?>
<p:tagLst xmlns:p="http://schemas.openxmlformats.org/presentationml/2006/main">
  <p:tag name="KSO_WM_DIAGRAM_VIRTUALLY_FRAME" val="{&quot;height&quot;:261.7059842519686,&quot;left&quot;:76.2,&quot;top&quot;:289.50346456692915,&quot;width&quot;:853.275039370079}"/>
</p:tagLst>
</file>

<file path=ppt/tags/tag132.xml><?xml version="1.0" encoding="utf-8"?>
<p:tagLst xmlns:p="http://schemas.openxmlformats.org/presentationml/2006/main">
  <p:tag name="KSO_WM_DIAGRAM_VIRTUALLY_FRAME" val="{&quot;height&quot;:261.7059842519686,&quot;left&quot;:76.2,&quot;top&quot;:289.50346456692915,&quot;width&quot;:853.275039370079}"/>
</p:tagLst>
</file>

<file path=ppt/tags/tag133.xml><?xml version="1.0" encoding="utf-8"?>
<p:tagLst xmlns:p="http://schemas.openxmlformats.org/presentationml/2006/main">
  <p:tag name="KSO_WM_DIAGRAM_VIRTUALLY_FRAME" val="{&quot;height&quot;:261.7059842519686,&quot;left&quot;:76.2,&quot;top&quot;:289.50346456692915,&quot;width&quot;:853.275039370079}"/>
</p:tagLst>
</file>

<file path=ppt/tags/tag134.xml><?xml version="1.0" encoding="utf-8"?>
<p:tagLst xmlns:p="http://schemas.openxmlformats.org/presentationml/2006/main">
  <p:tag name="KSO_WM_DIAGRAM_VIRTUALLY_FRAME" val="{&quot;height&quot;:261.7059842519686,&quot;left&quot;:76.2,&quot;top&quot;:289.50346456692915,&quot;width&quot;:853.275039370079}"/>
</p:tagLst>
</file>

<file path=ppt/tags/tag135.xml><?xml version="1.0" encoding="utf-8"?>
<p:tagLst xmlns:p="http://schemas.openxmlformats.org/presentationml/2006/main">
  <p:tag name="KSO_WM_DIAGRAM_VIRTUALLY_FRAME" val="{&quot;height&quot;:261.7059842519686,&quot;left&quot;:76.2,&quot;top&quot;:289.50346456692915,&quot;width&quot;:853.275039370079}"/>
</p:tagLst>
</file>

<file path=ppt/tags/tag136.xml><?xml version="1.0" encoding="utf-8"?>
<p:tagLst xmlns:p="http://schemas.openxmlformats.org/presentationml/2006/main">
  <p:tag name="KSO_WM_DIAGRAM_VIRTUALLY_FRAME" val="{&quot;height&quot;:261.7059842519686,&quot;left&quot;:76.2,&quot;top&quot;:289.50346456692915,&quot;width&quot;:853.275039370079}"/>
</p:tagLst>
</file>

<file path=ppt/tags/tag137.xml><?xml version="1.0" encoding="utf-8"?>
<p:tagLst xmlns:p="http://schemas.openxmlformats.org/presentationml/2006/main">
  <p:tag name="KSO_WM_DIAGRAM_VIRTUALLY_FRAME" val="{&quot;height&quot;:261.7059842519686,&quot;left&quot;:76.2,&quot;top&quot;:289.50346456692915,&quot;width&quot;:853.275039370079}"/>
</p:tagLst>
</file>

<file path=ppt/tags/tag138.xml><?xml version="1.0" encoding="utf-8"?>
<p:tagLst xmlns:p="http://schemas.openxmlformats.org/presentationml/2006/main">
  <p:tag name="KSO_WM_DIAGRAM_VIRTUALLY_FRAME" val="{&quot;height&quot;:261.7059842519686,&quot;left&quot;:76.2,&quot;top&quot;:289.50346456692915,&quot;width&quot;:853.275039370079}"/>
</p:tagLst>
</file>

<file path=ppt/tags/tag139.xml><?xml version="1.0" encoding="utf-8"?>
<p:tagLst xmlns:p="http://schemas.openxmlformats.org/presentationml/2006/main">
  <p:tag name="KSO_WM_DIAGRAM_VIRTUALLY_FRAME" val="{&quot;height&quot;:261.7059842519686,&quot;left&quot;:76.2,&quot;top&quot;:289.50346456692915,&quot;width&quot;:853.275039370079}"/>
</p:tagLst>
</file>

<file path=ppt/tags/tag14.xml><?xml version="1.0" encoding="utf-8"?>
<p:tagLst xmlns:p="http://schemas.openxmlformats.org/presentationml/2006/main">
  <p:tag name="KSO_WM_DIAGRAM_VIRTUALLY_FRAME" val="{&quot;height&quot;:387.29055118110233,&quot;left&quot;:80.5,&quot;top&quot;:101.41488188976376,&quot;width&quot;:384.60488188976376}"/>
</p:tagLst>
</file>

<file path=ppt/tags/tag140.xml><?xml version="1.0" encoding="utf-8"?>
<p:tagLst xmlns:p="http://schemas.openxmlformats.org/presentationml/2006/main">
  <p:tag name="KSO_WM_DIAGRAM_VIRTUALLY_FRAME" val="{&quot;height&quot;:261.7059842519686,&quot;left&quot;:76.2,&quot;top&quot;:289.50346456692915,&quot;width&quot;:853.275039370079}"/>
</p:tagLst>
</file>

<file path=ppt/tags/tag141.xml><?xml version="1.0" encoding="utf-8"?>
<p:tagLst xmlns:p="http://schemas.openxmlformats.org/presentationml/2006/main">
  <p:tag name="KSO_WM_DIAGRAM_VIRTUALLY_FRAME" val="{&quot;height&quot;:261.7059842519686,&quot;left&quot;:76.2,&quot;top&quot;:289.50346456692915,&quot;width&quot;:853.275039370079}"/>
</p:tagLst>
</file>

<file path=ppt/tags/tag142.xml><?xml version="1.0" encoding="utf-8"?>
<p:tagLst xmlns:p="http://schemas.openxmlformats.org/presentationml/2006/main">
  <p:tag name="KSO_WM_DIAGRAM_VIRTUALLY_FRAME" val="{&quot;height&quot;:261.7059842519686,&quot;left&quot;:76.2,&quot;top&quot;:289.50346456692915,&quot;width&quot;:853.275039370079}"/>
</p:tagLst>
</file>

<file path=ppt/tags/tag143.xml><?xml version="1.0" encoding="utf-8"?>
<p:tagLst xmlns:p="http://schemas.openxmlformats.org/presentationml/2006/main">
  <p:tag name="KSO_WM_DIAGRAM_VIRTUALLY_FRAME" val="{&quot;height&quot;:261.7059842519686,&quot;left&quot;:76.2,&quot;top&quot;:289.50346456692915,&quot;width&quot;:853.275039370079}"/>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DIAGRAM_VIRTUALLY_FRAME" val="{&quot;height&quot;:387.29055118110233,&quot;left&quot;:80.5,&quot;top&quot;:101.41488188976376,&quot;width&quot;:384.60488188976376}"/>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DIAGRAM_VIRTUALLY_FRAME" val="{&quot;height&quot;:387.29055118110233,&quot;left&quot;:80.5,&quot;top&quot;:101.41488188976376,&quot;width&quot;:384.60488188976376}"/>
</p:tagLst>
</file>

<file path=ppt/tags/tag160.xml><?xml version="1.0" encoding="utf-8"?>
<p:tagLst xmlns:p="http://schemas.openxmlformats.org/presentationml/2006/main">
  <p:tag name="KSO_WM_DIAGRAM_VIRTUALLY_FRAME" val="{&quot;height&quot;:253.82299212598429,&quot;left&quot;:66.81330708661417,&quot;top&quot;:194.43669291338583,&quot;width&quot;:831.3951181102362}"/>
</p:tagLst>
</file>

<file path=ppt/tags/tag161.xml><?xml version="1.0" encoding="utf-8"?>
<p:tagLst xmlns:p="http://schemas.openxmlformats.org/presentationml/2006/main">
  <p:tag name="KSO_WM_DIAGRAM_VIRTUALLY_FRAME" val="{&quot;height&quot;:253.82299212598429,&quot;left&quot;:66.81330708661417,&quot;top&quot;:194.43669291338583,&quot;width&quot;:831.3951181102362}"/>
</p:tagLst>
</file>

<file path=ppt/tags/tag162.xml><?xml version="1.0" encoding="utf-8"?>
<p:tagLst xmlns:p="http://schemas.openxmlformats.org/presentationml/2006/main">
  <p:tag name="KSO_WM_DIAGRAM_VIRTUALLY_FRAME" val="{&quot;height&quot;:253.82299212598429,&quot;left&quot;:66.81330708661417,&quot;top&quot;:194.43669291338583,&quot;width&quot;:831.3951181102362}"/>
</p:tagLst>
</file>

<file path=ppt/tags/tag163.xml><?xml version="1.0" encoding="utf-8"?>
<p:tagLst xmlns:p="http://schemas.openxmlformats.org/presentationml/2006/main">
  <p:tag name="KSO_WM_DIAGRAM_VIRTUALLY_FRAME" val="{&quot;height&quot;:253.82299212598429,&quot;left&quot;:66.81330708661417,&quot;top&quot;:194.43669291338583,&quot;width&quot;:831.3951181102362}"/>
</p:tagLst>
</file>

<file path=ppt/tags/tag164.xml><?xml version="1.0" encoding="utf-8"?>
<p:tagLst xmlns:p="http://schemas.openxmlformats.org/presentationml/2006/main">
  <p:tag name="KSO_WM_DIAGRAM_VIRTUALLY_FRAME" val="{&quot;height&quot;:253.82299212598429,&quot;left&quot;:66.81330708661417,&quot;top&quot;:194.43669291338583,&quot;width&quot;:831.3951181102362}"/>
</p:tagLst>
</file>

<file path=ppt/tags/tag165.xml><?xml version="1.0" encoding="utf-8"?>
<p:tagLst xmlns:p="http://schemas.openxmlformats.org/presentationml/2006/main">
  <p:tag name="KSO_WM_DIAGRAM_VIRTUALLY_FRAME" val="{&quot;height&quot;:253.82299212598429,&quot;left&quot;:66.81330708661417,&quot;top&quot;:194.43669291338583,&quot;width&quot;:831.3951181102362}"/>
</p:tagLst>
</file>

<file path=ppt/tags/tag166.xml><?xml version="1.0" encoding="utf-8"?>
<p:tagLst xmlns:p="http://schemas.openxmlformats.org/presentationml/2006/main">
  <p:tag name="KSO_WM_DIAGRAM_VIRTUALLY_FRAME" val="{&quot;height&quot;:253.82299212598429,&quot;left&quot;:66.81330708661417,&quot;top&quot;:194.43669291338583,&quot;width&quot;:831.3951181102362}"/>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COMMONDATA" val="eyJoZGlkIjoiZThmNjAzMWJlZjFkMmQwODUwMTJkYzE2ODFiYmFmYTcifQ=="/>
  <p:tag name="commondata" val="eyJoZGlkIjoiZTQ4MDRlMTQ1ZjQ5Mjk0YzgzZDY1Zjg1N2ZlMDQwYmIifQ=="/>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DIAGRAM_VIRTUALLY_FRAME" val="{&quot;height&quot;:387.29055118110233,&quot;left&quot;:80.5,&quot;top&quot;:101.41488188976376,&quot;width&quot;:384.60488188976376}"/>
</p:tagLst>
</file>

<file path=ppt/tags/tag19.xml><?xml version="1.0" encoding="utf-8"?>
<p:tagLst xmlns:p="http://schemas.openxmlformats.org/presentationml/2006/main">
  <p:tag name="KSO_WM_DIAGRAM_VIRTUALLY_FRAME" val="{&quot;height&quot;:387.29055118110233,&quot;left&quot;:80.5,&quot;top&quot;:101.41488188976376,&quot;width&quot;:384.60488188976376}"/>
</p:tagLst>
</file>

<file path=ppt/tags/tag2.xml><?xml version="1.0" encoding="utf-8"?>
<p:tagLst xmlns:p="http://schemas.openxmlformats.org/presentationml/2006/main">
  <p:tag name="KSO_WM_DIAGRAM_VIRTUALLY_FRAME" val="{&quot;height&quot;:387.29055118110233,&quot;left&quot;:80.5,&quot;top&quot;:101.41488188976376,&quot;width&quot;:384.60488188976376}"/>
</p:tagLst>
</file>

<file path=ppt/tags/tag20.xml><?xml version="1.0" encoding="utf-8"?>
<p:tagLst xmlns:p="http://schemas.openxmlformats.org/presentationml/2006/main">
  <p:tag name="KSO_WM_DIAGRAM_VIRTUALLY_FRAME" val="{&quot;height&quot;:387.29055118110233,&quot;left&quot;:80.5,&quot;top&quot;:101.41488188976376,&quot;width&quot;:384.60488188976376}"/>
</p:tagLst>
</file>

<file path=ppt/tags/tag21.xml><?xml version="1.0" encoding="utf-8"?>
<p:tagLst xmlns:p="http://schemas.openxmlformats.org/presentationml/2006/main">
  <p:tag name="KSO_WM_DIAGRAM_VIRTUALLY_FRAME" val="{&quot;height&quot;:387.29055118110233,&quot;left&quot;:80.5,&quot;top&quot;:101.41488188976376,&quot;width&quot;:384.60488188976376}"/>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DIAGRAM_VIRTUALLY_FRAME" val="{&quot;height&quot;:376.06232682638904,&quot;left&quot;:81.05,&quot;top&quot;:99.55,&quot;width&quot;:830.3500000000006}"/>
</p:tagLst>
</file>

<file path=ppt/tags/tag25.xml><?xml version="1.0" encoding="utf-8"?>
<p:tagLst xmlns:p="http://schemas.openxmlformats.org/presentationml/2006/main">
  <p:tag name="KSO_WM_DIAGRAM_VIRTUALLY_FRAME" val="{&quot;height&quot;:376.06232682638904,&quot;left&quot;:81.05,&quot;top&quot;:99.55,&quot;width&quot;:830.3500000000006}"/>
</p:tagLst>
</file>

<file path=ppt/tags/tag26.xml><?xml version="1.0" encoding="utf-8"?>
<p:tagLst xmlns:p="http://schemas.openxmlformats.org/presentationml/2006/main">
  <p:tag name="KSO_WM_DIAGRAM_VIRTUALLY_FRAME" val="{&quot;height&quot;:376.06232682638904,&quot;left&quot;:81.05,&quot;top&quot;:99.55,&quot;width&quot;:830.3500000000006}"/>
</p:tagLst>
</file>

<file path=ppt/tags/tag27.xml><?xml version="1.0" encoding="utf-8"?>
<p:tagLst xmlns:p="http://schemas.openxmlformats.org/presentationml/2006/main">
  <p:tag name="KSO_WM_DIAGRAM_VIRTUALLY_FRAME" val="{&quot;height&quot;:376.06232682638904,&quot;left&quot;:81.05,&quot;top&quot;:99.55,&quot;width&quot;:830.3500000000006}"/>
</p:tagLst>
</file>

<file path=ppt/tags/tag28.xml><?xml version="1.0" encoding="utf-8"?>
<p:tagLst xmlns:p="http://schemas.openxmlformats.org/presentationml/2006/main">
  <p:tag name="KSO_WM_DIAGRAM_VIRTUALLY_FRAME" val="{&quot;height&quot;:376.06232682638904,&quot;left&quot;:81.05,&quot;top&quot;:99.55,&quot;width&quot;:830.3500000000006}"/>
</p:tagLst>
</file>

<file path=ppt/tags/tag29.xml><?xml version="1.0" encoding="utf-8"?>
<p:tagLst xmlns:p="http://schemas.openxmlformats.org/presentationml/2006/main">
  <p:tag name="KSO_WM_DIAGRAM_VIRTUALLY_FRAME" val="{&quot;height&quot;:376.06232682638904,&quot;left&quot;:81.05,&quot;top&quot;:99.55,&quot;width&quot;:830.3500000000006}"/>
</p:tagLst>
</file>

<file path=ppt/tags/tag3.xml><?xml version="1.0" encoding="utf-8"?>
<p:tagLst xmlns:p="http://schemas.openxmlformats.org/presentationml/2006/main">
  <p:tag name="KSO_WM_DIAGRAM_VIRTUALLY_FRAME" val="{&quot;height&quot;:387.29055118110233,&quot;left&quot;:80.5,&quot;top&quot;:101.41488188976376,&quot;width&quot;:384.60488188976376}"/>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33.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34.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35.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36.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37.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38.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39.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4.xml><?xml version="1.0" encoding="utf-8"?>
<p:tagLst xmlns:p="http://schemas.openxmlformats.org/presentationml/2006/main">
  <p:tag name="KSO_WM_DIAGRAM_VIRTUALLY_FRAME" val="{&quot;height&quot;:387.29055118110233,&quot;left&quot;:80.5,&quot;top&quot;:101.41488188976376,&quot;width&quot;:384.60488188976376}"/>
</p:tagLst>
</file>

<file path=ppt/tags/tag40.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41.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42.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43.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44.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45.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46.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47.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48.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49.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5.xml><?xml version="1.0" encoding="utf-8"?>
<p:tagLst xmlns:p="http://schemas.openxmlformats.org/presentationml/2006/main">
  <p:tag name="KSO_WM_DIAGRAM_VIRTUALLY_FRAME" val="{&quot;height&quot;:387.29055118110233,&quot;left&quot;:80.5,&quot;top&quot;:101.41488188976376,&quot;width&quot;:384.60488188976376}"/>
</p:tagLst>
</file>

<file path=ppt/tags/tag50.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51.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52.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53.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54.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55.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56.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57.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58.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59.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6.xml><?xml version="1.0" encoding="utf-8"?>
<p:tagLst xmlns:p="http://schemas.openxmlformats.org/presentationml/2006/main">
  <p:tag name="KSO_WM_DIAGRAM_VIRTUALLY_FRAME" val="{&quot;height&quot;:387.29055118110233,&quot;left&quot;:80.5,&quot;top&quot;:101.41488188976376,&quot;width&quot;:384.60488188976376}"/>
</p:tagLst>
</file>

<file path=ppt/tags/tag60.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61.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62.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63.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64.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65.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66.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67.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68.xml><?xml version="1.0" encoding="utf-8"?>
<p:tagLst xmlns:p="http://schemas.openxmlformats.org/presentationml/2006/main">
  <p:tag name="KSO_WM_DIAGRAM_VIRTUALLY_FRAME" val="{&quot;height&quot;:307.9163779527559,&quot;left&quot;:9.798425196850394,&quot;top&quot;:121.02559055118111,&quot;width&quot;:942.8451968503938}"/>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DIAGRAM_VIRTUALLY_FRAME" val="{&quot;height&quot;:387.29055118110233,&quot;left&quot;:80.5,&quot;top&quot;:101.41488188976376,&quot;width&quot;:384.60488188976376}"/>
</p:tagLst>
</file>

<file path=ppt/tags/tag70.xml><?xml version="1.0" encoding="utf-8"?>
<p:tagLst xmlns:p="http://schemas.openxmlformats.org/presentationml/2006/main">
  <p:tag name="KSO_WM_DIAGRAM_VIRTUALLY_FRAME" val="{&quot;height&quot;:253.82299212598429,&quot;left&quot;:66.81330708661417,&quot;top&quot;:194.43669291338583,&quot;width&quot;:831.3951181102362}"/>
</p:tagLst>
</file>

<file path=ppt/tags/tag71.xml><?xml version="1.0" encoding="utf-8"?>
<p:tagLst xmlns:p="http://schemas.openxmlformats.org/presentationml/2006/main">
  <p:tag name="KSO_WM_DIAGRAM_VIRTUALLY_FRAME" val="{&quot;height&quot;:253.82299212598429,&quot;left&quot;:66.81330708661417,&quot;top&quot;:194.43669291338583,&quot;width&quot;:831.3951181102362}"/>
</p:tagLst>
</file>

<file path=ppt/tags/tag72.xml><?xml version="1.0" encoding="utf-8"?>
<p:tagLst xmlns:p="http://schemas.openxmlformats.org/presentationml/2006/main">
  <p:tag name="KSO_WM_DIAGRAM_VIRTUALLY_FRAME" val="{&quot;height&quot;:253.82299212598429,&quot;left&quot;:66.81330708661417,&quot;top&quot;:194.43669291338583,&quot;width&quot;:831.3951181102362}"/>
</p:tagLst>
</file>

<file path=ppt/tags/tag73.xml><?xml version="1.0" encoding="utf-8"?>
<p:tagLst xmlns:p="http://schemas.openxmlformats.org/presentationml/2006/main">
  <p:tag name="KSO_WM_DIAGRAM_VIRTUALLY_FRAME" val="{&quot;height&quot;:253.82299212598429,&quot;left&quot;:66.81330708661417,&quot;top&quot;:194.43669291338583,&quot;width&quot;:831.3951181102362}"/>
</p:tagLst>
</file>

<file path=ppt/tags/tag74.xml><?xml version="1.0" encoding="utf-8"?>
<p:tagLst xmlns:p="http://schemas.openxmlformats.org/presentationml/2006/main">
  <p:tag name="KSO_WM_DIAGRAM_VIRTUALLY_FRAME" val="{&quot;height&quot;:253.82299212598429,&quot;left&quot;:66.81330708661417,&quot;top&quot;:194.43669291338583,&quot;width&quot;:831.3951181102362}"/>
</p:tagLst>
</file>

<file path=ppt/tags/tag75.xml><?xml version="1.0" encoding="utf-8"?>
<p:tagLst xmlns:p="http://schemas.openxmlformats.org/presentationml/2006/main">
  <p:tag name="KSO_WM_DIAGRAM_VIRTUALLY_FRAME" val="{&quot;height&quot;:253.82299212598429,&quot;left&quot;:66.81330708661417,&quot;top&quot;:194.43669291338583,&quot;width&quot;:831.3951181102362}"/>
</p:tagLst>
</file>

<file path=ppt/tags/tag76.xml><?xml version="1.0" encoding="utf-8"?>
<p:tagLst xmlns:p="http://schemas.openxmlformats.org/presentationml/2006/main">
  <p:tag name="KSO_WM_DIAGRAM_VIRTUALLY_FRAME" val="{&quot;height&quot;:253.82299212598429,&quot;left&quot;:66.81330708661417,&quot;top&quot;:194.43669291338583,&quot;width&quot;:831.3951181102362}"/>
</p:tagLst>
</file>

<file path=ppt/tags/tag77.xml><?xml version="1.0" encoding="utf-8"?>
<p:tagLst xmlns:p="http://schemas.openxmlformats.org/presentationml/2006/main">
  <p:tag name="KSO_WM_DIAGRAM_VIRTUALLY_FRAME" val="{&quot;height&quot;:253.82299212598429,&quot;left&quot;:66.81330708661417,&quot;top&quot;:194.43669291338583,&quot;width&quot;:831.3951181102362}"/>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8.xml><?xml version="1.0" encoding="utf-8"?>
<p:tagLst xmlns:p="http://schemas.openxmlformats.org/presentationml/2006/main">
  <p:tag name="KSO_WM_DIAGRAM_VIRTUALLY_FRAME" val="{&quot;height&quot;:387.29055118110233,&quot;left&quot;:80.5,&quot;top&quot;:101.41488188976376,&quot;width&quot;:384.60488188976376}"/>
</p:tagLst>
</file>

<file path=ppt/tags/tag80.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81.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82.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83.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84.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85.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86.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87.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88.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89.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9.xml><?xml version="1.0" encoding="utf-8"?>
<p:tagLst xmlns:p="http://schemas.openxmlformats.org/presentationml/2006/main">
  <p:tag name="KSO_WM_DIAGRAM_VIRTUALLY_FRAME" val="{&quot;height&quot;:387.29055118110233,&quot;left&quot;:80.5,&quot;top&quot;:101.41488188976376,&quot;width&quot;:384.60488188976376}"/>
</p:tagLst>
</file>

<file path=ppt/tags/tag90.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91.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92.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93.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94.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95.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96.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97.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98.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99.xml><?xml version="1.0" encoding="utf-8"?>
<p:tagLst xmlns:p="http://schemas.openxmlformats.org/presentationml/2006/main">
  <p:tag name="KSO_WM_DIAGRAM_VIRTUALLY_FRAME" val="{&quot;height&quot;:248.0251968503938,&quot;left&quot;:42.127716535433066,&quot;top&quot;:179.35212598425196,&quot;width&quot;:880.008503937007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6881</Words>
  <Application>WPS 演示</Application>
  <PresentationFormat>宽屏</PresentationFormat>
  <Paragraphs>598</Paragraphs>
  <Slides>36</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36</vt:i4>
      </vt:variant>
    </vt:vector>
  </HeadingPairs>
  <TitlesOfParts>
    <vt:vector size="51" baseType="lpstr">
      <vt:lpstr>Arial</vt:lpstr>
      <vt:lpstr>宋体</vt:lpstr>
      <vt:lpstr>Wingdings</vt:lpstr>
      <vt:lpstr>微软雅黑 Light</vt:lpstr>
      <vt:lpstr>Century Gothic</vt:lpstr>
      <vt:lpstr>微软雅黑</vt:lpstr>
      <vt:lpstr>汉仪大宋简</vt:lpstr>
      <vt:lpstr>等线</vt:lpstr>
      <vt:lpstr>Arial Unicode MS</vt:lpstr>
      <vt:lpstr>等线 Light</vt:lpstr>
      <vt:lpstr>Calibri</vt:lpstr>
      <vt:lpstr>Times New Roman</vt:lpstr>
      <vt:lpstr>ui-sans-serif</vt:lpstr>
      <vt:lpstr>AMGDT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KeiK.</cp:lastModifiedBy>
  <cp:revision>154</cp:revision>
  <dcterms:created xsi:type="dcterms:W3CDTF">2019-04-28T02:52:00Z</dcterms:created>
  <dcterms:modified xsi:type="dcterms:W3CDTF">2024-05-27T10:42:13Z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1B2604242676472EAA0C5E498BADC8B7_13</vt:lpwstr>
  </property>
</Properties>
</file>